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91475" y="6429375"/>
            <a:ext cx="876300" cy="292100"/>
          </a:xfrm>
        </p:spPr>
        <p:txBody>
          <a:bodyPr/>
          <a:lstStyle/>
          <a:p>
            <a:fld id="{0B34F065-1154-456A-91E3-76DE8E75E17B}" type="slidenum">
              <a:rPr lang="ar-SA" smtClean="0"/>
              <a:t>‹#›</a:t>
            </a:fld>
            <a:endParaRPr lang="ar-SA"/>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ar-SA" smtClean="0"/>
              <a:t>انقر لتحرير نمط العنوان الرئيسي</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12/01/1441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ar-SA" smtClean="0"/>
              <a:t>انقر لتحرير نمط العنوان الرئيسي</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ar-SA" smtClean="0"/>
              <a:t>انقر لتحرير نمط العنوان الرئيسي</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1B8ABB09-4A1D-463E-8065-109CC2B7EFAA}" type="datetimeFigureOut">
              <a:rPr lang="ar-SA" smtClean="0"/>
              <a:t>12/01/1441</a:t>
            </a:fld>
            <a:endParaRPr lang="ar-SA"/>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ar-SA"/>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ar-IQ" dirty="0" smtClean="0"/>
              <a:t>م. د بيداء </a:t>
            </a:r>
            <a:r>
              <a:rPr lang="ar-IQ" dirty="0" err="1" smtClean="0"/>
              <a:t>عبدالرضا</a:t>
            </a:r>
            <a:r>
              <a:rPr lang="ar-IQ" dirty="0" smtClean="0"/>
              <a:t> </a:t>
            </a:r>
            <a:endParaRPr lang="ar-IQ" dirty="0"/>
          </a:p>
        </p:txBody>
      </p:sp>
      <p:sp>
        <p:nvSpPr>
          <p:cNvPr id="2" name="عنوان 1"/>
          <p:cNvSpPr>
            <a:spLocks noGrp="1"/>
          </p:cNvSpPr>
          <p:nvPr>
            <p:ph type="title"/>
          </p:nvPr>
        </p:nvSpPr>
        <p:spPr/>
        <p:txBody>
          <a:bodyPr/>
          <a:lstStyle/>
          <a:p>
            <a:r>
              <a:rPr lang="ar-IQ" dirty="0" smtClean="0"/>
              <a:t>طرائق تدريس </a:t>
            </a:r>
            <a:r>
              <a:rPr lang="ar-IQ" dirty="0" smtClean="0"/>
              <a:t>القراءة</a:t>
            </a:r>
            <a:br>
              <a:rPr lang="ar-IQ" dirty="0" smtClean="0"/>
            </a:br>
            <a:r>
              <a:rPr lang="ar-IQ" dirty="0" smtClean="0"/>
              <a:t>المرحلة الثالثة </a:t>
            </a:r>
            <a:r>
              <a:rPr lang="ar-IQ" dirty="0" smtClean="0"/>
              <a:t> </a:t>
            </a:r>
            <a:endParaRPr lang="ar-IQ" dirty="0"/>
          </a:p>
        </p:txBody>
      </p:sp>
    </p:spTree>
    <p:extLst>
      <p:ext uri="{BB962C8B-B14F-4D97-AF65-F5344CB8AC3E}">
        <p14:creationId xmlns:p14="http://schemas.microsoft.com/office/powerpoint/2010/main" val="221426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smtClean="0"/>
              <a:t>ماهية القراءة </a:t>
            </a:r>
            <a:br>
              <a:rPr lang="ar-IQ" dirty="0" smtClean="0"/>
            </a:br>
            <a:endParaRPr lang="ar-IQ" dirty="0"/>
          </a:p>
        </p:txBody>
      </p:sp>
      <p:sp>
        <p:nvSpPr>
          <p:cNvPr id="3" name="عنصر نائب للمحتوى 2"/>
          <p:cNvSpPr>
            <a:spLocks noGrp="1"/>
          </p:cNvSpPr>
          <p:nvPr>
            <p:ph sz="quarter" idx="13"/>
          </p:nvPr>
        </p:nvSpPr>
        <p:spPr/>
        <p:txBody>
          <a:bodyPr/>
          <a:lstStyle/>
          <a:p>
            <a:r>
              <a:rPr lang="ar-IQ" dirty="0" smtClean="0"/>
              <a:t>تمهيد</a:t>
            </a:r>
          </a:p>
          <a:p>
            <a:r>
              <a:rPr lang="ar-IQ" dirty="0"/>
              <a:t>تعد القراءة من أهم المهارات التي يجب أن يكتسبها الفرد , و يعمل على تنميتها إذا هي من وسائل الاتصال التي لا يمكن الاستغناء عنها , و من خلالها يتعرف الإنسان على مختلف المعارف و الثقافات و هي وسيلة التعلم و أداته في الدرس و التحصيل , و شغل أوقات الفراغ .</a:t>
            </a:r>
          </a:p>
        </p:txBody>
      </p:sp>
    </p:spTree>
    <p:extLst>
      <p:ext uri="{BB962C8B-B14F-4D97-AF65-F5344CB8AC3E}">
        <p14:creationId xmlns:p14="http://schemas.microsoft.com/office/powerpoint/2010/main" val="110336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القراءة</a:t>
            </a:r>
            <a:endParaRPr lang="ar-IQ" dirty="0"/>
          </a:p>
        </p:txBody>
      </p:sp>
      <p:sp>
        <p:nvSpPr>
          <p:cNvPr id="3" name="عنصر نائب للمحتوى 2"/>
          <p:cNvSpPr>
            <a:spLocks noGrp="1"/>
          </p:cNvSpPr>
          <p:nvPr>
            <p:ph sz="quarter" idx="13"/>
          </p:nvPr>
        </p:nvSpPr>
        <p:spPr/>
        <p:txBody>
          <a:bodyPr>
            <a:normAutofit lnSpcReduction="10000"/>
          </a:bodyPr>
          <a:lstStyle/>
          <a:p>
            <a:r>
              <a:rPr lang="ar-IQ" dirty="0"/>
              <a:t>1ـ يمكننا أن نعرف القراءة بأنها ترجمة لمجموعة من الرموز ذات العلاقة فيما بينها والمرتبطة بدلالات معلوماتية معينة , وهي عملية اتصال تتطلب سلسلة من المهارات </a:t>
            </a:r>
            <a:r>
              <a:rPr lang="ar-IQ" dirty="0" smtClean="0"/>
              <a:t>.</a:t>
            </a:r>
            <a:endParaRPr lang="ar-IQ" dirty="0"/>
          </a:p>
          <a:p>
            <a:r>
              <a:rPr lang="ar-IQ" dirty="0"/>
              <a:t>    2 ـ   وتعرف القراءة أيضا بأنها عملية تفكير معقدة، تشمل تفسير الرموز المكتوبة (الكلمات والتراكيب)، وربطها بالمعاني، ثم تفسير تلك المعاني وفقاً لخبرات القارئ الشخصية. وبناء على ذلك فإن القراءة تتضمن عمليتين متصلتين هما  :</a:t>
            </a:r>
          </a:p>
          <a:p>
            <a:r>
              <a:rPr lang="ar-IQ" dirty="0"/>
              <a:t>العملية الأولي (ميكانيكية): ويقصد بها رؤية القارئ للتراكيب والكلمات والحروف المكتوبة عن طريق الجهاز البصري، والنطق بها بواسطة جهاز النطق.</a:t>
            </a:r>
          </a:p>
          <a:p>
            <a:r>
              <a:rPr lang="ar-IQ" dirty="0"/>
              <a:t>العملية الثانية (عقلية): يتم خلالها تفسير المعنى، وتشمل الفهم الصريح (المباشر) والفهم الضمني (غير المباشر أو فهم ما بين السطور) والاستنتاج والتذوق، والاستمتاع، والتحليل، ونقد المادة المقروءة، وإبداء الرأي فيها</a:t>
            </a:r>
            <a:r>
              <a:rPr lang="ar-IQ" dirty="0" smtClean="0"/>
              <a:t>.</a:t>
            </a:r>
            <a:endParaRPr lang="ar-IQ" dirty="0"/>
          </a:p>
        </p:txBody>
      </p:sp>
    </p:spTree>
    <p:extLst>
      <p:ext uri="{BB962C8B-B14F-4D97-AF65-F5344CB8AC3E}">
        <p14:creationId xmlns:p14="http://schemas.microsoft.com/office/powerpoint/2010/main" val="395995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IQ" dirty="0"/>
              <a:t>ومفهوم القراءة بمعناه البسيط يتمثل في: القدرة على التعرف على الحروف والكلمات، والنطق بها على الوجه الصحيح، ولكن هذا المفهوم تطور فيما بعد – وإن كان لا يزال يمثل فقط الجانب الآلي من القراءة – إلى العملية الفعلية المعقدة، التي تشمل الإدراك والتذكر والاستنتاج والربط، ثم التحليل والمناقشة، وهو ما يحتاج إلى إمعان النظر في المقروء، ومزيد من الأناة والدقة. </a:t>
            </a:r>
          </a:p>
        </p:txBody>
      </p:sp>
    </p:spTree>
    <p:extLst>
      <p:ext uri="{BB962C8B-B14F-4D97-AF65-F5344CB8AC3E}">
        <p14:creationId xmlns:p14="http://schemas.microsoft.com/office/powerpoint/2010/main" val="120533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lstStyle/>
          <a:p>
            <a:r>
              <a:rPr lang="ar-IQ" dirty="0"/>
              <a:t>كان مفهوم القراءة حتى منتصف العقد الثاني من القرن العشرين الميلادي مقصورا على معرفة نطق الكلمات، فمتى عرف الطفل كيف ينطق الكلمات التي يتضمنها النص المكتوب يكون الهدف قد تحقق من القراءة.</a:t>
            </a:r>
          </a:p>
          <a:p>
            <a:r>
              <a:rPr lang="ar-IQ" dirty="0"/>
              <a:t>وتطور مفهوم القراءة ليشمل فهم الأفكار المتضمنة في النص المكتوب، حين بدأ الاتجاه باستخدام اختبارات القراءة، التي تقوم على طرح الأسئلة حول فقرات ونصوص قرائية، وبدا ذلك جلياً منذ الثلاثينيات من القرن العشرين .</a:t>
            </a:r>
          </a:p>
          <a:p>
            <a:endParaRPr lang="ar-IQ" dirty="0"/>
          </a:p>
        </p:txBody>
      </p:sp>
    </p:spTree>
    <p:extLst>
      <p:ext uri="{BB962C8B-B14F-4D97-AF65-F5344CB8AC3E}">
        <p14:creationId xmlns:p14="http://schemas.microsoft.com/office/powerpoint/2010/main" val="1155060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TM01790493[[fn=الرياض]]</Template>
  <TotalTime>1</TotalTime>
  <Words>338</Words>
  <Application>Microsoft Office PowerPoint</Application>
  <PresentationFormat>عرض على الشاشة (3:4)‏</PresentationFormat>
  <Paragraphs>13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Soho</vt:lpstr>
      <vt:lpstr>طرائق تدريس القراءة المرحلة الثالثة  </vt:lpstr>
      <vt:lpstr>ماهية القراءة  </vt:lpstr>
      <vt:lpstr>مفهوم القراءة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طرائق تدريس القراءة </dc:title>
  <dc:creator>dr.baidaa</dc:creator>
  <cp:lastModifiedBy>dr.baidaa</cp:lastModifiedBy>
  <cp:revision>4</cp:revision>
  <dcterms:created xsi:type="dcterms:W3CDTF">2019-09-11T08:56:57Z</dcterms:created>
  <dcterms:modified xsi:type="dcterms:W3CDTF">2019-09-11T13:09:01Z</dcterms:modified>
</cp:coreProperties>
</file>