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61ECD34-AA39-4F86-AD0A-B437D085494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61ECD34-AA39-4F86-AD0A-B437D085494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61ECD34-AA39-4F86-AD0A-B437D085494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61ECD34-AA39-4F86-AD0A-B437D085494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61ECD34-AA39-4F86-AD0A-B437D085494B}" type="datetimeFigureOut">
              <a:rPr lang="ar-IQ" smtClean="0"/>
              <a:t>12/01/1441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61ECD34-AA39-4F86-AD0A-B437D085494B}" type="datetimeFigureOut">
              <a:rPr lang="ar-IQ" smtClean="0"/>
              <a:t>12/01/1441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61ECD34-AA39-4F86-AD0A-B437D085494B}" type="datetimeFigureOut">
              <a:rPr lang="ar-IQ" smtClean="0"/>
              <a:t>12/01/1441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61ECD34-AA39-4F86-AD0A-B437D085494B}" type="datetimeFigureOut">
              <a:rPr lang="ar-IQ" smtClean="0"/>
              <a:t>12/01/1441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61ECD34-AA39-4F86-AD0A-B437D085494B}" type="datetimeFigureOut">
              <a:rPr lang="ar-IQ" smtClean="0"/>
              <a:t>12/01/1441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1ECD34-AA39-4F86-AD0A-B437D085494B}" type="datetimeFigureOut">
              <a:rPr lang="ar-IQ" smtClean="0"/>
              <a:t>12/01/1441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1ECD34-AA39-4F86-AD0A-B437D085494B}" type="datetimeFigureOut">
              <a:rPr lang="ar-IQ" smtClean="0"/>
              <a:t>12/01/1441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9AC9CF7-A691-4A16-8597-6C9C9AF04517}"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61ECD34-AA39-4F86-AD0A-B437D085494B}" type="datetimeFigureOut">
              <a:rPr lang="ar-IQ" smtClean="0"/>
              <a:t>12/01/1441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9AC9CF7-A691-4A16-8597-6C9C9AF0451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solidFill>
                  <a:srgbClr val="0070C0"/>
                </a:solidFill>
              </a:rPr>
              <a:t>شرح وتفسير سورة الكهف</a:t>
            </a:r>
            <a:endParaRPr lang="ar-IQ" dirty="0">
              <a:solidFill>
                <a:srgbClr val="0070C0"/>
              </a:solidFill>
            </a:endParaRPr>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b="1" dirty="0"/>
              <a:t>بسم الله الرحمن الرحيم</a:t>
            </a:r>
            <a:endParaRPr lang="ar-IQ" dirty="0"/>
          </a:p>
          <a:p>
            <a:r>
              <a:rPr lang="ar-IQ" dirty="0">
                <a:solidFill>
                  <a:srgbClr val="00B050"/>
                </a:solidFill>
              </a:rPr>
              <a:t>الْحَمْدُ لِلَّهِ الَّذِي أَنْزَلَ عَلى عَبْدِهِ الْكِتابَ وَلَمْ يَجْعَلْ لَهُ عِوَجًا (1) قَيِّمًا لِيُنْذِرَ بَأْسًا شَدِيدًا مِنْ لَدُنْهُ وَيُبَشِّرَ الْمُؤْمِنِينَ الَّذِينَ يَعْمَلُونَ الصَّالِحاتِ أَنَّ لَهُمْ أَجْرًا حَسَنًا (2) ماكِثِينَ فِيهِ أَبَدًا (3) وَيُنْذِرَ الَّذِينَ قالُوا اتَّخَذَ اللَّهُ وَلَدًا (4) ما لَهُمْ </a:t>
            </a:r>
            <a:r>
              <a:rPr lang="ar-IQ" dirty="0" err="1">
                <a:solidFill>
                  <a:srgbClr val="00B050"/>
                </a:solidFill>
              </a:rPr>
              <a:t>بِهِ</a:t>
            </a:r>
            <a:r>
              <a:rPr lang="ar-IQ" dirty="0">
                <a:solidFill>
                  <a:srgbClr val="00B050"/>
                </a:solidFill>
              </a:rPr>
              <a:t> مِنْ عِلْمٍ وَلا لِآبائِهِمْ كَبُرَتْ كَلِمَةً تَخْرُجُ مِنْ أَفْواهِهِمْ إِنْ يَقُولُونَ إِلاَّ كَذِبًا (5) فَلَعَلَّكَ باخِعٌ نَفْسَكَ عَلى آثارِهِمْ إِنْ لَمْ يُؤْمِنُوا بِهذَا الْحَدِيثِ أَسَفًا (6) إِنَّا جَعَلْنا ما عَلَى الْأَرْضِ زِينَةً لَها </a:t>
            </a:r>
            <a:r>
              <a:rPr lang="ar-IQ" dirty="0" err="1">
                <a:solidFill>
                  <a:srgbClr val="00B050"/>
                </a:solidFill>
              </a:rPr>
              <a:t>لِنَبْلُوَهُمْ</a:t>
            </a:r>
            <a:r>
              <a:rPr lang="ar-IQ" dirty="0">
                <a:solidFill>
                  <a:srgbClr val="00B050"/>
                </a:solidFill>
              </a:rPr>
              <a:t> أَيُّهُمْ أَحْسَنُ عَمَلًا (7) وَإِنَّا لَجاعِلُونَ ما عَلَيْها صَعِيدًا جُرُزًا (8)</a:t>
            </a: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تفسير المفردات</a:t>
            </a:r>
            <a:endParaRPr lang="ar-IQ" dirty="0"/>
          </a:p>
        </p:txBody>
      </p:sp>
      <p:sp>
        <p:nvSpPr>
          <p:cNvPr id="3" name="عنصر نائب للمحتوى 2"/>
          <p:cNvSpPr>
            <a:spLocks noGrp="1"/>
          </p:cNvSpPr>
          <p:nvPr>
            <p:ph idx="1"/>
          </p:nvPr>
        </p:nvSpPr>
        <p:spPr/>
        <p:txBody>
          <a:bodyPr>
            <a:normAutofit fontScale="32500" lnSpcReduction="20000"/>
          </a:bodyPr>
          <a:lstStyle/>
          <a:p>
            <a:r>
              <a:rPr lang="ar-IQ" b="1" dirty="0"/>
              <a:t>تفسير المفردات</a:t>
            </a:r>
            <a:endParaRPr lang="ar-IQ" dirty="0"/>
          </a:p>
          <a:p>
            <a:r>
              <a:rPr lang="ar-IQ" dirty="0" smtClean="0"/>
              <a:t>لعلك يوما إن فقدت مزارها على بعده يوما لنفسك باخع</a:t>
            </a:r>
          </a:p>
          <a:p>
            <a:pPr>
              <a:lnSpc>
                <a:spcPct val="120000"/>
              </a:lnSpc>
            </a:pPr>
            <a:r>
              <a:rPr lang="ar-IQ" sz="3400" b="1" dirty="0" smtClean="0">
                <a:solidFill>
                  <a:schemeClr val="accent4">
                    <a:lumMod val="75000"/>
                  </a:schemeClr>
                </a:solidFill>
              </a:rPr>
              <a:t>الإيضاح</a:t>
            </a:r>
            <a:endParaRPr lang="ar-IQ" sz="3400" dirty="0">
              <a:solidFill>
                <a:schemeClr val="accent4">
                  <a:lumMod val="75000"/>
                </a:schemeClr>
              </a:solidFill>
            </a:endParaRPr>
          </a:p>
          <a:p>
            <a:pPr>
              <a:lnSpc>
                <a:spcPct val="120000"/>
              </a:lnSpc>
            </a:pPr>
            <a:r>
              <a:rPr lang="ar-IQ" sz="3400" dirty="0">
                <a:solidFill>
                  <a:schemeClr val="accent4">
                    <a:lumMod val="75000"/>
                  </a:schemeClr>
                </a:solidFill>
              </a:rPr>
              <a:t>(الْحَمْدُ لِلَّهِ الَّذِي أَنْزَلَ عَلى عَبْدِهِ الْكِتابَ وَلَمْ يَجْعَلْ لَهُ عِوَجًا. قَيِّمًا) حمد الله نفسه على إنزاله كتابه العزيز إلى رسوله ﷺ، لأنه أعظم نعمة أنزلها على أهل الأرض، إذ أخرجهم </a:t>
            </a:r>
            <a:r>
              <a:rPr lang="ar-IQ" sz="3400" dirty="0" err="1">
                <a:solidFill>
                  <a:schemeClr val="accent4">
                    <a:lumMod val="75000"/>
                  </a:schemeClr>
                </a:solidFill>
              </a:rPr>
              <a:t>به</a:t>
            </a:r>
            <a:r>
              <a:rPr lang="ar-IQ" sz="3400" dirty="0">
                <a:solidFill>
                  <a:schemeClr val="accent4">
                    <a:lumMod val="75000"/>
                  </a:schemeClr>
                </a:solidFill>
              </a:rPr>
              <a:t> من الظلمات إلى النور، وجعله كتابا مستقيما لا اعوجاج فيه ولا زيغ، بل يهدى إلى الحق وإلى صراط مستقيم.</a:t>
            </a:r>
          </a:p>
          <a:p>
            <a:pPr>
              <a:lnSpc>
                <a:spcPct val="120000"/>
              </a:lnSpc>
            </a:pPr>
            <a:r>
              <a:rPr lang="ar-IQ" sz="3400" dirty="0">
                <a:solidFill>
                  <a:schemeClr val="accent4">
                    <a:lumMod val="75000"/>
                  </a:schemeClr>
                </a:solidFill>
              </a:rPr>
              <a:t>وخلاصة ذلك - إنه تعالى أنزل الكتاب على عبده محمد ﷺ مستقيما لا اختلاف فيه ولا تفاوت، بل بعضه يصدّق بعضا، وبعضه يشهد لبعض، ولا اعوجاج فيه، ولا ميل عن الحق.</a:t>
            </a:r>
          </a:p>
          <a:p>
            <a:pPr>
              <a:lnSpc>
                <a:spcPct val="120000"/>
              </a:lnSpc>
            </a:pPr>
            <a:r>
              <a:rPr lang="ar-IQ" sz="3400" dirty="0" smtClean="0">
                <a:solidFill>
                  <a:schemeClr val="accent4">
                    <a:lumMod val="75000"/>
                  </a:schemeClr>
                </a:solidFill>
              </a:rPr>
              <a:t>العوج: (بالكسر والفتح): الانحراف والميل عن الاستقامة، فلا خلل في لفظه ولا في معناه، قيما: أي معتدلا لا إفراط فيما اشتمل عليه من التكاليف حتى يشق على العباد، ولا تفريط فيه بإهمال ما تمس الحاجة إليه، والبأس: العذاب الشديد في الآخرة، من لدنه: أي من عنده، كبرت: (بضم الباء) كلمة: أي ما أعظمها مقالة قيلت، وهذا أسلوب في الكلام يدل على التعجب والاستغراب مما حدث من قول أو فعل، باخع: أي قاتل (منتحر) قاله ابن عباس وأنشد قول لبيد:</a:t>
            </a:r>
          </a:p>
          <a:p>
            <a:pPr>
              <a:lnSpc>
                <a:spcPct val="120000"/>
              </a:lnSpc>
            </a:pPr>
            <a:r>
              <a:rPr lang="ar-IQ" sz="3400" dirty="0" smtClean="0">
                <a:solidFill>
                  <a:schemeClr val="accent4">
                    <a:lumMod val="75000"/>
                  </a:schemeClr>
                </a:solidFill>
              </a:rPr>
              <a:t>على آثارهم: أي من بعدهم أي من بعد توليهم عن الإيمان وتباعدهم عنه، والحديث: هو القرآن، والأسف: المبالغة في الحزن والغضب، وصعيدا: أي ترابا، </a:t>
            </a:r>
            <a:r>
              <a:rPr lang="ar-IQ" sz="3400" dirty="0" err="1" smtClean="0">
                <a:solidFill>
                  <a:schemeClr val="accent4">
                    <a:lumMod val="75000"/>
                  </a:schemeClr>
                </a:solidFill>
              </a:rPr>
              <a:t>وجرزا</a:t>
            </a:r>
            <a:r>
              <a:rPr lang="ar-IQ" sz="3400" dirty="0" smtClean="0">
                <a:solidFill>
                  <a:schemeClr val="accent4">
                    <a:lumMod val="75000"/>
                  </a:schemeClr>
                </a:solidFill>
              </a:rPr>
              <a:t>: أي لا نبات فيه.</a:t>
            </a:r>
          </a:p>
          <a:p>
            <a:pPr>
              <a:lnSpc>
                <a:spcPct val="120000"/>
              </a:lnSpc>
            </a:pPr>
            <a:r>
              <a:rPr lang="ar-IQ" sz="3400" dirty="0" smtClean="0">
                <a:solidFill>
                  <a:schemeClr val="accent4">
                    <a:lumMod val="75000"/>
                  </a:schemeClr>
                </a:solidFill>
              </a:rPr>
              <a:t>(</a:t>
            </a:r>
            <a:r>
              <a:rPr lang="ar-IQ" sz="3400" dirty="0">
                <a:solidFill>
                  <a:schemeClr val="accent4">
                    <a:lumMod val="75000"/>
                  </a:schemeClr>
                </a:solidFill>
              </a:rPr>
              <a:t>لِيُنْذِرَ بَأْسًا شَدِيدًا مِنْ لَدُنْهُ) أي ليخوّف الذين كفروا </a:t>
            </a:r>
            <a:r>
              <a:rPr lang="ar-IQ" sz="3400" dirty="0" err="1">
                <a:solidFill>
                  <a:schemeClr val="accent4">
                    <a:lumMod val="75000"/>
                  </a:schemeClr>
                </a:solidFill>
              </a:rPr>
              <a:t>به</a:t>
            </a:r>
            <a:r>
              <a:rPr lang="ar-IQ" sz="3400" dirty="0">
                <a:solidFill>
                  <a:schemeClr val="accent4">
                    <a:lumMod val="75000"/>
                  </a:schemeClr>
                </a:solidFill>
              </a:rPr>
              <a:t> عذابا شديدا صادرا من عنده أي نكالا في الدنيا ونار جهنم في الآخرة.</a:t>
            </a:r>
          </a:p>
          <a:p>
            <a:pPr>
              <a:lnSpc>
                <a:spcPct val="120000"/>
              </a:lnSpc>
            </a:pPr>
            <a:r>
              <a:rPr lang="ar-IQ" sz="3400" dirty="0">
                <a:solidFill>
                  <a:schemeClr val="accent4">
                    <a:lumMod val="75000"/>
                  </a:schemeClr>
                </a:solidFill>
              </a:rPr>
              <a:t>(وَيُبَشِّرَ الْمُؤْمِنِينَ الَّذِينَ يَعْمَلُونَ الصَّالِحاتِ أَنَّ لَهُمْ أَجْرًا حَسَنًا. ماكِثِينَ فِيهِ أَبَدًا) أي ويبشر المصدقين الله ورسوله الذين يمتثلون أوامره ونواهيه - بأن لهم ثوابا جزيلا منه على إيمانهم </a:t>
            </a:r>
            <a:r>
              <a:rPr lang="ar-IQ" sz="3400" dirty="0" err="1">
                <a:solidFill>
                  <a:schemeClr val="accent4">
                    <a:lumMod val="75000"/>
                  </a:schemeClr>
                </a:solidFill>
              </a:rPr>
              <a:t>به</a:t>
            </a:r>
            <a:r>
              <a:rPr lang="ar-IQ" sz="3400" dirty="0">
                <a:solidFill>
                  <a:schemeClr val="accent4">
                    <a:lumMod val="75000"/>
                  </a:schemeClr>
                </a:solidFill>
              </a:rPr>
              <a:t> وعملهم الصالح في الدنيا، وذلك الثواب الجزيل هو الجنة التي وعدها الله المتقين خالدين فيها أبدا لا ينتقلون منها ولا ينقلون.</a:t>
            </a:r>
          </a:p>
          <a:p>
            <a:pPr>
              <a:lnSpc>
                <a:spcPct val="120000"/>
              </a:lnSpc>
            </a:pPr>
            <a:r>
              <a:rPr lang="ar-IQ" sz="3400" dirty="0">
                <a:solidFill>
                  <a:schemeClr val="accent4">
                    <a:lumMod val="75000"/>
                  </a:schemeClr>
                </a:solidFill>
              </a:rPr>
              <a:t>(وَيُنْذِرَ الَّذِينَ قالُوا اتَّخَذَ اللَّهُ وَلَدًا) أي وليحذّر من بين هؤلاء الكفار من قالوا هذه المقالة الشنعاء - إن الله اتخذ ولدا، وهؤلاء ثلاث طوائف.</a:t>
            </a:r>
          </a:p>
          <a:p>
            <a:pPr>
              <a:lnSpc>
                <a:spcPct val="120000"/>
              </a:lnSpc>
            </a:pPr>
            <a:r>
              <a:rPr lang="ar-IQ" sz="3400" dirty="0">
                <a:solidFill>
                  <a:schemeClr val="accent4">
                    <a:lumMod val="75000"/>
                  </a:schemeClr>
                </a:solidFill>
              </a:rPr>
              <a:t>(1) المشركون الذين قالوا الملائكة بنات الله.</a:t>
            </a:r>
          </a:p>
          <a:p>
            <a:pPr>
              <a:lnSpc>
                <a:spcPct val="120000"/>
              </a:lnSpc>
            </a:pPr>
            <a:r>
              <a:rPr lang="ar-IQ" sz="3400" dirty="0">
                <a:solidFill>
                  <a:schemeClr val="accent4">
                    <a:lumMod val="75000"/>
                  </a:schemeClr>
                </a:solidFill>
              </a:rPr>
              <a:t>(2) اليهود القائلون عزيز ابن الله.</a:t>
            </a:r>
          </a:p>
          <a:p>
            <a:pPr>
              <a:lnSpc>
                <a:spcPct val="120000"/>
              </a:lnSpc>
            </a:pPr>
            <a:r>
              <a:rPr lang="ar-IQ" sz="3400" dirty="0">
                <a:solidFill>
                  <a:schemeClr val="accent4">
                    <a:lumMod val="75000"/>
                  </a:schemeClr>
                </a:solidFill>
              </a:rPr>
              <a:t>(3) النصارى القائلون المسيح ابن الله.</a:t>
            </a:r>
          </a:p>
          <a:p>
            <a:pPr>
              <a:lnSpc>
                <a:spcPct val="120000"/>
              </a:lnSpc>
            </a:pPr>
            <a:r>
              <a:rPr lang="ar-IQ" sz="3400" dirty="0">
                <a:solidFill>
                  <a:schemeClr val="accent4">
                    <a:lumMod val="75000"/>
                  </a:schemeClr>
                </a:solidFill>
              </a:rPr>
              <a:t>وإنما خص هؤلاء مع دخولهم في الإنذار السابق لفظاعة حالهم، وشناعة كفرهم وضلالهم.</a:t>
            </a:r>
          </a:p>
          <a:p>
            <a:pPr>
              <a:lnSpc>
                <a:spcPct val="120000"/>
              </a:lnSpc>
            </a:pPr>
            <a:endParaRPr lang="ar-IQ" sz="3400" dirty="0">
              <a:solidFill>
                <a:schemeClr val="accent4">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539552" y="980728"/>
            <a:ext cx="8229600" cy="4525963"/>
          </a:xfrm>
        </p:spPr>
        <p:txBody>
          <a:bodyPr>
            <a:noAutofit/>
          </a:bodyPr>
          <a:lstStyle/>
          <a:p>
            <a:pPr>
              <a:lnSpc>
                <a:spcPct val="120000"/>
              </a:lnSpc>
            </a:pPr>
            <a:r>
              <a:rPr lang="ar-IQ" sz="1100" dirty="0">
                <a:solidFill>
                  <a:srgbClr val="FF0000"/>
                </a:solidFill>
              </a:rPr>
              <a:t>(ما لَهُمْ </a:t>
            </a:r>
            <a:r>
              <a:rPr lang="ar-IQ" sz="1100" dirty="0" err="1">
                <a:solidFill>
                  <a:srgbClr val="FF0000"/>
                </a:solidFill>
              </a:rPr>
              <a:t>بِهِ</a:t>
            </a:r>
            <a:r>
              <a:rPr lang="ar-IQ" sz="1100" dirty="0">
                <a:solidFill>
                  <a:srgbClr val="FF0000"/>
                </a:solidFill>
              </a:rPr>
              <a:t> مِنْ عِلْمٍ) أي ليس لهم باتخاذ الولد برهان، بل هو قول لم يصدر عن علم يؤيده، ولا عقل </a:t>
            </a:r>
            <a:r>
              <a:rPr lang="ar-IQ" sz="1100" dirty="0" err="1">
                <a:solidFill>
                  <a:srgbClr val="FF0000"/>
                </a:solidFill>
              </a:rPr>
              <a:t>يظاهره</a:t>
            </a:r>
            <a:r>
              <a:rPr lang="ar-IQ" sz="1100" dirty="0">
                <a:solidFill>
                  <a:srgbClr val="FF0000"/>
                </a:solidFill>
              </a:rPr>
              <a:t>.</a:t>
            </a:r>
          </a:p>
          <a:p>
            <a:pPr>
              <a:lnSpc>
                <a:spcPct val="120000"/>
              </a:lnSpc>
            </a:pPr>
            <a:r>
              <a:rPr lang="ar-IQ" sz="1100" dirty="0">
                <a:solidFill>
                  <a:srgbClr val="FF0000"/>
                </a:solidFill>
              </a:rPr>
              <a:t>(وَلا لِآبائِهِمْ) أي وكذلك ليس لآبائهم الذين قالوا مثل هذه المقالة وهم القدوة لهم - </a:t>
            </a:r>
            <a:r>
              <a:rPr lang="ar-IQ" sz="1100" dirty="0" err="1">
                <a:solidFill>
                  <a:srgbClr val="FF0000"/>
                </a:solidFill>
              </a:rPr>
              <a:t>به</a:t>
            </a:r>
            <a:r>
              <a:rPr lang="ar-IQ" sz="1100" dirty="0">
                <a:solidFill>
                  <a:srgbClr val="FF0000"/>
                </a:solidFill>
              </a:rPr>
              <a:t> علم.</a:t>
            </a:r>
          </a:p>
          <a:p>
            <a:pPr>
              <a:lnSpc>
                <a:spcPct val="120000"/>
              </a:lnSpc>
            </a:pPr>
            <a:r>
              <a:rPr lang="ar-IQ" sz="1100" dirty="0">
                <a:solidFill>
                  <a:srgbClr val="FF0000"/>
                </a:solidFill>
              </a:rPr>
              <a:t>(كَبُرَتْ كَلِمَةً تَخْرُجُ مِنْ أَفْواهِهِمْ) أي عظمت مقالتهم هذه في الكفر، وليتهم اكتفوا </a:t>
            </a:r>
            <a:r>
              <a:rPr lang="ar-IQ" sz="1100" dirty="0" err="1">
                <a:solidFill>
                  <a:srgbClr val="FF0000"/>
                </a:solidFill>
              </a:rPr>
              <a:t>بخطورها</a:t>
            </a:r>
            <a:r>
              <a:rPr lang="ar-IQ" sz="1100" dirty="0">
                <a:solidFill>
                  <a:srgbClr val="FF0000"/>
                </a:solidFill>
              </a:rPr>
              <a:t> بالبال، وترددها في الصدور، بل تلفظوا </a:t>
            </a:r>
            <a:r>
              <a:rPr lang="ar-IQ" sz="1100" dirty="0" err="1">
                <a:solidFill>
                  <a:srgbClr val="FF0000"/>
                </a:solidFill>
              </a:rPr>
              <a:t>بها</a:t>
            </a:r>
            <a:r>
              <a:rPr lang="ar-IQ" sz="1100" dirty="0">
                <a:solidFill>
                  <a:srgbClr val="FF0000"/>
                </a:solidFill>
              </a:rPr>
              <a:t> على مرأى من الناس ومسمع، وكثير مما يوسوس </a:t>
            </a:r>
            <a:r>
              <a:rPr lang="ar-IQ" sz="1100" dirty="0" err="1">
                <a:solidFill>
                  <a:srgbClr val="FF0000"/>
                </a:solidFill>
              </a:rPr>
              <a:t>به</a:t>
            </a:r>
            <a:r>
              <a:rPr lang="ar-IQ" sz="1100" dirty="0">
                <a:solidFill>
                  <a:srgbClr val="FF0000"/>
                </a:solidFill>
              </a:rPr>
              <a:t> الشيطان وتحدّث </a:t>
            </a:r>
            <a:r>
              <a:rPr lang="ar-IQ" sz="1100" dirty="0" err="1">
                <a:solidFill>
                  <a:srgbClr val="FF0000"/>
                </a:solidFill>
              </a:rPr>
              <a:t>به</a:t>
            </a:r>
            <a:r>
              <a:rPr lang="ar-IQ" sz="1100" dirty="0">
                <a:solidFill>
                  <a:srgbClr val="FF0000"/>
                </a:solidFill>
              </a:rPr>
              <a:t> النفس لا يتلفّظ </a:t>
            </a:r>
            <a:r>
              <a:rPr lang="ar-IQ" sz="1100" dirty="0" err="1">
                <a:solidFill>
                  <a:srgbClr val="FF0000"/>
                </a:solidFill>
              </a:rPr>
              <a:t>به</a:t>
            </a:r>
            <a:r>
              <a:rPr lang="ar-IQ" sz="1100" dirty="0">
                <a:solidFill>
                  <a:srgbClr val="FF0000"/>
                </a:solidFill>
              </a:rPr>
              <a:t>، بل يكتفي بما </a:t>
            </a:r>
            <a:r>
              <a:rPr lang="ar-IQ" sz="1100" dirty="0" err="1">
                <a:solidFill>
                  <a:srgbClr val="FF0000"/>
                </a:solidFill>
              </a:rPr>
              <a:t>يعتقده</a:t>
            </a:r>
            <a:r>
              <a:rPr lang="ar-IQ" sz="1100" dirty="0">
                <a:solidFill>
                  <a:srgbClr val="FF0000"/>
                </a:solidFill>
              </a:rPr>
              <a:t> القلب، فكيف </a:t>
            </a:r>
            <a:r>
              <a:rPr lang="ar-IQ" sz="1100" dirty="0" err="1">
                <a:solidFill>
                  <a:srgbClr val="FF0000"/>
                </a:solidFill>
              </a:rPr>
              <a:t>ساغ</a:t>
            </a:r>
            <a:r>
              <a:rPr lang="ar-IQ" sz="1100" dirty="0">
                <a:solidFill>
                  <a:srgbClr val="FF0000"/>
                </a:solidFill>
              </a:rPr>
              <a:t> لهم أن يجرءوا على التلفظ بهذا المنكر الذي لا مستند له من عقل ولا نقل؟.</a:t>
            </a:r>
          </a:p>
          <a:p>
            <a:pPr>
              <a:lnSpc>
                <a:spcPct val="120000"/>
              </a:lnSpc>
            </a:pPr>
            <a:r>
              <a:rPr lang="ar-IQ" sz="1100" dirty="0">
                <a:solidFill>
                  <a:srgbClr val="FF0000"/>
                </a:solidFill>
              </a:rPr>
              <a:t>ثم أكد هذا الإنكار وبين أنه كما لا علم لهم ولآبائهم </a:t>
            </a:r>
            <a:r>
              <a:rPr lang="ar-IQ" sz="1100" dirty="0" err="1">
                <a:solidFill>
                  <a:srgbClr val="FF0000"/>
                </a:solidFill>
              </a:rPr>
              <a:t>به</a:t>
            </a:r>
            <a:r>
              <a:rPr lang="ar-IQ" sz="1100" dirty="0">
                <a:solidFill>
                  <a:srgbClr val="FF0000"/>
                </a:solidFill>
              </a:rPr>
              <a:t> - لا علم لأحد </a:t>
            </a:r>
            <a:r>
              <a:rPr lang="ar-IQ" sz="1100" dirty="0" err="1">
                <a:solidFill>
                  <a:srgbClr val="FF0000"/>
                </a:solidFill>
              </a:rPr>
              <a:t>به</a:t>
            </a:r>
            <a:r>
              <a:rPr lang="ar-IQ" sz="1100" dirty="0">
                <a:solidFill>
                  <a:srgbClr val="FF0000"/>
                </a:solidFill>
              </a:rPr>
              <a:t>، لأنه لا وجود له، وما هو إلا محض اختلاق بقوله:</a:t>
            </a:r>
          </a:p>
          <a:p>
            <a:pPr>
              <a:lnSpc>
                <a:spcPct val="120000"/>
              </a:lnSpc>
            </a:pPr>
            <a:r>
              <a:rPr lang="ar-IQ" sz="1100" dirty="0">
                <a:solidFill>
                  <a:srgbClr val="FF0000"/>
                </a:solidFill>
              </a:rPr>
              <a:t>(إِنْ يَقُولُونَ إِلَّا كَذِبًا) أي ما يقولون إلا قولا لا حقيقة له بحال.</a:t>
            </a:r>
          </a:p>
          <a:p>
            <a:pPr>
              <a:lnSpc>
                <a:spcPct val="120000"/>
              </a:lnSpc>
            </a:pPr>
            <a:r>
              <a:rPr lang="ar-IQ" sz="1100" dirty="0">
                <a:solidFill>
                  <a:srgbClr val="FF0000"/>
                </a:solidFill>
              </a:rPr>
              <a:t>(فَلَعَلَّكَ باخِعٌ نَفْسَكَ عَلى آثارِهِمْ إِنْ لَمْ يُؤْمِنُوا بِهذَا الْحَدِيثِ أَسَفًا) لعل هنا للاستفهام </a:t>
            </a:r>
            <a:r>
              <a:rPr lang="ar-IQ" sz="1100" dirty="0" err="1">
                <a:solidFill>
                  <a:srgbClr val="FF0000"/>
                </a:solidFill>
              </a:rPr>
              <a:t>الإنكارى</a:t>
            </a:r>
            <a:r>
              <a:rPr lang="ar-IQ" sz="1100" dirty="0">
                <a:solidFill>
                  <a:srgbClr val="FF0000"/>
                </a:solidFill>
              </a:rPr>
              <a:t> المتضمن معنى النهى - أي لا تبخع نفسك من بعد توليهم عن الإيمان وإعراضهم عنه أسفا وحسرة عليهم.</a:t>
            </a:r>
          </a:p>
          <a:p>
            <a:pPr>
              <a:lnSpc>
                <a:spcPct val="120000"/>
              </a:lnSpc>
            </a:pPr>
            <a:r>
              <a:rPr lang="ar-IQ" sz="1100" dirty="0">
                <a:solidFill>
                  <a:srgbClr val="FF0000"/>
                </a:solidFill>
              </a:rPr>
              <a:t>أي إنك قد اشتد وجدك عليهم، وبلغت حالا من الأسى والحسرة صرت فيها أشبه بحال من يحدّث نفسه أن يبخعها أسى وحسرة عليهم، وما كان من حقك أن تفعل ذلك، إن عليك إلا البلاغ، وليس عليك </a:t>
            </a:r>
            <a:r>
              <a:rPr lang="ar-IQ" sz="1100" dirty="0" err="1">
                <a:solidFill>
                  <a:srgbClr val="FF0000"/>
                </a:solidFill>
              </a:rPr>
              <a:t>الهداية</a:t>
            </a:r>
            <a:r>
              <a:rPr lang="ar-IQ" sz="1100" dirty="0">
                <a:solidFill>
                  <a:srgbClr val="FF0000"/>
                </a:solidFill>
              </a:rPr>
              <a:t> « ليس عليك هداهم ولكنّ الله يهدى من يشاء ».</a:t>
            </a:r>
          </a:p>
          <a:p>
            <a:pPr>
              <a:lnSpc>
                <a:spcPct val="120000"/>
              </a:lnSpc>
            </a:pPr>
            <a:r>
              <a:rPr lang="ar-IQ" sz="1100" dirty="0">
                <a:solidFill>
                  <a:srgbClr val="FF0000"/>
                </a:solidFill>
              </a:rPr>
              <a:t>وقد جاء مثل هذا النهى في آيات كثيرة كقوله « لَعَلَّكَ باخِعٌ نَفْسَكَ أَلَّا يَكُونُوا مُؤْمِنِينَ » وقوله « فَلا تَذْهَبْ نَفْسُكَ عَلَيْهِمْ حَسَراتٍ » وقوله « وَلا تَحْزَنْ عَلَيْهِمْ وَلا تَكُ فِي ضَيْقٍ مِمَّا يَمْكُرُونَ ».</a:t>
            </a:r>
          </a:p>
          <a:p>
            <a:pPr>
              <a:lnSpc>
                <a:spcPct val="120000"/>
              </a:lnSpc>
            </a:pPr>
            <a:r>
              <a:rPr lang="ar-IQ" sz="1100" dirty="0">
                <a:solidFill>
                  <a:srgbClr val="FF0000"/>
                </a:solidFill>
              </a:rPr>
              <a:t>وخلاصة ذلك - أبلغهم رسالة ربك، فمن اهتدى فلنفسه، ومن ضل فإنما يضل عليها، ولا تذهب نفسك عليهم أسى وحسرة، فإنما أنت منذر، ولست عليهم بمسيطر، إن عليك إلا البلاغ ثم ذكر سبحانه سبب إرشاده إلى الإعراض عنهم بغير ما يقدر عليه من التبليغ بالبشارة </a:t>
            </a:r>
            <a:r>
              <a:rPr lang="ar-IQ" sz="1100" dirty="0" err="1">
                <a:solidFill>
                  <a:srgbClr val="FF0000"/>
                </a:solidFill>
              </a:rPr>
              <a:t>والنذارة</a:t>
            </a:r>
            <a:r>
              <a:rPr lang="ar-IQ" sz="1100" dirty="0">
                <a:solidFill>
                  <a:srgbClr val="FF0000"/>
                </a:solidFill>
              </a:rPr>
              <a:t>، وهو أنه تعالى جعل ما على الأرض زينة لها، ليختبر المحسن والمسيء، ويجازى كلا بما يستحق فقال:</a:t>
            </a:r>
          </a:p>
          <a:p>
            <a:pPr>
              <a:lnSpc>
                <a:spcPct val="120000"/>
              </a:lnSpc>
            </a:pPr>
            <a:r>
              <a:rPr lang="ar-IQ" sz="1100" dirty="0">
                <a:solidFill>
                  <a:srgbClr val="FF0000"/>
                </a:solidFill>
              </a:rPr>
              <a:t>(إِنَّا جَعَلْنا ما عَلَى الْأَرْضِ زِينَةً لَها </a:t>
            </a:r>
            <a:r>
              <a:rPr lang="ar-IQ" sz="1100" dirty="0" err="1">
                <a:solidFill>
                  <a:srgbClr val="FF0000"/>
                </a:solidFill>
              </a:rPr>
              <a:t>لِنَبْلُوَهُمْ</a:t>
            </a:r>
            <a:r>
              <a:rPr lang="ar-IQ" sz="1100" dirty="0">
                <a:solidFill>
                  <a:srgbClr val="FF0000"/>
                </a:solidFill>
              </a:rPr>
              <a:t> أَيُّهُمْ أَحْسَنُ عَمَلًا) أي إنا جعلنا ما على الأرض من حيوان ونبات ومعادن زينة لها ولأهلها، لنختبر حالهم في فهم مقاصد تلك الزينة والاستدلال </a:t>
            </a:r>
            <a:r>
              <a:rPr lang="ar-IQ" sz="1100" dirty="0" err="1">
                <a:solidFill>
                  <a:srgbClr val="FF0000"/>
                </a:solidFill>
              </a:rPr>
              <a:t>بها</a:t>
            </a:r>
            <a:r>
              <a:rPr lang="ar-IQ" sz="1100" dirty="0">
                <a:solidFill>
                  <a:srgbClr val="FF0000"/>
                </a:solidFill>
              </a:rPr>
              <a:t> على وجود خالقها، والإخبات إليه، والطاعة له، فيما أمر </a:t>
            </a:r>
            <a:r>
              <a:rPr lang="ar-IQ" sz="1100" dirty="0" err="1">
                <a:solidFill>
                  <a:srgbClr val="FF0000"/>
                </a:solidFill>
              </a:rPr>
              <a:t>به</a:t>
            </a:r>
            <a:r>
              <a:rPr lang="ar-IQ" sz="1100" dirty="0">
                <a:solidFill>
                  <a:srgbClr val="FF0000"/>
                </a:solidFill>
              </a:rPr>
              <a:t>، والبعد عما نهى عنه، فتقوم عليهم الحجة، فمن اعتبر بتلك الزينة، وفهم حكمتها، حاز المثوبة، ومن اجترأ على مخالفة أمره، ولم يفهم أسرارها ومقاصدها، استحق العقوبة.</a:t>
            </a:r>
          </a:p>
          <a:p>
            <a:pPr>
              <a:lnSpc>
                <a:spcPct val="120000"/>
              </a:lnSpc>
            </a:pPr>
            <a:r>
              <a:rPr lang="ar-IQ" sz="1100" dirty="0">
                <a:solidFill>
                  <a:srgbClr val="FF0000"/>
                </a:solidFill>
              </a:rPr>
              <a:t>وخلاصة ذلك - إنا جعلنا ما على الأرض زينة، لنعاملهم معاملة من يختبرون فنجازى المحسنين بالثواب، والمسيئين بالعقاب، ويمتاز أفراد الطبقتين بعضهم عن بعض بحسب امتياز درجات أعمالهم.</a:t>
            </a:r>
          </a:p>
          <a:p>
            <a:pPr>
              <a:lnSpc>
                <a:spcPct val="120000"/>
              </a:lnSpc>
            </a:pPr>
            <a:r>
              <a:rPr lang="ar-IQ" sz="1100" dirty="0">
                <a:solidFill>
                  <a:srgbClr val="FF0000"/>
                </a:solidFill>
              </a:rPr>
              <a:t>روي أن النبي ﷺ قال: « إن الدنيا نضرة حلوة، والله مستخلفكم فيها، فينظر كيف تعملون »</a:t>
            </a:r>
          </a:p>
          <a:p>
            <a:pPr>
              <a:lnSpc>
                <a:spcPct val="120000"/>
              </a:lnSpc>
            </a:pPr>
            <a:r>
              <a:rPr lang="ar-IQ" sz="1100" dirty="0">
                <a:solidFill>
                  <a:srgbClr val="FF0000"/>
                </a:solidFill>
              </a:rPr>
              <a:t>وقال « إن أخوف ما أخاف عليكم ما يخرج الله لكم من زهرة الدنيا، قيل وما زهرة الدنيا؟ قال بركات الأرض ».</a:t>
            </a:r>
          </a:p>
          <a:p>
            <a:pPr>
              <a:lnSpc>
                <a:spcPct val="120000"/>
              </a:lnSpc>
            </a:pPr>
            <a:r>
              <a:rPr lang="ar-IQ" sz="1100" dirty="0">
                <a:solidFill>
                  <a:srgbClr val="FF0000"/>
                </a:solidFill>
              </a:rPr>
              <a:t>وروى البخاري أن عمر كان يقول: اللهم إنا لا نستطيع إلا أن نفرح بما زيّنته لنا، اللهم إني أسألك أن ننفقه في حقه.</a:t>
            </a:r>
          </a:p>
          <a:p>
            <a:pPr>
              <a:lnSpc>
                <a:spcPct val="120000"/>
              </a:lnSpc>
            </a:pPr>
            <a:r>
              <a:rPr lang="ar-IQ" sz="1100" dirty="0">
                <a:solidFill>
                  <a:srgbClr val="FF0000"/>
                </a:solidFill>
              </a:rPr>
              <a:t>(وَإِنَّا لَجاعِلُونَ ما عَلَيْها صَعِيدًا جُرُزًا) أي وإن الأرض وما عليها بائد فإن، وإن المرجع إلى الله، فلا تأس ولا تحزن لما تسمع وترى، ونحو الآية قوله « كُلُّ مَنْ عَلَيْها فانٍ » وقوله « فَيَذَرُها قاعًا صَفْصَفًا لا تَرى فِيها عِوَجًا وَلا أَمْتًا ».</a:t>
            </a:r>
          </a:p>
          <a:p>
            <a:pPr>
              <a:lnSpc>
                <a:spcPct val="120000"/>
              </a:lnSpc>
            </a:pPr>
            <a:r>
              <a:rPr lang="ar-IQ" sz="1100" dirty="0">
                <a:solidFill>
                  <a:srgbClr val="FF0000"/>
                </a:solidFill>
              </a:rPr>
              <a:t>وإجمال المعنى - إن ما على الأرض سيصير ترابا ساذجا بعد ما كان يتعجّب من بهجته النظّارة، وتسرّ برؤيته العيون، فلا تحزن لما عاينت من تكذيب هؤلاء لما أنزل عليك من الكتاب، فإنا جعلنا ما على الأرض من مختلف الأشياء زينة لها، لنختبر أعمال أهلها، فنجازيهم بحسب ما هم له أهل، وإنا لمفنون ذلك بعد حين.</a:t>
            </a:r>
          </a:p>
          <a:p>
            <a:pPr>
              <a:lnSpc>
                <a:spcPct val="120000"/>
              </a:lnSpc>
            </a:pPr>
            <a:r>
              <a:rPr lang="ar-IQ" sz="1100" dirty="0">
                <a:solidFill>
                  <a:srgbClr val="FF0000"/>
                </a:solidFill>
              </a:rPr>
              <a:t>وفي هذا تسلية لرسوله ﷺ، وكأنه قيل: لا تحزن فإنا ننتقم </a:t>
            </a:r>
            <a:r>
              <a:rPr lang="ar-IQ" sz="1100" dirty="0" err="1">
                <a:solidFill>
                  <a:srgbClr val="FF0000"/>
                </a:solidFill>
              </a:rPr>
              <a:t>لك</a:t>
            </a:r>
            <a:r>
              <a:rPr lang="ar-IQ" sz="1100" dirty="0">
                <a:solidFill>
                  <a:srgbClr val="FF0000"/>
                </a:solidFill>
              </a:rPr>
              <a:t> منهم.</a:t>
            </a:r>
          </a:p>
          <a:p>
            <a:pPr>
              <a:lnSpc>
                <a:spcPct val="120000"/>
              </a:lnSpc>
            </a:pPr>
            <a:endParaRPr lang="ar-IQ" sz="11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t>ملخص قصة أهل الكهف كما أثر عن العرب</a:t>
            </a:r>
            <a:br>
              <a:rPr lang="ar-IQ" b="1" dirty="0"/>
            </a:br>
            <a:endParaRPr lang="ar-IQ" dirty="0"/>
          </a:p>
        </p:txBody>
      </p:sp>
      <p:sp>
        <p:nvSpPr>
          <p:cNvPr id="3" name="عنصر نائب للمحتوى 2"/>
          <p:cNvSpPr>
            <a:spLocks noGrp="1"/>
          </p:cNvSpPr>
          <p:nvPr>
            <p:ph idx="1"/>
          </p:nvPr>
        </p:nvSpPr>
        <p:spPr/>
        <p:txBody>
          <a:bodyPr>
            <a:normAutofit fontScale="32500" lnSpcReduction="20000"/>
          </a:bodyPr>
          <a:lstStyle/>
          <a:p>
            <a:pPr lvl="1">
              <a:lnSpc>
                <a:spcPct val="120000"/>
              </a:lnSpc>
            </a:pPr>
            <a:r>
              <a:rPr lang="ar-IQ" sz="3300" dirty="0" smtClean="0"/>
              <a:t>روي أن النصارى عظمت فيهم الخطايا، وطغت ملوكهم حتى عبدوا الأصنام، وأكرهوا الناس على عبادتها، وأصدر (الملك </a:t>
            </a:r>
            <a:r>
              <a:rPr lang="ar-IQ" sz="3300" dirty="0" err="1" smtClean="0"/>
              <a:t>دقيانوس</a:t>
            </a:r>
            <a:r>
              <a:rPr lang="ar-IQ" sz="3300" dirty="0" smtClean="0"/>
              <a:t>) الأوامر المشدّدة في ذلك، ومعاقبة من يخالفه، وأراد أن يلزم فتية من أشراف قومه عبادتها، وتوعدهم بالقتل، فأبوا إلا الثبات على دينهم، فنزع ثيابهم وحليهم، ولكنه رحم شبابهم فأمهلهم لعلهم يثوبون إلى رشدهم، وهكذا ذهب الملك إلى مدن أخرى ليحثّ أهلها على عبادتها، وإلا قتلوا.</a:t>
            </a:r>
          </a:p>
          <a:p>
            <a:r>
              <a:rPr lang="ar-IQ" dirty="0" smtClean="0"/>
              <a:t>أما </a:t>
            </a:r>
            <a:r>
              <a:rPr lang="ar-IQ" dirty="0"/>
              <a:t>الفتية فإنهم انطلقوا إلى كهف قريب من مدينتهم (</a:t>
            </a:r>
            <a:r>
              <a:rPr lang="ar-IQ" dirty="0" err="1"/>
              <a:t>أفسوس</a:t>
            </a:r>
            <a:r>
              <a:rPr lang="ar-IQ" dirty="0"/>
              <a:t> </a:t>
            </a:r>
            <a:r>
              <a:rPr lang="ar-IQ" dirty="0" err="1"/>
              <a:t>أوطرسوس</a:t>
            </a:r>
            <a:r>
              <a:rPr lang="ar-IQ" dirty="0"/>
              <a:t>) في جبل يدعى (</a:t>
            </a:r>
            <a:r>
              <a:rPr lang="ar-IQ" dirty="0" err="1"/>
              <a:t>نيخايوس</a:t>
            </a:r>
            <a:r>
              <a:rPr lang="ar-IQ" dirty="0"/>
              <a:t>) وأخذوا يعبدون الله فيه حتى إذا هجم عليهم </a:t>
            </a:r>
            <a:r>
              <a:rPr lang="ar-IQ" dirty="0" err="1"/>
              <a:t>دقيانوس</a:t>
            </a:r>
            <a:r>
              <a:rPr lang="ar-IQ" dirty="0"/>
              <a:t> وقتلهم ماتوا طائعين، وقد كانوا سبعة، فلما مروا في الطريق إلى الكهف تبعهم راع ومعه كلبه، فجلسوا هناك يعبدون الله، وكان من بينهم امرؤ يدعى (</a:t>
            </a:r>
            <a:r>
              <a:rPr lang="ar-IQ" dirty="0" err="1"/>
              <a:t>تمليخا</a:t>
            </a:r>
            <a:r>
              <a:rPr lang="ar-IQ" dirty="0"/>
              <a:t>) يبتاع لهم طعامهم وشرابهم، ويبلغهم أخبار </a:t>
            </a:r>
            <a:r>
              <a:rPr lang="ar-IQ" dirty="0" err="1"/>
              <a:t>دقيانوس</a:t>
            </a:r>
            <a:r>
              <a:rPr lang="ar-IQ" dirty="0"/>
              <a:t> الذي لا يزال مجدّا في طلبهم، حتى إذا عاد من مطافه، ووصل إلى مدينتهم، بحث عن هؤلاء العبّاد والنساك ليذبحهم أو يسجدوا للأصنام، فسمع بذلك </a:t>
            </a:r>
            <a:r>
              <a:rPr lang="ar-IQ" dirty="0" err="1"/>
              <a:t>تمليخا</a:t>
            </a:r>
            <a:r>
              <a:rPr lang="ar-IQ" dirty="0"/>
              <a:t> بينما كان يشترى لهم الطعام خفية فأخبرهم فبكوا، ثم ضرب الله على آذانهم فناموا، وتذكّرهم </a:t>
            </a:r>
            <a:r>
              <a:rPr lang="ar-IQ" dirty="0" err="1"/>
              <a:t>دقيانوس</a:t>
            </a:r>
            <a:r>
              <a:rPr lang="ar-IQ" dirty="0"/>
              <a:t>، فهدّد آباءهم إن لم يحضروهم، فدلّوه عليهم، وقالوا إنهم في الكهف، فتوجه إليهم وسدّه عليهم ليموتوا هناك </a:t>
            </a:r>
            <a:r>
              <a:rPr lang="ar-IQ" dirty="0" err="1"/>
              <a:t>وينتهى</a:t>
            </a:r>
            <a:r>
              <a:rPr lang="ar-IQ" dirty="0"/>
              <a:t> الأمر على ذلك.</a:t>
            </a:r>
          </a:p>
          <a:p>
            <a:r>
              <a:rPr lang="ar-IQ" dirty="0" smtClean="0"/>
              <a:t>وقد كان في حاشية الملك رجلان يكتمان إيمانهما وهما </a:t>
            </a:r>
            <a:r>
              <a:rPr lang="ar-IQ" dirty="0" err="1" smtClean="0"/>
              <a:t>بيدروس</a:t>
            </a:r>
            <a:r>
              <a:rPr lang="ar-IQ" dirty="0" smtClean="0"/>
              <a:t>، </a:t>
            </a:r>
            <a:r>
              <a:rPr lang="ar-IQ" dirty="0" err="1" smtClean="0"/>
              <a:t>وروناس</a:t>
            </a:r>
            <a:r>
              <a:rPr lang="ar-IQ" dirty="0" smtClean="0"/>
              <a:t>، فكتبا قصة هؤلاء الفتية سرا في لوحين من حجر وجعلاهما في تابوت من نحاس، وجعلا التابوت في البنيان ليكون ذلك عظة وذكرى لمن </a:t>
            </a:r>
            <a:r>
              <a:rPr lang="ar-IQ" dirty="0" err="1" smtClean="0"/>
              <a:t>سيجيئ</a:t>
            </a:r>
            <a:r>
              <a:rPr lang="ar-IQ" dirty="0" smtClean="0"/>
              <a:t> من بعد.</a:t>
            </a:r>
          </a:p>
          <a:p>
            <a:r>
              <a:rPr lang="ar-IQ" dirty="0" smtClean="0"/>
              <a:t>ثم </a:t>
            </a:r>
            <a:r>
              <a:rPr lang="ar-IQ" dirty="0"/>
              <a:t>مضت قرون يتلو بعضها بعضا، ولم يبق </a:t>
            </a:r>
            <a:r>
              <a:rPr lang="ar-IQ" dirty="0" err="1"/>
              <a:t>لدقيانوس</a:t>
            </a:r>
            <a:r>
              <a:rPr lang="ar-IQ" dirty="0"/>
              <a:t> ذكر ولا أثر.</a:t>
            </a:r>
          </a:p>
          <a:p>
            <a:r>
              <a:rPr lang="ar-IQ" dirty="0"/>
              <a:t>وبعدئذ ملك البلاد ملك صالح يسمى </a:t>
            </a:r>
            <a:r>
              <a:rPr lang="ar-IQ" dirty="0" err="1"/>
              <a:t>بيدروس</a:t>
            </a:r>
            <a:r>
              <a:rPr lang="ar-IQ" dirty="0"/>
              <a:t> دام ملكه 68 سنة، وانقسم الناس في شأن البعث والقيامة فرقتين: فرقة </a:t>
            </a:r>
            <a:r>
              <a:rPr lang="ar-IQ" dirty="0" err="1"/>
              <a:t>به</a:t>
            </a:r>
            <a:r>
              <a:rPr lang="ar-IQ" dirty="0"/>
              <a:t> وأخرى كافرة، فحزن الملك لذلك حزنا شديدا، وضرع إلى الله أن يرى الناس آية يرشدهم </a:t>
            </a:r>
            <a:r>
              <a:rPr lang="ar-IQ" dirty="0" err="1"/>
              <a:t>بها</a:t>
            </a:r>
            <a:r>
              <a:rPr lang="ar-IQ" dirty="0"/>
              <a:t> إلى أن الساعة آتية لا ريب فيها، وقد خطر إذ ذاك ببال راع يسمى (</a:t>
            </a:r>
            <a:r>
              <a:rPr lang="ar-IQ" dirty="0" err="1"/>
              <a:t>أولياس</a:t>
            </a:r>
            <a:r>
              <a:rPr lang="ar-IQ" dirty="0"/>
              <a:t>) أن يهدم باب الكهف ويبنى </a:t>
            </a:r>
            <a:r>
              <a:rPr lang="ar-IQ" dirty="0" err="1"/>
              <a:t>به</a:t>
            </a:r>
            <a:r>
              <a:rPr lang="ar-IQ" dirty="0"/>
              <a:t> حظيرة لغنمه، فلما هدمه استيقظوا جميعا فجلسوا مستبشرين، وقاموا يصلون، ثم قال بعضهم لبعض: كم لبثتم نياما؟ قال بعضهم: لبثنا يوما أو بعض يوم، وقال آخرون ربكم أعلم بما لبثتم، فابعثوا أحدكم بورقكم (الورق الفضة) هذه إلى المدينة، فلينظر أيها أزكى طعاما وليحضر لنا جانبا منه، فذهب </a:t>
            </a:r>
            <a:r>
              <a:rPr lang="ar-IQ" dirty="0" err="1"/>
              <a:t>تمليخا</a:t>
            </a:r>
            <a:r>
              <a:rPr lang="ar-IQ" dirty="0"/>
              <a:t> كما اعتاد من قبل، ليشترى لهم الطعام وهو متلطّف في السؤال مختف حذرا من </a:t>
            </a:r>
            <a:r>
              <a:rPr lang="ar-IQ" dirty="0" err="1"/>
              <a:t>دقيانوس</a:t>
            </a:r>
            <a:r>
              <a:rPr lang="ar-IQ" dirty="0"/>
              <a:t>.</a:t>
            </a:r>
          </a:p>
          <a:p>
            <a:r>
              <a:rPr lang="ar-IQ" dirty="0"/>
              <a:t>وبينما هو ماش سمع اسم المسيح ينادى </a:t>
            </a:r>
            <a:r>
              <a:rPr lang="ar-IQ" dirty="0" err="1"/>
              <a:t>به</a:t>
            </a:r>
            <a:r>
              <a:rPr lang="ar-IQ" dirty="0"/>
              <a:t> في كل مكان، فحدّث نفسه وقال:</a:t>
            </a:r>
          </a:p>
          <a:p>
            <a:r>
              <a:rPr lang="ar-IQ" dirty="0"/>
              <a:t>عجبا لم لم يذبح </a:t>
            </a:r>
            <a:r>
              <a:rPr lang="ar-IQ" dirty="0" err="1"/>
              <a:t>دقيانوس</a:t>
            </a:r>
            <a:r>
              <a:rPr lang="ar-IQ" dirty="0"/>
              <a:t> هؤلاء المؤمنين؟ وبقي حائرا دهشا وقال: ربما أكون في حلم أو لعل هذه ليست مدينتنا، فسأل رجلا ما اسم هذه المدينة، قال (</a:t>
            </a:r>
            <a:r>
              <a:rPr lang="ar-IQ" dirty="0" err="1"/>
              <a:t>أفسوس</a:t>
            </a:r>
            <a:r>
              <a:rPr lang="ar-IQ" dirty="0"/>
              <a:t>) وفى آخر مطافه تقدم إلى رجل فأعطاه ورقا ليشترى </a:t>
            </a:r>
            <a:r>
              <a:rPr lang="ar-IQ" dirty="0" err="1"/>
              <a:t>به</a:t>
            </a:r>
            <a:r>
              <a:rPr lang="ar-IQ" dirty="0"/>
              <a:t> طعامه، فدهش الرجل من نوع هذا النقد الذي لم يره من قبل، وأخذ يقلّبه ويعطيه إلى جبرته، وهم يعجبون منه ويقولون له: أهذا من كنز عثرت عليه، فإن هذه الدراهم من عهد </a:t>
            </a:r>
            <a:r>
              <a:rPr lang="ar-IQ" dirty="0" err="1"/>
              <a:t>دقيانوس</a:t>
            </a:r>
            <a:r>
              <a:rPr lang="ar-IQ" dirty="0"/>
              <a:t>، وقد مضت عليه حقبة طويلة ثم أخذوه وقادوه إلى </a:t>
            </a:r>
            <a:r>
              <a:rPr lang="ar-IQ" dirty="0" err="1"/>
              <a:t>حاكمى</a:t>
            </a:r>
            <a:r>
              <a:rPr lang="ar-IQ" dirty="0"/>
              <a:t> المدينة، فظن في </a:t>
            </a:r>
            <a:r>
              <a:rPr lang="ar-IQ" dirty="0" err="1"/>
              <a:t>بادىء</a:t>
            </a:r>
            <a:r>
              <a:rPr lang="ar-IQ" dirty="0"/>
              <a:t> الأمر أنهم ساقوه إلى </a:t>
            </a:r>
            <a:r>
              <a:rPr lang="ar-IQ" dirty="0" err="1"/>
              <a:t>دقيانوس</a:t>
            </a:r>
            <a:r>
              <a:rPr lang="ar-IQ" dirty="0"/>
              <a:t>، ولكن لما عرف أنه لم يؤت </a:t>
            </a:r>
            <a:r>
              <a:rPr lang="ar-IQ" dirty="0" err="1"/>
              <a:t>به</a:t>
            </a:r>
            <a:r>
              <a:rPr lang="ar-IQ" dirty="0"/>
              <a:t> إليه زال عنه الكرب، وجفت مدامعه، ثم سأله حاكما المدينة وهما </a:t>
            </a:r>
            <a:r>
              <a:rPr lang="ar-IQ" dirty="0" err="1"/>
              <a:t>أريوس</a:t>
            </a:r>
            <a:r>
              <a:rPr lang="ar-IQ" dirty="0"/>
              <a:t> </a:t>
            </a:r>
            <a:r>
              <a:rPr lang="ar-IQ" dirty="0" err="1"/>
              <a:t>وطنطيوس</a:t>
            </a:r>
            <a:r>
              <a:rPr lang="ar-IQ" dirty="0"/>
              <a:t>: أين الكنز الذي وجدت </a:t>
            </a:r>
            <a:r>
              <a:rPr lang="ar-IQ" dirty="0" err="1"/>
              <a:t>يافتى</a:t>
            </a:r>
            <a:r>
              <a:rPr lang="ar-IQ" dirty="0"/>
              <a:t>؟ وبعد حوار بينه وبينهما ذكر لهما خبر الفتية </a:t>
            </a:r>
            <a:r>
              <a:rPr lang="ar-IQ" dirty="0" err="1"/>
              <a:t>ودقيانوس</a:t>
            </a:r>
            <a:r>
              <a:rPr lang="ar-IQ" dirty="0"/>
              <a:t> وأن حديثهما كان أمس وإن كان لديكما ريب من أمري فها هو ذا الكهف فاذهبا </a:t>
            </a:r>
            <a:r>
              <a:rPr lang="ar-IQ" dirty="0" err="1"/>
              <a:t>معى</a:t>
            </a:r>
            <a:r>
              <a:rPr lang="ar-IQ" dirty="0"/>
              <a:t> لتريا صدق ما أقول، فسارا معه حتى وصلا إلى باب الكهف، وتقدمهما </a:t>
            </a:r>
            <a:r>
              <a:rPr lang="ar-IQ" dirty="0" err="1"/>
              <a:t>تمليخا</a:t>
            </a:r>
            <a:r>
              <a:rPr lang="ar-IQ" dirty="0"/>
              <a:t> فأخبرهما بالحديث كله، فداخلهما العجب حين علما أنهم ناموا تسعا وثلاثمائة سنة، وأنهم </a:t>
            </a:r>
            <a:r>
              <a:rPr lang="ar-IQ" dirty="0" err="1"/>
              <a:t>أوقظوا</a:t>
            </a:r>
            <a:r>
              <a:rPr lang="ar-IQ" dirty="0"/>
              <a:t> ليكونوا آية للناس.</a:t>
            </a:r>
          </a:p>
          <a:p>
            <a:r>
              <a:rPr lang="ar-IQ" dirty="0"/>
              <a:t>ثم دخل </a:t>
            </a:r>
            <a:r>
              <a:rPr lang="ar-IQ" dirty="0" err="1"/>
              <a:t>أريوس</a:t>
            </a:r>
            <a:r>
              <a:rPr lang="ar-IQ" dirty="0"/>
              <a:t> فرأى تابوتا من نحاس </a:t>
            </a:r>
            <a:r>
              <a:rPr lang="ar-IQ" dirty="0" err="1"/>
              <a:t>مخترما</a:t>
            </a:r>
            <a:r>
              <a:rPr lang="ar-IQ" dirty="0"/>
              <a:t> بخاتم. وبداخله لوحان مكتوب عليهما قصة هؤلاء الفتية، وكيف هربوا من </a:t>
            </a:r>
            <a:r>
              <a:rPr lang="ar-IQ" dirty="0" err="1"/>
              <a:t>دقيانوس</a:t>
            </a:r>
            <a:r>
              <a:rPr lang="ar-IQ" dirty="0"/>
              <a:t> حرصا على عقيدتهم ودينهم، فسدّ عليهم بالحجارة.</a:t>
            </a:r>
          </a:p>
          <a:p>
            <a:r>
              <a:rPr lang="ar-IQ" dirty="0"/>
              <a:t>ولما رأى </a:t>
            </a:r>
            <a:r>
              <a:rPr lang="ar-IQ" dirty="0" err="1"/>
              <a:t>أريوس</a:t>
            </a:r>
            <a:r>
              <a:rPr lang="ar-IQ" dirty="0"/>
              <a:t> ومن معه هذا القصص خرّوا لله سجدا وأرسلوا بريدا إلى ملكهم أن عجّل واحضر لترى آية الله في أمر فتية بعثوا بعد أن ناموا ثلاثمائة سنة.</a:t>
            </a:r>
          </a:p>
          <a:p>
            <a:r>
              <a:rPr lang="ar-IQ" dirty="0"/>
              <a:t>ثم سار الملك ومعه ركب من حاشيته وأهل مدينته حتى أتوا مدينة </a:t>
            </a:r>
            <a:r>
              <a:rPr lang="ar-IQ" dirty="0" err="1"/>
              <a:t>أفسوس</a:t>
            </a:r>
            <a:r>
              <a:rPr lang="ar-IQ" dirty="0"/>
              <a:t> وكان يوما مشهودا، وحين رأى الفتية خر ساجدا لله ثم </a:t>
            </a:r>
            <a:r>
              <a:rPr lang="ar-IQ" dirty="0" err="1"/>
              <a:t>اعتنقهم</a:t>
            </a:r>
            <a:r>
              <a:rPr lang="ar-IQ" dirty="0"/>
              <a:t> وبكى وهم لا يزالون يسبّحون، ثم قال الفتية له: أيها الملك نستودعك الله </a:t>
            </a:r>
            <a:r>
              <a:rPr lang="ar-IQ" dirty="0" err="1"/>
              <a:t>ونعيذك</a:t>
            </a:r>
            <a:r>
              <a:rPr lang="ar-IQ" dirty="0"/>
              <a:t> من شر الإنس والجن ثم رجعوا إلى مضاجعهم وقبضت أرواحهم، فأمر الملك أن يجعل كل منهم في تابوت من ذهب، وحين جنّ الليل ونام رآهم في منامه يقولون له: اتركنا كما كنا في الكهف ننام على التراب حتى يوم البعث، فأمر الملك أن يوضعوا في تابوت من </a:t>
            </a:r>
            <a:r>
              <a:rPr lang="ar-IQ" dirty="0" err="1"/>
              <a:t>ساج</a:t>
            </a:r>
            <a:r>
              <a:rPr lang="ar-IQ" dirty="0"/>
              <a:t> وألا يدخل عليهم أجد بعد ذلك، وأن يبنى على باب الكهف مسجد يصلى فيه الناس، وجعل لهم ذلك اليوم عيدا عظيما. ذلك هو القصص الذي جعله النصارى دليلا على البعث أما القرآن الكريم فإنه يقول إن آياتي على البعث وإعادة الأرواح بعد الموت ليست مقصورة على هذا القصص وحده، </a:t>
            </a:r>
            <a:r>
              <a:rPr lang="ar-IQ" dirty="0" err="1"/>
              <a:t>فآياتى</a:t>
            </a:r>
            <a:r>
              <a:rPr lang="ar-IQ" dirty="0"/>
              <a:t> عليه لا تعدّ ولا تحصى، فاقرءوا صحائف هذا الوجود ولا تقصروا أمركم على صحائف أهل الكهف والرقيم، واجعلوا أنظاركم تتجه إلى ما حواه الكون لا إلى ما كتب في القصص والحكايات، وإن كانت فيها الدلائل والآيات.</a:t>
            </a:r>
          </a:p>
          <a:p>
            <a:endParaRPr lang="ar-IQ"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t>في أي زمن كان قصص أهل الكهف</a:t>
            </a:r>
            <a:br>
              <a:rPr lang="ar-IQ" b="1" dirty="0"/>
            </a:br>
            <a:endParaRPr lang="ar-IQ" dirty="0"/>
          </a:p>
        </p:txBody>
      </p:sp>
      <p:sp>
        <p:nvSpPr>
          <p:cNvPr id="3" name="عنصر نائب للمحتوى 2"/>
          <p:cNvSpPr>
            <a:spLocks noGrp="1"/>
          </p:cNvSpPr>
          <p:nvPr>
            <p:ph idx="1"/>
          </p:nvPr>
        </p:nvSpPr>
        <p:spPr/>
        <p:txBody>
          <a:bodyPr>
            <a:normAutofit fontScale="25000" lnSpcReduction="20000"/>
          </a:bodyPr>
          <a:lstStyle/>
          <a:p>
            <a:pPr>
              <a:lnSpc>
                <a:spcPct val="120000"/>
              </a:lnSpc>
            </a:pPr>
            <a:r>
              <a:rPr lang="ar-IQ" dirty="0"/>
              <a:t>رجح ابن كثير أن قصص أهل الكهف كان قبل </a:t>
            </a:r>
            <a:r>
              <a:rPr lang="ar-IQ" dirty="0" err="1"/>
              <a:t>مجىء</a:t>
            </a:r>
            <a:r>
              <a:rPr lang="ar-IQ" dirty="0"/>
              <a:t> النصرانية، لا بعدها كما رواه كثير من المفسرين متّبعين ما أثر عن العرب، والدليل على ذلك أن أحبار اليهود كانوا يحفظون أخبارهم، </a:t>
            </a:r>
            <a:r>
              <a:rPr lang="ar-IQ" sz="3400" dirty="0">
                <a:solidFill>
                  <a:srgbClr val="7030A0"/>
                </a:solidFill>
              </a:rPr>
              <a:t>ويعنون </a:t>
            </a:r>
            <a:r>
              <a:rPr lang="ar-IQ" sz="3400" dirty="0" err="1">
                <a:solidFill>
                  <a:srgbClr val="7030A0"/>
                </a:solidFill>
              </a:rPr>
              <a:t>بها</a:t>
            </a:r>
            <a:r>
              <a:rPr lang="ar-IQ" sz="3400" dirty="0">
                <a:solidFill>
                  <a:srgbClr val="7030A0"/>
                </a:solidFill>
              </a:rPr>
              <a:t>.</a:t>
            </a:r>
          </a:p>
          <a:p>
            <a:pPr>
              <a:lnSpc>
                <a:spcPct val="120000"/>
              </a:lnSpc>
            </a:pPr>
            <a:r>
              <a:rPr lang="ar-IQ" sz="3400" dirty="0">
                <a:solidFill>
                  <a:srgbClr val="7030A0"/>
                </a:solidFill>
              </a:rPr>
              <a:t>فقد روى عن ابن عباس أن قريشا بعثوا إلى أحبار اليهود بالمدينة يطلبون منهم أشياء يمتحنون </a:t>
            </a:r>
            <a:r>
              <a:rPr lang="ar-IQ" sz="3400" dirty="0" err="1">
                <a:solidFill>
                  <a:srgbClr val="7030A0"/>
                </a:solidFill>
              </a:rPr>
              <a:t>بها</a:t>
            </a:r>
            <a:r>
              <a:rPr lang="ar-IQ" sz="3400" dirty="0">
                <a:solidFill>
                  <a:srgbClr val="7030A0"/>
                </a:solidFill>
              </a:rPr>
              <a:t> رسول الله ﷺ، فبعثوا إليهم أن يسألوه عن خبر هؤلاء الفتية، وعن خبر ذي القرنين، وعن الروح، وفي هذا أعظم الأدلة على أن ذلك كان محفوظا عند أهل الكتاب، وأنه مقدّم على النصرانية.</a:t>
            </a:r>
          </a:p>
          <a:p>
            <a:pPr>
              <a:lnSpc>
                <a:spcPct val="120000"/>
              </a:lnSpc>
            </a:pPr>
            <a:r>
              <a:rPr lang="ar-IQ" sz="3400" dirty="0">
                <a:solidFill>
                  <a:srgbClr val="7030A0"/>
                </a:solidFill>
              </a:rPr>
              <a:t>(وَرَبَطْنا عَلى قُلُوبِهِمْ إِذْ قامُوا فَقالُوا رَبُّنا رَبُّ السَّماواتِ وَالْأَرْضِ) أي وألهمناهم قوة العزيمة، وشددنا قلوبهم بنور الإيمان، حتى عزفت نفوسهم عما كانوا عليه من خفض العيش والرغبة عنه، وقالوا حين قاموا بين يدي الجبار </a:t>
            </a:r>
            <a:r>
              <a:rPr lang="ar-IQ" sz="3400" dirty="0" err="1">
                <a:solidFill>
                  <a:srgbClr val="7030A0"/>
                </a:solidFill>
              </a:rPr>
              <a:t>دقيانوس</a:t>
            </a:r>
            <a:r>
              <a:rPr lang="ar-IQ" sz="3400" dirty="0">
                <a:solidFill>
                  <a:srgbClr val="7030A0"/>
                </a:solidFill>
              </a:rPr>
              <a:t> إذ عاتبهم على تركهم عبادة الأصنام - ربنا رب السموات والأرض ورب كل مخلوق.</a:t>
            </a:r>
          </a:p>
          <a:p>
            <a:pPr>
              <a:lnSpc>
                <a:spcPct val="120000"/>
              </a:lnSpc>
            </a:pPr>
            <a:r>
              <a:rPr lang="ar-IQ" sz="3400" dirty="0">
                <a:solidFill>
                  <a:srgbClr val="7030A0"/>
                </a:solidFill>
              </a:rPr>
              <a:t>ثم أردفوا تلك المقالة البراءة من إله غيره فقالوا:</a:t>
            </a:r>
          </a:p>
          <a:p>
            <a:pPr>
              <a:lnSpc>
                <a:spcPct val="120000"/>
              </a:lnSpc>
            </a:pPr>
            <a:r>
              <a:rPr lang="ar-IQ" sz="3400" dirty="0">
                <a:solidFill>
                  <a:srgbClr val="7030A0"/>
                </a:solidFill>
              </a:rPr>
              <a:t>(لَنْ </a:t>
            </a:r>
            <a:r>
              <a:rPr lang="ar-IQ" sz="3400" dirty="0" err="1">
                <a:solidFill>
                  <a:srgbClr val="7030A0"/>
                </a:solidFill>
              </a:rPr>
              <a:t>نَدْعُوَا</a:t>
            </a:r>
            <a:r>
              <a:rPr lang="ar-IQ" sz="3400" dirty="0">
                <a:solidFill>
                  <a:srgbClr val="7030A0"/>
                </a:solidFill>
              </a:rPr>
              <a:t> مِنْ دُونِهِ إِلهًا) أي لن ندعو من دون رب السموات والأرض إلها، لا على طريق الاستقلال ولا على سبيل الاشتراك، إذ لا رب غيره ولا معبود سواه.</a:t>
            </a:r>
          </a:p>
          <a:p>
            <a:pPr>
              <a:lnSpc>
                <a:spcPct val="120000"/>
              </a:lnSpc>
            </a:pPr>
            <a:r>
              <a:rPr lang="ar-IQ" sz="3400" dirty="0">
                <a:solidFill>
                  <a:srgbClr val="7030A0"/>
                </a:solidFill>
              </a:rPr>
              <a:t>وقد أشاروا بالجملة الأولى إلى توحيد </a:t>
            </a:r>
            <a:r>
              <a:rPr lang="ar-IQ" sz="3400" dirty="0" err="1">
                <a:solidFill>
                  <a:srgbClr val="7030A0"/>
                </a:solidFill>
              </a:rPr>
              <a:t>الألوهية</a:t>
            </a:r>
            <a:r>
              <a:rPr lang="ar-IQ" sz="3400" dirty="0">
                <a:solidFill>
                  <a:srgbClr val="7030A0"/>
                </a:solidFill>
              </a:rPr>
              <a:t> والخلق، وبالجملة الثانية إلى توحيد الربوبية والعبادة، </a:t>
            </a:r>
            <a:r>
              <a:rPr lang="ar-IQ" sz="3400" dirty="0" err="1">
                <a:solidFill>
                  <a:srgbClr val="7030A0"/>
                </a:solidFill>
              </a:rPr>
              <a:t>وعبدة</a:t>
            </a:r>
            <a:r>
              <a:rPr lang="ar-IQ" sz="3400" dirty="0">
                <a:solidFill>
                  <a:srgbClr val="7030A0"/>
                </a:solidFill>
              </a:rPr>
              <a:t> الأصنام يقرون بتوحيد الأولى، ولا يقرون بتوحيد</a:t>
            </a:r>
          </a:p>
          <a:p>
            <a:pPr>
              <a:lnSpc>
                <a:spcPct val="120000"/>
              </a:lnSpc>
            </a:pPr>
            <a:r>
              <a:rPr lang="ar-IQ" sz="3400" dirty="0">
                <a:solidFill>
                  <a:srgbClr val="7030A0"/>
                </a:solidFill>
              </a:rPr>
              <a:t>الثانية، بدليل قوله. « وَلَئِنْ سَأَلْتَهُمْ مَنْ خَلَقَ السَّماواتِ وَالْأَرْضَ لَيَقُولُنَّ اللَّهُ » وقوله سبحانه حكاية عنهم: « ما نَعْبُدُهُمْ إِلَّا لِيُقَرِّبُونا إِلَى اللَّهِ زُلْفى » وكانوا يقولون في تلبيتهم في الحج: لبيك لا شريك </a:t>
            </a:r>
            <a:r>
              <a:rPr lang="ar-IQ" sz="3400" dirty="0" err="1">
                <a:solidFill>
                  <a:srgbClr val="7030A0"/>
                </a:solidFill>
              </a:rPr>
              <a:t>لك</a:t>
            </a:r>
            <a:r>
              <a:rPr lang="ar-IQ" sz="3400" dirty="0">
                <a:solidFill>
                  <a:srgbClr val="7030A0"/>
                </a:solidFill>
              </a:rPr>
              <a:t>: إلا شريكا هو </a:t>
            </a:r>
            <a:r>
              <a:rPr lang="ar-IQ" sz="3400" dirty="0" err="1">
                <a:solidFill>
                  <a:srgbClr val="7030A0"/>
                </a:solidFill>
              </a:rPr>
              <a:t>لك</a:t>
            </a:r>
            <a:r>
              <a:rPr lang="ar-IQ" sz="3400" dirty="0">
                <a:solidFill>
                  <a:srgbClr val="7030A0"/>
                </a:solidFill>
              </a:rPr>
              <a:t>، تملكه وما ملك.</a:t>
            </a:r>
          </a:p>
          <a:p>
            <a:pPr>
              <a:lnSpc>
                <a:spcPct val="120000"/>
              </a:lnSpc>
            </a:pPr>
            <a:r>
              <a:rPr lang="ar-IQ" sz="3400" dirty="0">
                <a:solidFill>
                  <a:srgbClr val="7030A0"/>
                </a:solidFill>
              </a:rPr>
              <a:t>ثم عللوا عدم دعوتهم لغيره بقولهم:</a:t>
            </a:r>
          </a:p>
          <a:p>
            <a:pPr>
              <a:lnSpc>
                <a:spcPct val="120000"/>
              </a:lnSpc>
            </a:pPr>
            <a:r>
              <a:rPr lang="ar-IQ" sz="3400" dirty="0">
                <a:solidFill>
                  <a:srgbClr val="7030A0"/>
                </a:solidFill>
              </a:rPr>
              <a:t>(لَقَدْ قُلْنا إِذًا شَطَطًا) أي إنا إذا دعونا غير الله، لقد أبعدنا عن الحق، وتجاوزنا الصواب.</a:t>
            </a:r>
          </a:p>
          <a:p>
            <a:pPr>
              <a:lnSpc>
                <a:spcPct val="120000"/>
              </a:lnSpc>
            </a:pPr>
            <a:r>
              <a:rPr lang="ar-IQ" sz="3400" dirty="0">
                <a:solidFill>
                  <a:srgbClr val="7030A0"/>
                </a:solidFill>
              </a:rPr>
              <a:t>وفي هذا إيماء إلى أنهم دعوا لعبادة الأصنام وليموا على تركها.</a:t>
            </a:r>
          </a:p>
          <a:p>
            <a:pPr>
              <a:lnSpc>
                <a:spcPct val="120000"/>
              </a:lnSpc>
            </a:pPr>
            <a:r>
              <a:rPr lang="ar-IQ" sz="3400" dirty="0">
                <a:solidFill>
                  <a:srgbClr val="7030A0"/>
                </a:solidFill>
              </a:rPr>
              <a:t>ثم </a:t>
            </a:r>
            <a:r>
              <a:rPr lang="ar-IQ" sz="3400" dirty="0" err="1">
                <a:solidFill>
                  <a:srgbClr val="7030A0"/>
                </a:solidFill>
              </a:rPr>
              <a:t>حكى</a:t>
            </a:r>
            <a:r>
              <a:rPr lang="ar-IQ" sz="3400" dirty="0">
                <a:solidFill>
                  <a:srgbClr val="7030A0"/>
                </a:solidFill>
              </a:rPr>
              <a:t> سبحانه عن أهل الكهف مقالة بعضهم لبعض فقال:</a:t>
            </a:r>
          </a:p>
          <a:p>
            <a:pPr>
              <a:lnSpc>
                <a:spcPct val="120000"/>
              </a:lnSpc>
            </a:pPr>
            <a:r>
              <a:rPr lang="ar-IQ" sz="3400" dirty="0">
                <a:solidFill>
                  <a:srgbClr val="7030A0"/>
                </a:solidFill>
              </a:rPr>
              <a:t>(هؤُلاءِ قَوْمُنَا اتَّخَذُوا مِنْ دُونِهِ آلِهَةً لَوْ لا يَأْتُونَ عَلَيْهِمْ بِسُلْطانٍ بَيِّنٍ) أي إن قومنا هؤلاء وإن كانوا أكبر منا سنّا وأكثر تجربة قد أشركوا مع الله غيره، فهلا أتوا بحجة بينة على صدق ما يقولون، كما أتينا على صدق ما ندّعى بالأدلة الظاهرة، وإنهم لأظلم الظالمين فيما فعلوا، افتروا، ومن ثم قال:</a:t>
            </a:r>
          </a:p>
          <a:p>
            <a:pPr>
              <a:lnSpc>
                <a:spcPct val="120000"/>
              </a:lnSpc>
            </a:pPr>
            <a:r>
              <a:rPr lang="ar-IQ" sz="3400" dirty="0">
                <a:solidFill>
                  <a:srgbClr val="7030A0"/>
                </a:solidFill>
              </a:rPr>
              <a:t>(فَمَنْ أَظْلَمُ مِمَّنِ افْتَرى عَلَى اللَّهِ كَذِبًا؟) أي لا أظلم ممن افترى على الله الكذب ونسب إليه الشريك، تعالى عن ذلك علوا كبيرا.</a:t>
            </a:r>
          </a:p>
          <a:p>
            <a:pPr>
              <a:lnSpc>
                <a:spcPct val="120000"/>
              </a:lnSpc>
            </a:pPr>
            <a:r>
              <a:rPr lang="ar-IQ" sz="3400" dirty="0">
                <a:solidFill>
                  <a:srgbClr val="7030A0"/>
                </a:solidFill>
              </a:rPr>
              <a:t>(وَإِذِ اعْتَزَلْتُمُوهُمْ وَما يَعْبُدُونَ إِلَّا اللَّهَ فَأْوُوا إِلَى الْكَهْفِ يَنْشُرْ لَكُمْ رَبُّكُمْ مِنْ رَحْمَتِهِ وَيُهَيِّئْ لَكُمْ مِنْ أَمْرِكُمْ مِرفَقًا) أي وإذ فارقتموهم وخالفتموهم في عبادتهم غير الله ففارقوهم بأبدانكم والجئوا إلى الكهف، وأخلصوا لله العبادة في مكان تتمكنون منها بلا رقيب ولا حسيب، وإنكم إن فعلتم ذلك فالله تعالى يبسط لكم الخير من رحمته في الدارين، ويسهل لكم من أمر الفرار بدينكم، والتوجه إليه في عبادتكم، ما ترتفقون وتنتفعون </a:t>
            </a:r>
            <a:r>
              <a:rPr lang="ar-IQ" sz="3400" dirty="0" err="1">
                <a:solidFill>
                  <a:srgbClr val="7030A0"/>
                </a:solidFill>
              </a:rPr>
              <a:t>به</a:t>
            </a:r>
            <a:r>
              <a:rPr lang="ar-IQ" sz="3400" dirty="0">
                <a:solidFill>
                  <a:srgbClr val="7030A0"/>
                </a:solidFill>
              </a:rPr>
              <a:t>.</a:t>
            </a:r>
          </a:p>
          <a:p>
            <a:pPr>
              <a:lnSpc>
                <a:spcPct val="120000"/>
              </a:lnSpc>
            </a:pPr>
            <a:r>
              <a:rPr lang="ar-IQ" sz="3400" dirty="0">
                <a:solidFill>
                  <a:srgbClr val="7030A0"/>
                </a:solidFill>
              </a:rPr>
              <a:t>وقد قالوا ذلك ثقة بفضل الله تعالى ورجاء منه، لتوكلهم عليه وكمال إيمانهم </a:t>
            </a:r>
            <a:r>
              <a:rPr lang="ar-IQ" sz="3400" dirty="0" err="1">
                <a:solidFill>
                  <a:srgbClr val="7030A0"/>
                </a:solidFill>
              </a:rPr>
              <a:t>به</a:t>
            </a:r>
            <a:r>
              <a:rPr lang="ar-IQ" sz="3400" dirty="0">
                <a:solidFill>
                  <a:srgbClr val="7030A0"/>
                </a:solidFill>
              </a:rPr>
              <a:t>، أخرج الطبراني وابن المنذر عن ابن عباس قال: ما بعث الله نبيا إلا وهو شاب، وقرأ: « قالُوا سَمِعْنا فَتًى يَذْكُرُهُمْ يُقالُ لَهُ إِبْراهِيمُ » « وَإِذْ قالَ مُوسى لِفَتاهُ » « إِنَّهُمْ فِتْيَةٌ ».</a:t>
            </a:r>
          </a:p>
          <a:p>
            <a:pPr>
              <a:lnSpc>
                <a:spcPct val="120000"/>
              </a:lnSpc>
            </a:pPr>
            <a:r>
              <a:rPr lang="ar-IQ" sz="3400" dirty="0">
                <a:solidFill>
                  <a:srgbClr val="7030A0"/>
                </a:solidFill>
              </a:rPr>
              <a:t>ثم بيّن سبحانه حالهم بعد أن أووا إلى الكهف فقال:</a:t>
            </a:r>
          </a:p>
          <a:p>
            <a:pPr>
              <a:lnSpc>
                <a:spcPct val="120000"/>
              </a:lnSpc>
            </a:pPr>
            <a:r>
              <a:rPr lang="ar-IQ" sz="3400" dirty="0">
                <a:solidFill>
                  <a:srgbClr val="7030A0"/>
                </a:solidFill>
              </a:rPr>
              <a:t>(وَتَرَى الشَّمْسَ إِذا طَلَعَتْ تَتَزاوَرُ عَنْ كَهْفِهِمْ ذاتَ الْيَمِينِ، وَإِذا غَرَبَتْ تَقْرِضُهُمْ ذاتَ الشِّمالِ وَهُمْ فِي فَجْوَةٍ مِنْهُ) أي إنك أيها المخاطب لو رأيت الكهف لرأيت الشمس حين طلوعها تميل عنه جهة اليمين، ورأيتها حين الغروب تتركهم وتعدل عنهم جهة الشمال، والحال أنهم في وسطه </a:t>
            </a:r>
            <a:r>
              <a:rPr lang="ar-IQ" sz="3400" dirty="0" err="1">
                <a:solidFill>
                  <a:srgbClr val="7030A0"/>
                </a:solidFill>
              </a:rPr>
              <a:t>ومتسعه</a:t>
            </a:r>
            <a:r>
              <a:rPr lang="ar-IQ" sz="3400" dirty="0">
                <a:solidFill>
                  <a:srgbClr val="7030A0"/>
                </a:solidFill>
              </a:rPr>
              <a:t>، فيصيبهم نسيم الهواء وبرده.</a:t>
            </a:r>
          </a:p>
          <a:p>
            <a:pPr>
              <a:lnSpc>
                <a:spcPct val="120000"/>
              </a:lnSpc>
            </a:pPr>
            <a:r>
              <a:rPr lang="ar-IQ" sz="3400" dirty="0">
                <a:solidFill>
                  <a:srgbClr val="7030A0"/>
                </a:solidFill>
              </a:rPr>
              <a:t>وخلاصة ذلك - إنهم طوال نهارهم لا تصيبهم الشمس في طلوعها ولا في غروبها، إذ كان باب الكهف في مقابلة بنات نعش، فهو إلى الجهة الشمالية، والشمس لا تسامت ذلك أبدا، لأنها لا تصل إلى أبعد من خط السرطان، وكل بلاد بعده إلى جهة الشمال تكون الشمس من ورائها لا أمامها فيكون الظل مائلا جهة الشمال طول السنة، كما يعلم ذلك من علم الفلك.</a:t>
            </a:r>
          </a:p>
          <a:p>
            <a:pPr>
              <a:lnSpc>
                <a:spcPct val="120000"/>
              </a:lnSpc>
            </a:pPr>
            <a:r>
              <a:rPr lang="ar-IQ" sz="3400" dirty="0">
                <a:solidFill>
                  <a:srgbClr val="7030A0"/>
                </a:solidFill>
              </a:rPr>
              <a:t>وإيضاح ذلك أنه لو كان باب الكهف في ناحية الشرق لما دخل إليه شيء منها حين الغروب، ولو كان من ناحية الجنوب لما دخل منها شيء حين الطلوع ولا الغروب وما تزاور الفيء لا يمينا ولا شمالا، ولو كان جهة الغرب لما دخلته وقت الطلوع، بل بعد الزوال ولا تزال فيه إلى الغروب.</a:t>
            </a:r>
          </a:p>
          <a:p>
            <a:pPr>
              <a:lnSpc>
                <a:spcPct val="120000"/>
              </a:lnSpc>
            </a:pPr>
            <a:endParaRPr lang="ar-IQ" sz="3400" dirty="0">
              <a:solidFill>
                <a:srgbClr val="7030A0"/>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1866</Words>
  <Application>Microsoft Office PowerPoint</Application>
  <PresentationFormat>عرض على الشاشة (3:4)‏</PresentationFormat>
  <Paragraphs>66</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شرح وتفسير سورة الكهف</vt:lpstr>
      <vt:lpstr>الشريحة 2</vt:lpstr>
      <vt:lpstr>تفسير المفردات</vt:lpstr>
      <vt:lpstr>الشريحة 4</vt:lpstr>
      <vt:lpstr>ملخص قصة أهل الكهف كما أثر عن العرب </vt:lpstr>
      <vt:lpstr>في أي زمن كان قصص أهل الكهف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شرح وتفسير سورة الكهف</dc:title>
  <dc:creator>DR.Ahmed Saker 2O14</dc:creator>
  <cp:lastModifiedBy>DR.Ahmed Saker 2O14</cp:lastModifiedBy>
  <cp:revision>2</cp:revision>
  <dcterms:created xsi:type="dcterms:W3CDTF">2019-09-11T18:20:21Z</dcterms:created>
  <dcterms:modified xsi:type="dcterms:W3CDTF">2019-09-11T18:32:05Z</dcterms:modified>
</cp:coreProperties>
</file>