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FA5AB7C-2D37-4D5E-872E-7FA345321F1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FA5AB7C-2D37-4D5E-872E-7FA345321F1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FA5AB7C-2D37-4D5E-872E-7FA345321F1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FA5AB7C-2D37-4D5E-872E-7FA345321F1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FA5AB7C-2D37-4D5E-872E-7FA345321F1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FA5AB7C-2D37-4D5E-872E-7FA345321F1B}" type="datetimeFigureOut">
              <a:rPr lang="ar-IQ" smtClean="0"/>
              <a:t>12/01/1441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FA5AB7C-2D37-4D5E-872E-7FA345321F1B}" type="datetimeFigureOut">
              <a:rPr lang="ar-IQ" smtClean="0"/>
              <a:t>12/01/1441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FA5AB7C-2D37-4D5E-872E-7FA345321F1B}" type="datetimeFigureOut">
              <a:rPr lang="ar-IQ" smtClean="0"/>
              <a:t>12/01/1441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FA5AB7C-2D37-4D5E-872E-7FA345321F1B}" type="datetimeFigureOut">
              <a:rPr lang="ar-IQ" smtClean="0"/>
              <a:t>12/01/1441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FA5AB7C-2D37-4D5E-872E-7FA345321F1B}" type="datetimeFigureOut">
              <a:rPr lang="ar-IQ" smtClean="0"/>
              <a:t>12/01/1441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FA5AB7C-2D37-4D5E-872E-7FA345321F1B}" type="datetimeFigureOut">
              <a:rPr lang="ar-IQ" smtClean="0"/>
              <a:t>12/01/1441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6257A6A-4B78-4CA9-81BA-086DC206D4B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FA5AB7C-2D37-4D5E-872E-7FA345321F1B}" type="datetimeFigureOut">
              <a:rPr lang="ar-IQ" smtClean="0"/>
              <a:t>12/01/1441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6257A6A-4B78-4CA9-81BA-086DC206D4B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شرح وتفسير سورة الحجرات</a:t>
            </a:r>
            <a:endParaRPr lang="ar-IQ" dirty="0"/>
          </a:p>
        </p:txBody>
      </p:sp>
      <p:sp>
        <p:nvSpPr>
          <p:cNvPr id="3" name="عنوان فرعي 2"/>
          <p:cNvSpPr>
            <a:spLocks noGrp="1"/>
          </p:cNvSpPr>
          <p:nvPr>
            <p:ph type="subTitle"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55000" lnSpcReduction="20000"/>
          </a:bodyPr>
          <a:lstStyle/>
          <a:p>
            <a:pPr>
              <a:lnSpc>
                <a:spcPct val="120000"/>
              </a:lnSpc>
            </a:pPr>
            <a:r>
              <a:rPr lang="ar-IQ" dirty="0">
                <a:solidFill>
                  <a:schemeClr val="tx2">
                    <a:lumMod val="60000"/>
                    <a:lumOff val="40000"/>
                  </a:schemeClr>
                </a:solidFill>
              </a:rPr>
              <a:t>سورة الحجرات مدنية وآياتها ثمان عشرة آية</a:t>
            </a:r>
            <a:r>
              <a:rPr lang="ar-IQ" dirty="0" smtClean="0">
                <a:solidFill>
                  <a:schemeClr val="tx2">
                    <a:lumMod val="60000"/>
                    <a:lumOff val="40000"/>
                  </a:schemeClr>
                </a:solidFill>
              </a:rPr>
              <a:t>.</a:t>
            </a:r>
            <a:r>
              <a:rPr lang="ar-IQ" dirty="0">
                <a:solidFill>
                  <a:schemeClr val="tx2">
                    <a:lumMod val="60000"/>
                    <a:lumOff val="40000"/>
                  </a:schemeClr>
                </a:solidFill>
              </a:rPr>
              <a:t> هذه السورة الكريمة مدنية، وهي على وجازتها سورة جليلة ضخمة، تتضمن حقائق التربية الخالدة، وأسس المدنية الفاضلة، حتى سماها بعض المفسرين سورة الأخلاق.</a:t>
            </a:r>
            <a:r>
              <a:rPr lang="ar-IQ" dirty="0" smtClean="0">
                <a:solidFill>
                  <a:schemeClr val="tx2">
                    <a:lumMod val="60000"/>
                    <a:lumOff val="40000"/>
                  </a:schemeClr>
                </a:solidFill>
              </a:rPr>
              <a:t/>
            </a:r>
            <a:br>
              <a:rPr lang="ar-IQ" dirty="0" smtClean="0">
                <a:solidFill>
                  <a:schemeClr val="tx2">
                    <a:lumMod val="60000"/>
                    <a:lumOff val="40000"/>
                  </a:schemeClr>
                </a:solidFill>
              </a:rPr>
            </a:br>
            <a:r>
              <a:rPr lang="ar-IQ" dirty="0">
                <a:solidFill>
                  <a:schemeClr val="tx2">
                    <a:lumMod val="60000"/>
                    <a:lumOff val="40000"/>
                  </a:schemeClr>
                </a:solidFill>
              </a:rPr>
              <a:t>ابتدأت السورة الكريمة بالأدب الرفيع الذي أدب الله </a:t>
            </a:r>
            <a:r>
              <a:rPr lang="ar-IQ" dirty="0" err="1">
                <a:solidFill>
                  <a:schemeClr val="tx2">
                    <a:lumMod val="60000"/>
                    <a:lumOff val="40000"/>
                  </a:schemeClr>
                </a:solidFill>
              </a:rPr>
              <a:t>به</a:t>
            </a:r>
            <a:r>
              <a:rPr lang="ar-IQ" dirty="0">
                <a:solidFill>
                  <a:schemeClr val="tx2">
                    <a:lumMod val="60000"/>
                    <a:lumOff val="40000"/>
                  </a:schemeClr>
                </a:solidFill>
              </a:rPr>
              <a:t> المؤمنين، تجاه شريعة الله وأمر رسوله، وهو ألا يبرموا أمرا، أو يبدوا رأيا، أو يقضوا حكما في حضرة الرسول صلى الله عليه وسلم، حتى يستشيروه، ويستمسكوا </a:t>
            </a:r>
            <a:r>
              <a:rPr lang="ar-IQ" dirty="0" err="1">
                <a:solidFill>
                  <a:schemeClr val="tx2">
                    <a:lumMod val="60000"/>
                    <a:lumOff val="40000"/>
                  </a:schemeClr>
                </a:solidFill>
              </a:rPr>
              <a:t>بارشاداته</a:t>
            </a:r>
            <a:r>
              <a:rPr lang="ar-IQ" dirty="0">
                <a:solidFill>
                  <a:schemeClr val="tx2">
                    <a:lumMod val="60000"/>
                    <a:lumOff val="40000"/>
                  </a:schemeClr>
                </a:solidFill>
              </a:rPr>
              <a:t> الحكيمة {يا أيها الذين آمنوا لا تقدموا بين يدي الله ورسوله واتقوا الله إن الله سميع عليم}.</a:t>
            </a:r>
            <a:r>
              <a:rPr lang="ar-IQ" dirty="0" smtClean="0">
                <a:solidFill>
                  <a:schemeClr val="tx2">
                    <a:lumMod val="60000"/>
                    <a:lumOff val="40000"/>
                  </a:schemeClr>
                </a:solidFill>
              </a:rPr>
              <a:t/>
            </a:r>
            <a:br>
              <a:rPr lang="ar-IQ" dirty="0" smtClean="0">
                <a:solidFill>
                  <a:schemeClr val="tx2">
                    <a:lumMod val="60000"/>
                    <a:lumOff val="40000"/>
                  </a:schemeClr>
                </a:solidFill>
              </a:rPr>
            </a:br>
            <a:r>
              <a:rPr lang="ar-IQ" dirty="0">
                <a:solidFill>
                  <a:schemeClr val="tx2">
                    <a:lumMod val="60000"/>
                    <a:lumOff val="40000"/>
                  </a:schemeClr>
                </a:solidFill>
              </a:rPr>
              <a:t>ثم انتقلت إلى أدب آخر وهو خفض الصوت إذا تحدثوا مع الرسول صلى الله عليه وسلم تعظيما لقدره الشريف، واحتراما لمقامه السامي، فإنه ليس كعامة الناس بل هو رسول الله، ومن واجب المؤمنين أن يتأدبوا معه في الخطاب مع التوقير والتعظيم والإجلال {يا أيها الذين آمنوا لا ترفعوا أصواتكم فوق صوت النبي} الآيات.</a:t>
            </a:r>
            <a:r>
              <a:rPr lang="ar-IQ" dirty="0" smtClean="0">
                <a:solidFill>
                  <a:schemeClr val="tx2">
                    <a:lumMod val="60000"/>
                    <a:lumOff val="40000"/>
                  </a:schemeClr>
                </a:solidFill>
              </a:rPr>
              <a:t/>
            </a:r>
            <a:br>
              <a:rPr lang="ar-IQ" dirty="0" smtClean="0">
                <a:solidFill>
                  <a:schemeClr val="tx2">
                    <a:lumMod val="60000"/>
                    <a:lumOff val="40000"/>
                  </a:schemeClr>
                </a:solidFill>
              </a:rPr>
            </a:br>
            <a:r>
              <a:rPr lang="ar-IQ" dirty="0">
                <a:solidFill>
                  <a:schemeClr val="tx2">
                    <a:lumMod val="60000"/>
                    <a:lumOff val="40000"/>
                  </a:schemeClr>
                </a:solidFill>
              </a:rPr>
              <a:t>ومن الأدب الخاص إلى الأدب العام، تنتقل السورة لتقرير دعائم المجتمع الفاضل، فتأمر المؤمنين بعدم السماع للإشاعات، وتأمر بالتثبت من الأنباء والأخبار، لاسيما إن كان الخبر صادرا عن شخص غير عدل أو شخص متهم، فكم من كلمة نقلها فاجر فاسق، سببت كارثة من الكوارث، وكم من خبر لم يتثبت منه سامعه، جر وبالا، وأحدث انقساما {يا أيها الذين آمنوا إن جاءكم فاسق بنبأ فتبينوا} الآيات.</a:t>
            </a:r>
            <a:r>
              <a:rPr lang="ar-IQ" dirty="0" smtClean="0">
                <a:solidFill>
                  <a:schemeClr val="tx2">
                    <a:lumMod val="60000"/>
                    <a:lumOff val="40000"/>
                  </a:schemeClr>
                </a:solidFill>
              </a:rPr>
              <a:t/>
            </a:r>
            <a:br>
              <a:rPr lang="ar-IQ" dirty="0" smtClean="0">
                <a:solidFill>
                  <a:schemeClr val="tx2">
                    <a:lumMod val="60000"/>
                    <a:lumOff val="40000"/>
                  </a:schemeClr>
                </a:solidFill>
              </a:rPr>
            </a:br>
            <a:r>
              <a:rPr lang="ar-IQ" dirty="0">
                <a:solidFill>
                  <a:schemeClr val="tx2">
                    <a:lumMod val="60000"/>
                    <a:lumOff val="40000"/>
                  </a:schemeClr>
                </a:solidFill>
              </a:rPr>
              <a:t>ودعت السورة إلى الإصلاح بين المتخاصمين، ودفع عدوان الباغين {وإن طائفتان من المؤمنين اقتتلوا فأصلحوا بينهما}الآيات.</a:t>
            </a:r>
            <a:endParaRPr lang="ar-IQ" dirty="0" smtClean="0">
              <a:solidFill>
                <a:schemeClr val="tx2">
                  <a:lumMod val="60000"/>
                  <a:lumOff val="40000"/>
                </a:schemeClr>
              </a:solidFill>
            </a:endParaRPr>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r>
              <a:rPr lang="ar-IQ" dirty="0"/>
              <a:t>ودعت السورة إلى الإصلاح بين المتخاصمين، ودفع عدوان الباغين {وإن طائفتان من المؤمنين اقتتلوا فأصلحوا بينهما}الآيات.</a:t>
            </a:r>
            <a:r>
              <a:rPr lang="ar-IQ" dirty="0" smtClean="0"/>
              <a:t/>
            </a:r>
            <a:br>
              <a:rPr lang="ar-IQ" dirty="0" smtClean="0"/>
            </a:br>
            <a:r>
              <a:rPr lang="ar-IQ" dirty="0"/>
              <a:t>وحذرت السورة من السخرية والهمز واللمز، ونفرت من الغيبة والتجسس، والظن السيئ بالمؤمنين، ودعت إلى مكارم الأخلاق، والفضائل الاجتماعية، وحين حذرت من الغيبة جاء النهي في تعبير رائع عجيب، أبدعه القرآن غاية الإبداع، صورة رجل يجلس إلى جنب أخ له ميت ينهش منه ويأكل لحمه {ولا تجسسوا ولا يغتب بعضكم بعضا أيحب أحدكم أن يكل لحم أخيه ميتا فكرهتموه} الآية ويا له من تنفير عجيب؟!</a:t>
            </a:r>
            <a:r>
              <a:rPr lang="ar-IQ" dirty="0" smtClean="0"/>
              <a:t/>
            </a:r>
            <a:br>
              <a:rPr lang="ar-IQ" dirty="0" smtClean="0"/>
            </a:br>
            <a:r>
              <a:rPr lang="ar-IQ" dirty="0"/>
              <a:t>وختمت السورة بالحديث عن الأعراب الذين ظنوا </a:t>
            </a:r>
            <a:r>
              <a:rPr lang="ar-IQ" dirty="0" err="1"/>
              <a:t>الايمان</a:t>
            </a:r>
            <a:r>
              <a:rPr lang="ar-IQ" dirty="0"/>
              <a:t> كلمة تقال باللسان، وجاءوا يمنون على الرسول إيمانهم، وقد وضحت حقيقة الإيمان، وحقيقة الإسلام، وشروط المؤمن الكامل، وهو الذي جمع الإيمان، والإخلاص والجهاد، والعمل الصالح {إنما المؤمنون الذي آمنوا بالله ورسوله ثم لم يرتابوا وجاهدوا بأموالهم وأنفسهم في سبيل الله أولئك هم الصادقون} إلى آخر السورة الكريمة.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r>
              <a:rPr lang="ar-IQ" b="1" dirty="0"/>
              <a:t>التسمية:</a:t>
            </a:r>
            <a:br>
              <a:rPr lang="ar-IQ" b="1" dirty="0"/>
            </a:br>
            <a:endParaRPr lang="ar-IQ" b="1" dirty="0"/>
          </a:p>
          <a:p>
            <a:r>
              <a:rPr lang="ar-IQ" dirty="0"/>
              <a:t>سميت سورة الحجرات لأن الله تعالى ذكر فيها حرمة بيوت النبي صلى الله عليه وسلم وهي الحجرات التي كان يسكنها أمهات المؤمنين الطاهرات رضوان الله عليهن. </a:t>
            </a:r>
            <a:r>
              <a:rPr lang="ar-IQ" dirty="0" err="1"/>
              <a:t>اهـ</a:t>
            </a:r>
            <a:r>
              <a:rPr lang="ar-IQ" dirty="0"/>
              <a:t>.</a:t>
            </a:r>
            <a:r>
              <a:rPr lang="ar-IQ" dirty="0" smtClean="0"/>
              <a:t/>
            </a:r>
            <a:br>
              <a:rPr lang="ar-IQ" dirty="0" smtClean="0"/>
            </a:br>
            <a:r>
              <a:rPr lang="ar-IQ" b="1" dirty="0"/>
              <a:t>.قال أبو عمرو الداني:</a:t>
            </a:r>
            <a:br>
              <a:rPr lang="ar-IQ" b="1" dirty="0"/>
            </a:br>
            <a:endParaRPr lang="ar-IQ" b="1" dirty="0"/>
          </a:p>
          <a:p>
            <a:r>
              <a:rPr lang="ar-IQ" dirty="0"/>
              <a:t>سورة الحجرات مدنية ونظيرتها في المدني الأخير التغابن والمزمل وفي الشامي التغابن واقرأ وفي غيرهما التغابن فقط.</a:t>
            </a:r>
            <a:r>
              <a:rPr lang="ar-IQ" dirty="0" smtClean="0"/>
              <a:t/>
            </a:r>
            <a:br>
              <a:rPr lang="ar-IQ" dirty="0" smtClean="0"/>
            </a:br>
            <a:r>
              <a:rPr lang="ar-IQ" dirty="0"/>
              <a:t>وكلمها ثلاثمائة وثلاث وأربعون كلمة.</a:t>
            </a:r>
            <a:r>
              <a:rPr lang="ar-IQ" dirty="0" smtClean="0"/>
              <a:t/>
            </a:r>
            <a:br>
              <a:rPr lang="ar-IQ" dirty="0" smtClean="0"/>
            </a:br>
            <a:r>
              <a:rPr lang="ar-IQ" dirty="0"/>
              <a:t>وحروفها ألف وأربعمائة وستة وسبعون حرفا.</a:t>
            </a:r>
            <a:r>
              <a:rPr lang="ar-IQ" dirty="0" smtClean="0"/>
              <a:t/>
            </a:r>
            <a:br>
              <a:rPr lang="ar-IQ" dirty="0" smtClean="0"/>
            </a:br>
            <a:r>
              <a:rPr lang="ar-IQ" dirty="0"/>
              <a:t>وهي ثماني عشرة آية في جميع العدد ليس فيها اختلاف وليس فيها مما يشبه الفواصل شيء</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معاني الكلمات</a:t>
            </a:r>
            <a:endParaRPr lang="ar-IQ" dirty="0"/>
          </a:p>
        </p:txBody>
      </p:sp>
      <p:sp>
        <p:nvSpPr>
          <p:cNvPr id="3" name="عنصر نائب للمحتوى 2"/>
          <p:cNvSpPr>
            <a:spLocks noGrp="1"/>
          </p:cNvSpPr>
          <p:nvPr>
            <p:ph idx="1"/>
          </p:nvPr>
        </p:nvSpPr>
        <p:spPr/>
        <p:txBody>
          <a:bodyPr>
            <a:normAutofit fontScale="40000" lnSpcReduction="20000"/>
          </a:bodyPr>
          <a:lstStyle/>
          <a:p>
            <a:pPr>
              <a:lnSpc>
                <a:spcPct val="120000"/>
              </a:lnSpc>
            </a:pPr>
            <a:r>
              <a:rPr lang="ar-IQ" dirty="0">
                <a:solidFill>
                  <a:schemeClr val="accent2">
                    <a:lumMod val="75000"/>
                  </a:schemeClr>
                </a:solidFill>
              </a:rPr>
              <a:t>{لا تقدموا}: أي لا تتقدموا، من قولهم مقدمة الجيش لمن تقدم منهم، قال أبو عبيدة: العرب تقول: لا تقدّم بين </a:t>
            </a:r>
            <a:r>
              <a:rPr lang="ar-IQ" dirty="0" err="1">
                <a:solidFill>
                  <a:schemeClr val="accent2">
                    <a:lumMod val="75000"/>
                  </a:schemeClr>
                </a:solidFill>
              </a:rPr>
              <a:t>يدى</a:t>
            </a:r>
            <a:r>
              <a:rPr lang="ar-IQ" dirty="0">
                <a:solidFill>
                  <a:schemeClr val="accent2">
                    <a:lumMod val="75000"/>
                  </a:schemeClr>
                </a:solidFill>
              </a:rPr>
              <a:t> الإمام وبين </a:t>
            </a:r>
            <a:r>
              <a:rPr lang="ar-IQ" dirty="0" err="1">
                <a:solidFill>
                  <a:schemeClr val="accent2">
                    <a:lumMod val="75000"/>
                  </a:schemeClr>
                </a:solidFill>
              </a:rPr>
              <a:t>يدى</a:t>
            </a:r>
            <a:r>
              <a:rPr lang="ar-IQ" dirty="0">
                <a:solidFill>
                  <a:schemeClr val="accent2">
                    <a:lumMod val="75000"/>
                  </a:schemeClr>
                </a:solidFill>
              </a:rPr>
              <a:t> الأب: أي لا تعجل بالأمر دونه، وقيل إن المراد لا تقولوا بخلاف الكتاب والسنة، ورجّح هذا، {لا ترفعوا أصواتكم فوق صوت النبي}: أي إذا كلمتموه ونطق ونطقتم فلا تبلغوا بأصواتكم وراء الحد الذي يبلغه بصوته، {يغضون أصواتهم}: أي يخفضونها ويلينونها، {امتحن اللّه قلوبهم}: أي طهّرها ونقاها كما يمتحن الصائغ الذهب بالإذابة والتنقية من كل غشّ.</a:t>
            </a:r>
            <a:r>
              <a:rPr lang="ar-IQ" dirty="0" smtClean="0">
                <a:solidFill>
                  <a:schemeClr val="accent2">
                    <a:lumMod val="75000"/>
                  </a:schemeClr>
                </a:solidFill>
              </a:rPr>
              <a:t/>
            </a:r>
            <a:br>
              <a:rPr lang="ar-IQ" dirty="0" smtClean="0">
                <a:solidFill>
                  <a:schemeClr val="accent2">
                    <a:lumMod val="75000"/>
                  </a:schemeClr>
                </a:solidFill>
              </a:rPr>
            </a:br>
            <a:r>
              <a:rPr lang="ar-IQ" dirty="0">
                <a:solidFill>
                  <a:schemeClr val="accent2">
                    <a:lumMod val="75000"/>
                  </a:schemeClr>
                </a:solidFill>
              </a:rPr>
              <a:t>{من وراء الحجرات}: أي من خارجها سواء كان من خلفها أو من قدامها، إذ أنها من المواراة وهى الاستتار، فما استتر عنك فهو وراء، خلفا كان أو </a:t>
            </a:r>
            <a:r>
              <a:rPr lang="ar-IQ" dirty="0" err="1">
                <a:solidFill>
                  <a:schemeClr val="accent2">
                    <a:lumMod val="75000"/>
                  </a:schemeClr>
                </a:solidFill>
              </a:rPr>
              <a:t>قداما</a:t>
            </a:r>
            <a:r>
              <a:rPr lang="ar-IQ" dirty="0">
                <a:solidFill>
                  <a:schemeClr val="accent2">
                    <a:lumMod val="75000"/>
                  </a:schemeClr>
                </a:solidFill>
              </a:rPr>
              <a:t>، فإذا رأيته لا يكون وراءك. ويرى بعض أهل اللغة أن وراء من الأضداد فتطلق تارة على ما أمامك، وأخرى على ما خلفك، والحجرات (بضم الجيم وفتحها وتسكينها) واحدها حجرة: وهى القطعة من الأرض </a:t>
            </a:r>
            <a:r>
              <a:rPr lang="ar-IQ" dirty="0" err="1">
                <a:solidFill>
                  <a:schemeClr val="accent2">
                    <a:lumMod val="75000"/>
                  </a:schemeClr>
                </a:solidFill>
              </a:rPr>
              <a:t>المحجورة</a:t>
            </a:r>
            <a:r>
              <a:rPr lang="ar-IQ" dirty="0">
                <a:solidFill>
                  <a:schemeClr val="accent2">
                    <a:lumMod val="75000"/>
                  </a:schemeClr>
                </a:solidFill>
              </a:rPr>
              <a:t> أي الممنوعة عن الدخول فيها بحائط ونحوه، والمراد </a:t>
            </a:r>
            <a:r>
              <a:rPr lang="ar-IQ" dirty="0" err="1">
                <a:solidFill>
                  <a:schemeClr val="accent2">
                    <a:lumMod val="75000"/>
                  </a:schemeClr>
                </a:solidFill>
              </a:rPr>
              <a:t>بها</a:t>
            </a:r>
            <a:r>
              <a:rPr lang="ar-IQ" dirty="0">
                <a:solidFill>
                  <a:schemeClr val="accent2">
                    <a:lumMod val="75000"/>
                  </a:schemeClr>
                </a:solidFill>
              </a:rPr>
              <a:t> حجرات نسائه عليه الصلاة والسلام، وكانت تسعة لكل منهن حجرة من جريد النخل على أبوابها المسوح من شعر أسود، وكانت غير مرتفعة يتناول سقفها باليد، وقد أدخلت في عهد الوليد بن عبد الملك بأمره في مسجد رسول اللّه صلى الله عليه وسلم فبكى الناس لذلك.</a:t>
            </a:r>
            <a:r>
              <a:rPr lang="ar-IQ" dirty="0" smtClean="0">
                <a:solidFill>
                  <a:schemeClr val="accent2">
                    <a:lumMod val="75000"/>
                  </a:schemeClr>
                </a:solidFill>
              </a:rPr>
              <a:t/>
            </a:r>
            <a:br>
              <a:rPr lang="ar-IQ" dirty="0" smtClean="0">
                <a:solidFill>
                  <a:schemeClr val="accent2">
                    <a:lumMod val="75000"/>
                  </a:schemeClr>
                </a:solidFill>
              </a:rPr>
            </a:br>
            <a:r>
              <a:rPr lang="ar-IQ" dirty="0">
                <a:solidFill>
                  <a:schemeClr val="accent2">
                    <a:lumMod val="75000"/>
                  </a:schemeClr>
                </a:solidFill>
              </a:rPr>
              <a:t>وقال سعيد بن </a:t>
            </a:r>
            <a:r>
              <a:rPr lang="ar-IQ" dirty="0" err="1">
                <a:solidFill>
                  <a:schemeClr val="accent2">
                    <a:lumMod val="75000"/>
                  </a:schemeClr>
                </a:solidFill>
              </a:rPr>
              <a:t>المسيّب</a:t>
            </a:r>
            <a:r>
              <a:rPr lang="ar-IQ" dirty="0">
                <a:solidFill>
                  <a:schemeClr val="accent2">
                    <a:lumMod val="75000"/>
                  </a:schemeClr>
                </a:solidFill>
              </a:rPr>
              <a:t> يومئذ: لوددت أنهم تركوها على حالها لينشأ ناس من أهل المدينة ويقدم القادم من أهل الآفاق فيرى ما اكتفى </a:t>
            </a:r>
            <a:r>
              <a:rPr lang="ar-IQ" dirty="0" err="1">
                <a:solidFill>
                  <a:schemeClr val="accent2">
                    <a:lumMod val="75000"/>
                  </a:schemeClr>
                </a:solidFill>
              </a:rPr>
              <a:t>به</a:t>
            </a:r>
            <a:r>
              <a:rPr lang="ar-IQ" dirty="0">
                <a:solidFill>
                  <a:schemeClr val="accent2">
                    <a:lumMod val="75000"/>
                  </a:schemeClr>
                </a:solidFill>
              </a:rPr>
              <a:t> رسول اللّه صلى الله عليه وسلم في حياته، فيكون ذلك مما يزهد الناس في التفاخر والتكاثر فيها.</a:t>
            </a:r>
            <a:r>
              <a:rPr lang="ar-IQ" dirty="0" smtClean="0">
                <a:solidFill>
                  <a:schemeClr val="accent2">
                    <a:lumMod val="75000"/>
                  </a:schemeClr>
                </a:solidFill>
              </a:rPr>
              <a:t/>
            </a:r>
            <a:br>
              <a:rPr lang="ar-IQ" dirty="0" smtClean="0">
                <a:solidFill>
                  <a:schemeClr val="accent2">
                    <a:lumMod val="75000"/>
                  </a:schemeClr>
                </a:solidFill>
              </a:rPr>
            </a:br>
            <a:r>
              <a:rPr lang="ar-IQ" dirty="0">
                <a:solidFill>
                  <a:schemeClr val="accent2">
                    <a:lumMod val="75000"/>
                  </a:schemeClr>
                </a:solidFill>
              </a:rPr>
              <a:t>الفاسق: هو الخارج عن حدود الدين، من قولهم: فسق الرطب إذا خرج من قشره </a:t>
            </a:r>
            <a:r>
              <a:rPr lang="ar-IQ" dirty="0" err="1">
                <a:solidFill>
                  <a:schemeClr val="accent2">
                    <a:lumMod val="75000"/>
                  </a:schemeClr>
                </a:solidFill>
              </a:rPr>
              <a:t>والتبين</a:t>
            </a:r>
            <a:r>
              <a:rPr lang="ar-IQ" dirty="0">
                <a:solidFill>
                  <a:schemeClr val="accent2">
                    <a:lumMod val="75000"/>
                  </a:schemeClr>
                </a:solidFill>
              </a:rPr>
              <a:t>: طلب البيان، والنبأ: الخبر، قال الراغب: ولا يقال للخبر نبأ إلا إذا كان ذا فائدة عظيمة </a:t>
            </a:r>
            <a:r>
              <a:rPr lang="ar-IQ" dirty="0" err="1">
                <a:solidFill>
                  <a:schemeClr val="accent2">
                    <a:lumMod val="75000"/>
                  </a:schemeClr>
                </a:solidFill>
              </a:rPr>
              <a:t>وبه</a:t>
            </a:r>
            <a:r>
              <a:rPr lang="ar-IQ" dirty="0">
                <a:solidFill>
                  <a:schemeClr val="accent2">
                    <a:lumMod val="75000"/>
                  </a:schemeClr>
                </a:solidFill>
              </a:rPr>
              <a:t> يحصل علم أو غلبة ظن بجهالة: أي جاهلين حالهم، فتصبحوا: أي فتصيروا، نادمين: أي مغتمّين غما لازما متمنين أنه لم يقع فإن الندم الغم على وقوع شيء مع تمنى عدم وقوعه، لعنتّم: أي لوقعتم في الجهد والهلاك، والكفر: تغطية نعم اللّه تعالى بالجحود لها، الفسوق: الخروج عن الحد كما علمت، والعصيان: عدم الانقياد، من قولهم: عصت النواة: أي صلبت واشتدت، والرشاد: إصابة الحق </a:t>
            </a:r>
            <a:r>
              <a:rPr lang="ar-IQ" dirty="0" err="1">
                <a:solidFill>
                  <a:schemeClr val="accent2">
                    <a:lumMod val="75000"/>
                  </a:schemeClr>
                </a:solidFill>
              </a:rPr>
              <a:t>واتباع</a:t>
            </a:r>
            <a:r>
              <a:rPr lang="ar-IQ" dirty="0">
                <a:solidFill>
                  <a:schemeClr val="accent2">
                    <a:lumMod val="75000"/>
                  </a:schemeClr>
                </a:solidFill>
              </a:rPr>
              <a:t> الطريق </a:t>
            </a:r>
            <a:r>
              <a:rPr lang="ar-IQ" dirty="0" err="1">
                <a:solidFill>
                  <a:schemeClr val="accent2">
                    <a:lumMod val="75000"/>
                  </a:schemeClr>
                </a:solidFill>
              </a:rPr>
              <a:t>السوىّ</a:t>
            </a:r>
            <a:r>
              <a:rPr lang="ar-IQ" dirty="0">
                <a:solidFill>
                  <a:schemeClr val="accent2">
                    <a:lumMod val="75000"/>
                  </a:schemeClr>
                </a:solidFill>
              </a:rPr>
              <a:t>.</a:t>
            </a:r>
            <a:r>
              <a:rPr lang="ar-IQ" dirty="0" smtClean="0">
                <a:solidFill>
                  <a:schemeClr val="accent2">
                    <a:lumMod val="75000"/>
                  </a:schemeClr>
                </a:solidFill>
              </a:rPr>
              <a:t/>
            </a:r>
            <a:br>
              <a:rPr lang="ar-IQ" dirty="0" smtClean="0">
                <a:solidFill>
                  <a:schemeClr val="accent2">
                    <a:lumMod val="75000"/>
                  </a:schemeClr>
                </a:solidFill>
              </a:rPr>
            </a:br>
            <a:r>
              <a:rPr lang="ar-IQ" dirty="0">
                <a:solidFill>
                  <a:schemeClr val="accent2">
                    <a:lumMod val="75000"/>
                  </a:schemeClr>
                </a:solidFill>
              </a:rPr>
              <a:t>الطائفة: الجماعة أقل من الفرقة بدليل قوله: {فَلَوْلا نَفَرَ مِنْ كُلِّ فِرْقَةٍ مِنْهُمْ طائِفَةٌ} {فأصلحوا بينهما}: أي فكفوهما عن القتال بالنصيحة أو بالتهديد والتعذيب، {بغت}: أي تعدّت وجارت، {تفيء}: أي ترجع، </a:t>
            </a:r>
            <a:r>
              <a:rPr lang="ar-IQ" dirty="0" err="1">
                <a:solidFill>
                  <a:schemeClr val="accent2">
                    <a:lumMod val="75000"/>
                  </a:schemeClr>
                </a:solidFill>
              </a:rPr>
              <a:t>و</a:t>
            </a:r>
            <a:r>
              <a:rPr lang="ar-IQ" dirty="0">
                <a:solidFill>
                  <a:schemeClr val="accent2">
                    <a:lumMod val="75000"/>
                  </a:schemeClr>
                </a:solidFill>
              </a:rPr>
              <a:t>{أمر اللّه}: هو الصلح، لأنه مأمور </a:t>
            </a:r>
            <a:r>
              <a:rPr lang="ar-IQ" dirty="0" err="1">
                <a:solidFill>
                  <a:schemeClr val="accent2">
                    <a:lumMod val="75000"/>
                  </a:schemeClr>
                </a:solidFill>
              </a:rPr>
              <a:t>به</a:t>
            </a:r>
            <a:r>
              <a:rPr lang="ar-IQ" dirty="0">
                <a:solidFill>
                  <a:schemeClr val="accent2">
                    <a:lumMod val="75000"/>
                  </a:schemeClr>
                </a:solidFill>
              </a:rPr>
              <a:t> في قوله: {وَأَصْلِحُوا ذاتَ بَيْنِكُمْ} {فأصلحوا بينهما بالعدل}: أي بإزالة آثار القتال بضمان المتلفات بحيث يكون الحكم عادلا حتى لا يؤدى النزاع إلى الاقتتال مرة أخرى، {وأقسطوا}: أي واعدلوا في كل شأن من شئونكم وأصل الإقساط: إزالة القسط (بالفتح) وهو الجور، والقاسط: الجائز كما قال: {أَمَّا الْقاسِطُونَ فَكانُوا لِجَهَنَّمَ حَطَبًا}.</a:t>
            </a:r>
            <a:r>
              <a:rPr lang="ar-IQ" dirty="0" smtClean="0">
                <a:solidFill>
                  <a:schemeClr val="accent2">
                    <a:lumMod val="75000"/>
                  </a:schemeClr>
                </a:solidFill>
              </a:rPr>
              <a:t/>
            </a:r>
            <a:br>
              <a:rPr lang="ar-IQ" dirty="0" smtClean="0">
                <a:solidFill>
                  <a:schemeClr val="accent2">
                    <a:lumMod val="75000"/>
                  </a:schemeClr>
                </a:solidFill>
              </a:rPr>
            </a:br>
            <a:r>
              <a:rPr lang="ar-IQ" dirty="0">
                <a:solidFill>
                  <a:schemeClr val="accent2">
                    <a:lumMod val="75000"/>
                  </a:schemeClr>
                </a:solidFill>
              </a:rPr>
              <a:t>والإخوة في النسب، والإخوان في الصداقة، واحدهم أخ، وقد جعلت الأخوّة في الدين كالأخوّة في النسب وكأن الإسلام أب لهم قال قائلهم:</a:t>
            </a:r>
            <a:r>
              <a:rPr lang="ar-IQ" dirty="0" smtClean="0">
                <a:solidFill>
                  <a:schemeClr val="accent2">
                    <a:lumMod val="75000"/>
                  </a:schemeClr>
                </a:solidFill>
              </a:rPr>
              <a:t/>
            </a:r>
            <a:br>
              <a:rPr lang="ar-IQ" dirty="0" smtClean="0">
                <a:solidFill>
                  <a:schemeClr val="accent2">
                    <a:lumMod val="75000"/>
                  </a:schemeClr>
                </a:solidFill>
              </a:rPr>
            </a:br>
            <a:r>
              <a:rPr lang="ar-IQ" dirty="0" smtClean="0">
                <a:solidFill>
                  <a:schemeClr val="accent2">
                    <a:lumMod val="75000"/>
                  </a:schemeClr>
                </a:solidFill>
              </a:rPr>
              <a:t>أبى الإسلام لا أب </a:t>
            </a:r>
            <a:r>
              <a:rPr lang="ar-IQ" dirty="0" err="1" smtClean="0">
                <a:solidFill>
                  <a:schemeClr val="accent2">
                    <a:lumMod val="75000"/>
                  </a:schemeClr>
                </a:solidFill>
              </a:rPr>
              <a:t>لى</a:t>
            </a:r>
            <a:r>
              <a:rPr lang="ar-IQ" dirty="0" smtClean="0">
                <a:solidFill>
                  <a:schemeClr val="accent2">
                    <a:lumMod val="75000"/>
                  </a:schemeClr>
                </a:solidFill>
              </a:rPr>
              <a:t> سواه ** إذا افتخروا بقيس أو تميم</a:t>
            </a:r>
            <a:endParaRPr lang="ar-IQ" dirty="0">
              <a:solidFill>
                <a:schemeClr val="accent2">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a:lnSpc>
                <a:spcPct val="120000"/>
              </a:lnSpc>
            </a:pPr>
            <a:r>
              <a:rPr lang="ar-IQ" dirty="0">
                <a:solidFill>
                  <a:srgbClr val="FF0000"/>
                </a:solidFill>
              </a:rPr>
              <a:t>السخرية: الاحتقار وذكر العيوب والنقائص على وجه يضحك منه، يقال سخر </a:t>
            </a:r>
            <a:r>
              <a:rPr lang="ar-IQ" dirty="0" err="1">
                <a:solidFill>
                  <a:srgbClr val="FF0000"/>
                </a:solidFill>
              </a:rPr>
              <a:t>به</a:t>
            </a:r>
            <a:r>
              <a:rPr lang="ar-IQ" dirty="0">
                <a:solidFill>
                  <a:srgbClr val="FF0000"/>
                </a:solidFill>
              </a:rPr>
              <a:t> وسخر منه، وضحك </a:t>
            </a:r>
            <a:r>
              <a:rPr lang="ar-IQ" dirty="0" err="1">
                <a:solidFill>
                  <a:srgbClr val="FF0000"/>
                </a:solidFill>
              </a:rPr>
              <a:t>به</a:t>
            </a:r>
            <a:r>
              <a:rPr lang="ar-IQ" dirty="0">
                <a:solidFill>
                  <a:srgbClr val="FF0000"/>
                </a:solidFill>
              </a:rPr>
              <a:t> ومنه، وهزئ </a:t>
            </a:r>
            <a:r>
              <a:rPr lang="ar-IQ" dirty="0" err="1">
                <a:solidFill>
                  <a:srgbClr val="FF0000"/>
                </a:solidFill>
              </a:rPr>
              <a:t>به</a:t>
            </a:r>
            <a:r>
              <a:rPr lang="ar-IQ" dirty="0">
                <a:solidFill>
                  <a:srgbClr val="FF0000"/>
                </a:solidFill>
              </a:rPr>
              <a:t> ومنه والاسم السخرية </a:t>
            </a:r>
            <a:r>
              <a:rPr lang="ar-IQ" dirty="0" err="1">
                <a:solidFill>
                  <a:srgbClr val="FF0000"/>
                </a:solidFill>
              </a:rPr>
              <a:t>والسخرى</a:t>
            </a:r>
            <a:r>
              <a:rPr lang="ar-IQ" dirty="0">
                <a:solidFill>
                  <a:srgbClr val="FF0000"/>
                </a:solidFill>
              </a:rPr>
              <a:t> (بالضم والكسر) وقد تكون بالمحاكاة بالقول أو بالفعل أو بالإشارة أو بالضحك على كلام </a:t>
            </a:r>
            <a:r>
              <a:rPr lang="ar-IQ" dirty="0" err="1">
                <a:solidFill>
                  <a:srgbClr val="FF0000"/>
                </a:solidFill>
              </a:rPr>
              <a:t>المسخور</a:t>
            </a:r>
            <a:r>
              <a:rPr lang="ar-IQ" dirty="0">
                <a:solidFill>
                  <a:srgbClr val="FF0000"/>
                </a:solidFill>
              </a:rPr>
              <a:t> منه إذا غلظ فيه، أو على صنعته، أو على قبح صورته.</a:t>
            </a:r>
            <a:r>
              <a:rPr lang="ar-IQ" dirty="0" smtClean="0">
                <a:solidFill>
                  <a:srgbClr val="FF0000"/>
                </a:solidFill>
              </a:rPr>
              <a:t/>
            </a:r>
            <a:br>
              <a:rPr lang="ar-IQ" dirty="0" smtClean="0">
                <a:solidFill>
                  <a:srgbClr val="FF0000"/>
                </a:solidFill>
              </a:rPr>
            </a:br>
            <a:r>
              <a:rPr lang="ar-IQ" dirty="0">
                <a:solidFill>
                  <a:srgbClr val="FF0000"/>
                </a:solidFill>
              </a:rPr>
              <a:t>والقوم: شاع إطلاقه على الرجال دون النساء كما في الآية وكما قال زهير:</a:t>
            </a:r>
            <a:r>
              <a:rPr lang="ar-IQ" dirty="0" smtClean="0">
                <a:solidFill>
                  <a:srgbClr val="FF0000"/>
                </a:solidFill>
              </a:rPr>
              <a:t/>
            </a:r>
            <a:br>
              <a:rPr lang="ar-IQ" dirty="0" smtClean="0">
                <a:solidFill>
                  <a:srgbClr val="FF0000"/>
                </a:solidFill>
              </a:rPr>
            </a:br>
            <a:r>
              <a:rPr lang="ar-IQ" dirty="0" smtClean="0">
                <a:solidFill>
                  <a:srgbClr val="FF0000"/>
                </a:solidFill>
              </a:rPr>
              <a:t>وما أدرى وسوف </a:t>
            </a:r>
            <a:r>
              <a:rPr lang="ar-IQ" dirty="0" err="1" smtClean="0">
                <a:solidFill>
                  <a:srgbClr val="FF0000"/>
                </a:solidFill>
              </a:rPr>
              <a:t>إخال</a:t>
            </a:r>
            <a:r>
              <a:rPr lang="ar-IQ" dirty="0" smtClean="0">
                <a:solidFill>
                  <a:srgbClr val="FF0000"/>
                </a:solidFill>
              </a:rPr>
              <a:t> ** أدرى أقوم آل حصن أم نساء</a:t>
            </a:r>
            <a:br>
              <a:rPr lang="ar-IQ" dirty="0" smtClean="0">
                <a:solidFill>
                  <a:srgbClr val="FF0000"/>
                </a:solidFill>
              </a:rPr>
            </a:br>
            <a:r>
              <a:rPr lang="ar-IQ" dirty="0" smtClean="0">
                <a:solidFill>
                  <a:srgbClr val="FF0000"/>
                </a:solidFill>
              </a:rPr>
              <a:t/>
            </a:r>
            <a:br>
              <a:rPr lang="ar-IQ" dirty="0" smtClean="0">
                <a:solidFill>
                  <a:srgbClr val="FF0000"/>
                </a:solidFill>
              </a:rPr>
            </a:br>
            <a:r>
              <a:rPr lang="ar-IQ" dirty="0">
                <a:solidFill>
                  <a:srgbClr val="FF0000"/>
                </a:solidFill>
              </a:rPr>
              <a:t>{ولا تلمزوا أنفسكم}: أي لا يعب بعضكم بعضا بقول أو إشارة باليد أو العين أو نحوهما، والمؤمنون كنفس واحدة فمتى عاب المؤمن المؤمن فكأنما عاب نفسه، </a:t>
            </a:r>
            <a:r>
              <a:rPr lang="ar-IQ" dirty="0" err="1">
                <a:solidFill>
                  <a:srgbClr val="FF0000"/>
                </a:solidFill>
              </a:rPr>
              <a:t>والتنابز</a:t>
            </a:r>
            <a:r>
              <a:rPr lang="ar-IQ" dirty="0">
                <a:solidFill>
                  <a:srgbClr val="FF0000"/>
                </a:solidFill>
              </a:rPr>
              <a:t>: </a:t>
            </a:r>
            <a:r>
              <a:rPr lang="ar-IQ" dirty="0" err="1">
                <a:solidFill>
                  <a:srgbClr val="FF0000"/>
                </a:solidFill>
              </a:rPr>
              <a:t>التعاير</a:t>
            </a:r>
            <a:r>
              <a:rPr lang="ar-IQ" dirty="0">
                <a:solidFill>
                  <a:srgbClr val="FF0000"/>
                </a:solidFill>
              </a:rPr>
              <a:t> والتداعي بما يكرهه الشخص من الألقاب، </a:t>
            </a:r>
            <a:r>
              <a:rPr lang="ar-IQ" dirty="0" err="1">
                <a:solidFill>
                  <a:srgbClr val="FF0000"/>
                </a:solidFill>
              </a:rPr>
              <a:t>و</a:t>
            </a:r>
            <a:r>
              <a:rPr lang="ar-IQ" dirty="0">
                <a:solidFill>
                  <a:srgbClr val="FF0000"/>
                </a:solidFill>
              </a:rPr>
              <a:t>{الاسم}: الذكر والصيت، من قولهم: طار اسمه بين الناس بالكرم أو اللؤم.</a:t>
            </a:r>
            <a:r>
              <a:rPr lang="ar-IQ" dirty="0" smtClean="0">
                <a:solidFill>
                  <a:srgbClr val="FF0000"/>
                </a:solidFill>
              </a:rPr>
              <a:t/>
            </a:r>
            <a:br>
              <a:rPr lang="ar-IQ" dirty="0" smtClean="0">
                <a:solidFill>
                  <a:srgbClr val="FF0000"/>
                </a:solidFill>
              </a:rPr>
            </a:br>
            <a:r>
              <a:rPr lang="ar-IQ" dirty="0">
                <a:solidFill>
                  <a:srgbClr val="FF0000"/>
                </a:solidFill>
              </a:rPr>
              <a:t>{اجتنبوا}: أي تباعدوا، وأصل اجتنبته: كنت منه على جانب، ثم شاع استعماله في التباعد اللازم له، </a:t>
            </a:r>
            <a:r>
              <a:rPr lang="ar-IQ" dirty="0" err="1">
                <a:solidFill>
                  <a:srgbClr val="FF0000"/>
                </a:solidFill>
              </a:rPr>
              <a:t>و</a:t>
            </a:r>
            <a:r>
              <a:rPr lang="ar-IQ" dirty="0">
                <a:solidFill>
                  <a:srgbClr val="FF0000"/>
                </a:solidFill>
              </a:rPr>
              <a:t>{الإثم}: الذنب، والتجسس: البحث عن العورات </a:t>
            </a:r>
            <a:r>
              <a:rPr lang="ar-IQ" dirty="0" err="1">
                <a:solidFill>
                  <a:srgbClr val="FF0000"/>
                </a:solidFill>
              </a:rPr>
              <a:t>والمعايب</a:t>
            </a:r>
            <a:r>
              <a:rPr lang="ar-IQ" dirty="0">
                <a:solidFill>
                  <a:srgbClr val="FF0000"/>
                </a:solidFill>
              </a:rPr>
              <a:t> والكشف عما ستره الناس، والغيبة: ذكر الإنسان بما يكره في غيبته، فقد روى مسلم وأبو داود والترمذي أن النبي صلى الله عليه وسلم قال: «أتدرون ما الغيبة؟ قالوا اللّه ورسوله أعلم، قال: ذكرك أخاك بما يكره، قيل: أفرأيت لو كان في أخي ما أقول؟ قال: إن كان فيه ما تقول فقد اغتبته، وإن لم يكن فيه ما تقول فقد بهتّه».</a:t>
            </a:r>
            <a:r>
              <a:rPr lang="ar-IQ" dirty="0" smtClean="0">
                <a:solidFill>
                  <a:srgbClr val="FF0000"/>
                </a:solidFill>
              </a:rPr>
              <a:t/>
            </a:r>
            <a:br>
              <a:rPr lang="ar-IQ" dirty="0" smtClean="0">
                <a:solidFill>
                  <a:srgbClr val="FF0000"/>
                </a:solidFill>
              </a:rPr>
            </a:br>
            <a:r>
              <a:rPr lang="ar-IQ" dirty="0">
                <a:solidFill>
                  <a:srgbClr val="FF0000"/>
                </a:solidFill>
              </a:rPr>
              <a:t>{من ذكر وأنثى}: أي من آدم وحواء، قال إسحاق الموصلي:</a:t>
            </a:r>
            <a:r>
              <a:rPr lang="ar-IQ" dirty="0" smtClean="0">
                <a:solidFill>
                  <a:srgbClr val="FF0000"/>
                </a:solidFill>
              </a:rPr>
              <a:t/>
            </a:r>
            <a:br>
              <a:rPr lang="ar-IQ" dirty="0" smtClean="0">
                <a:solidFill>
                  <a:srgbClr val="FF0000"/>
                </a:solidFill>
              </a:rPr>
            </a:br>
            <a:r>
              <a:rPr lang="ar-IQ" dirty="0" smtClean="0">
                <a:solidFill>
                  <a:srgbClr val="FF0000"/>
                </a:solidFill>
              </a:rPr>
              <a:t>الناس في عالم التمثيل أكفاء ** أبوهم آدم والأم حوّاء</a:t>
            </a:r>
            <a:br>
              <a:rPr lang="ar-IQ" dirty="0" smtClean="0">
                <a:solidFill>
                  <a:srgbClr val="FF0000"/>
                </a:solidFill>
              </a:rPr>
            </a:br>
            <a:r>
              <a:rPr lang="ar-IQ" dirty="0" smtClean="0">
                <a:solidFill>
                  <a:srgbClr val="FF0000"/>
                </a:solidFill>
              </a:rPr>
              <a:t/>
            </a:r>
            <a:br>
              <a:rPr lang="ar-IQ" dirty="0" smtClean="0">
                <a:solidFill>
                  <a:srgbClr val="FF0000"/>
                </a:solidFill>
              </a:rPr>
            </a:br>
            <a:r>
              <a:rPr lang="ar-IQ" dirty="0" smtClean="0">
                <a:solidFill>
                  <a:srgbClr val="FF0000"/>
                </a:solidFill>
              </a:rPr>
              <a:t>فإن يكن لهم في أصلهم شرف ** يفاخرون </a:t>
            </a:r>
            <a:r>
              <a:rPr lang="ar-IQ" dirty="0" err="1" smtClean="0">
                <a:solidFill>
                  <a:srgbClr val="FF0000"/>
                </a:solidFill>
              </a:rPr>
              <a:t>به</a:t>
            </a:r>
            <a:r>
              <a:rPr lang="ar-IQ" dirty="0" smtClean="0">
                <a:solidFill>
                  <a:srgbClr val="FF0000"/>
                </a:solidFill>
              </a:rPr>
              <a:t> فالطين والماء</a:t>
            </a:r>
            <a:br>
              <a:rPr lang="ar-IQ" dirty="0" smtClean="0">
                <a:solidFill>
                  <a:srgbClr val="FF0000"/>
                </a:solidFill>
              </a:rPr>
            </a:br>
            <a:r>
              <a:rPr lang="ar-IQ" dirty="0" smtClean="0">
                <a:solidFill>
                  <a:srgbClr val="FF0000"/>
                </a:solidFill>
              </a:rPr>
              <a:t/>
            </a:r>
            <a:br>
              <a:rPr lang="ar-IQ" dirty="0" smtClean="0">
                <a:solidFill>
                  <a:srgbClr val="FF0000"/>
                </a:solidFill>
              </a:rPr>
            </a:br>
            <a:endParaRPr lang="ar-IQ"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dirty="0">
                <a:solidFill>
                  <a:srgbClr val="FF0000"/>
                </a:solidFill>
              </a:rPr>
              <a:t>والشعوب: واحدهم شعب (بفتح الشين وسكون العين) وهو الحي العظيم المنتسب إلى أصل واحد كربيعة ومضر، والقبيلة دونه كبكر من ربيعة، وتميم من مضر.</a:t>
            </a:r>
            <a:r>
              <a:rPr lang="ar-IQ" dirty="0" smtClean="0">
                <a:solidFill>
                  <a:srgbClr val="FF0000"/>
                </a:solidFill>
              </a:rPr>
              <a:t/>
            </a:r>
            <a:br>
              <a:rPr lang="ar-IQ" dirty="0" smtClean="0">
                <a:solidFill>
                  <a:srgbClr val="FF0000"/>
                </a:solidFill>
              </a:rPr>
            </a:br>
            <a:r>
              <a:rPr lang="ar-IQ" dirty="0" err="1">
                <a:solidFill>
                  <a:srgbClr val="FF0000"/>
                </a:solidFill>
              </a:rPr>
              <a:t>وحكى</a:t>
            </a:r>
            <a:r>
              <a:rPr lang="ar-IQ" dirty="0">
                <a:solidFill>
                  <a:srgbClr val="FF0000"/>
                </a:solidFill>
              </a:rPr>
              <a:t> أبو عبيدة أن طبقات النسل التي عليها العرب سبع: الشعب، ثم القبيلة، ثم العمارة، ثم البطن، ثم الفخذ، ثم الفصيلة، ثم العشيرة، وكل واحد منها يدخل فيما قبله، فالقبائل تحت الشعوب، والعمائر تحت القبائل، والبطون تحت العمائر، والأفخاذ تحت البطون، والفصائل تحت الأفخاذ، والعشائر تحت الفصائل، </a:t>
            </a:r>
            <a:r>
              <a:rPr lang="ar-IQ" dirty="0" err="1">
                <a:solidFill>
                  <a:srgbClr val="FF0000"/>
                </a:solidFill>
              </a:rPr>
              <a:t>فخزيمة</a:t>
            </a:r>
            <a:r>
              <a:rPr lang="ar-IQ" dirty="0">
                <a:solidFill>
                  <a:srgbClr val="FF0000"/>
                </a:solidFill>
              </a:rPr>
              <a:t> شعب، وكنانة قبيلة، وقريش عمارة (بفتح العين وكسرها) </a:t>
            </a:r>
            <a:r>
              <a:rPr lang="ar-IQ" dirty="0" err="1">
                <a:solidFill>
                  <a:srgbClr val="FF0000"/>
                </a:solidFill>
              </a:rPr>
              <a:t>وقصىّ</a:t>
            </a:r>
            <a:r>
              <a:rPr lang="ar-IQ" dirty="0">
                <a:solidFill>
                  <a:srgbClr val="FF0000"/>
                </a:solidFill>
              </a:rPr>
              <a:t> بطن، وعبد مناف فخذ، وهاشم فصيلة، والعباس عشيرة، وسمى الشعب شعبا لتشعب القبائل منه كتشعب أغصان الشجرة.</a:t>
            </a:r>
            <a:r>
              <a:rPr lang="ar-IQ" dirty="0" smtClean="0">
                <a:solidFill>
                  <a:srgbClr val="FF0000"/>
                </a:solidFill>
              </a:rPr>
              <a:t/>
            </a:r>
            <a:br>
              <a:rPr lang="ar-IQ" dirty="0" smtClean="0">
                <a:solidFill>
                  <a:srgbClr val="FF0000"/>
                </a:solidFill>
              </a:rPr>
            </a:br>
            <a:r>
              <a:rPr lang="ar-IQ" dirty="0">
                <a:solidFill>
                  <a:srgbClr val="FF0000"/>
                </a:solidFill>
              </a:rPr>
              <a:t>{الإعراب}: سكان البادية، {آمنّا}: أي صدقنا بما جئت </a:t>
            </a:r>
            <a:r>
              <a:rPr lang="ar-IQ" dirty="0" err="1">
                <a:solidFill>
                  <a:srgbClr val="FF0000"/>
                </a:solidFill>
              </a:rPr>
              <a:t>به</a:t>
            </a:r>
            <a:r>
              <a:rPr lang="ar-IQ" dirty="0">
                <a:solidFill>
                  <a:srgbClr val="FF0000"/>
                </a:solidFill>
              </a:rPr>
              <a:t> من الشرائع، وامتثلنا ما أمرنا </a:t>
            </a:r>
            <a:r>
              <a:rPr lang="ar-IQ" dirty="0" err="1">
                <a:solidFill>
                  <a:srgbClr val="FF0000"/>
                </a:solidFill>
              </a:rPr>
              <a:t>به</a:t>
            </a:r>
            <a:r>
              <a:rPr lang="ar-IQ" dirty="0">
                <a:solidFill>
                  <a:srgbClr val="FF0000"/>
                </a:solidFill>
              </a:rPr>
              <a:t>، فالإيمان هو التصديق بالقلب.{أسلمنا}: أي انقدنا </a:t>
            </a:r>
            <a:r>
              <a:rPr lang="ar-IQ" dirty="0" err="1">
                <a:solidFill>
                  <a:srgbClr val="FF0000"/>
                </a:solidFill>
              </a:rPr>
              <a:t>لك</a:t>
            </a:r>
            <a:r>
              <a:rPr lang="ar-IQ" dirty="0">
                <a:solidFill>
                  <a:srgbClr val="FF0000"/>
                </a:solidFill>
              </a:rPr>
              <a:t>، ودخلنا في السّلم وهو ضد الحرب: أي فلسنا حربا للمؤمنين، ولا عونا للمشركين، {لا </a:t>
            </a:r>
            <a:r>
              <a:rPr lang="ar-IQ" dirty="0" err="1">
                <a:solidFill>
                  <a:srgbClr val="FF0000"/>
                </a:solidFill>
              </a:rPr>
              <a:t>يلتكم</a:t>
            </a:r>
            <a:r>
              <a:rPr lang="ar-IQ" dirty="0">
                <a:solidFill>
                  <a:srgbClr val="FF0000"/>
                </a:solidFill>
              </a:rPr>
              <a:t>}: أي لا ينقصكم، يقال: </a:t>
            </a:r>
            <a:r>
              <a:rPr lang="ar-IQ" dirty="0" err="1">
                <a:solidFill>
                  <a:srgbClr val="FF0000"/>
                </a:solidFill>
              </a:rPr>
              <a:t>لاته</a:t>
            </a:r>
            <a:r>
              <a:rPr lang="ar-IQ" dirty="0">
                <a:solidFill>
                  <a:srgbClr val="FF0000"/>
                </a:solidFill>
              </a:rPr>
              <a:t> </a:t>
            </a:r>
            <a:r>
              <a:rPr lang="ar-IQ" dirty="0" err="1">
                <a:solidFill>
                  <a:srgbClr val="FF0000"/>
                </a:solidFill>
              </a:rPr>
              <a:t>يليته</a:t>
            </a:r>
            <a:r>
              <a:rPr lang="ar-IQ" dirty="0">
                <a:solidFill>
                  <a:srgbClr val="FF0000"/>
                </a:solidFill>
              </a:rPr>
              <a:t> إذا نقصه، </a:t>
            </a:r>
            <a:r>
              <a:rPr lang="ar-IQ" dirty="0" err="1">
                <a:solidFill>
                  <a:srgbClr val="FF0000"/>
                </a:solidFill>
              </a:rPr>
              <a:t>حكى</a:t>
            </a:r>
            <a:r>
              <a:rPr lang="ar-IQ" dirty="0">
                <a:solidFill>
                  <a:srgbClr val="FF0000"/>
                </a:solidFill>
              </a:rPr>
              <a:t> </a:t>
            </a:r>
            <a:r>
              <a:rPr lang="ar-IQ" dirty="0" err="1">
                <a:solidFill>
                  <a:srgbClr val="FF0000"/>
                </a:solidFill>
              </a:rPr>
              <a:t>الأصمعى</a:t>
            </a:r>
            <a:r>
              <a:rPr lang="ar-IQ" dirty="0">
                <a:solidFill>
                  <a:srgbClr val="FF0000"/>
                </a:solidFill>
              </a:rPr>
              <a:t> عن أم هشام </a:t>
            </a:r>
            <a:r>
              <a:rPr lang="ar-IQ" dirty="0" err="1">
                <a:solidFill>
                  <a:srgbClr val="FF0000"/>
                </a:solidFill>
              </a:rPr>
              <a:t>السلولية</a:t>
            </a:r>
            <a:r>
              <a:rPr lang="ar-IQ" dirty="0">
                <a:solidFill>
                  <a:srgbClr val="FF0000"/>
                </a:solidFill>
              </a:rPr>
              <a:t> «الحمد للّه الذي لا </a:t>
            </a:r>
            <a:r>
              <a:rPr lang="ar-IQ" dirty="0" err="1">
                <a:solidFill>
                  <a:srgbClr val="FF0000"/>
                </a:solidFill>
              </a:rPr>
              <a:t>يفات</a:t>
            </a:r>
            <a:r>
              <a:rPr lang="ar-IQ" dirty="0">
                <a:solidFill>
                  <a:srgbClr val="FF0000"/>
                </a:solidFill>
              </a:rPr>
              <a:t> ولا </a:t>
            </a:r>
            <a:r>
              <a:rPr lang="ar-IQ" dirty="0" err="1">
                <a:solidFill>
                  <a:srgbClr val="FF0000"/>
                </a:solidFill>
              </a:rPr>
              <a:t>يلات</a:t>
            </a:r>
            <a:r>
              <a:rPr lang="ar-IQ" dirty="0">
                <a:solidFill>
                  <a:srgbClr val="FF0000"/>
                </a:solidFill>
              </a:rPr>
              <a:t> ولا تصمّه الأصوات» {يمنون عليك}: أي يذكرون ذلك ذكر من اصطنع </a:t>
            </a:r>
            <a:r>
              <a:rPr lang="ar-IQ" dirty="0" err="1">
                <a:solidFill>
                  <a:srgbClr val="FF0000"/>
                </a:solidFill>
              </a:rPr>
              <a:t>لك</a:t>
            </a:r>
            <a:r>
              <a:rPr lang="ar-IQ" dirty="0">
                <a:solidFill>
                  <a:srgbClr val="FF0000"/>
                </a:solidFill>
              </a:rPr>
              <a:t> صنيعة، وأسدى إليك نعمة. </a:t>
            </a:r>
            <a:r>
              <a:rPr lang="ar-IQ" dirty="0" err="1">
                <a:solidFill>
                  <a:srgbClr val="FF0000"/>
                </a:solidFill>
              </a:rPr>
              <a:t>اهـ</a:t>
            </a:r>
            <a:r>
              <a:rPr lang="ar-IQ" dirty="0">
                <a:solidFill>
                  <a:srgbClr val="FF0000"/>
                </a:solidFill>
              </a:rPr>
              <a:t>. باختصار.</a:t>
            </a:r>
            <a:r>
              <a:rPr lang="ar-IQ" dirty="0" smtClean="0">
                <a:solidFill>
                  <a:srgbClr val="FF0000"/>
                </a:solidFill>
              </a:rPr>
              <a:t/>
            </a:r>
            <a:br>
              <a:rPr lang="ar-IQ" dirty="0" smtClean="0">
                <a:solidFill>
                  <a:srgbClr val="FF0000"/>
                </a:solidFill>
              </a:rPr>
            </a:br>
            <a:r>
              <a:rPr lang="ar-IQ" b="1" dirty="0">
                <a:solidFill>
                  <a:srgbClr val="FF0000"/>
                </a:solidFill>
              </a:rPr>
              <a:t>.قال الفراء:</a:t>
            </a:r>
          </a:p>
          <a:p>
            <a:pPr>
              <a:lnSpc>
                <a:spcPct val="120000"/>
              </a:lnSpc>
            </a:pP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1628800"/>
            <a:ext cx="8686800" cy="6048672"/>
          </a:xfrm>
        </p:spPr>
        <p:txBody>
          <a:bodyPr>
            <a:normAutofit fontScale="25000" lnSpcReduction="20000"/>
          </a:bodyPr>
          <a:lstStyle/>
          <a:p>
            <a:r>
              <a:rPr lang="ar-IQ" b="1" dirty="0"/>
              <a:t>قال الفراء:</a:t>
            </a:r>
            <a:br>
              <a:rPr lang="ar-IQ" b="1" dirty="0"/>
            </a:br>
            <a:endParaRPr lang="ar-IQ" b="1" dirty="0"/>
          </a:p>
          <a:p>
            <a:pPr>
              <a:lnSpc>
                <a:spcPct val="170000"/>
              </a:lnSpc>
            </a:pPr>
            <a:r>
              <a:rPr lang="ar-IQ" sz="4400" dirty="0">
                <a:solidFill>
                  <a:srgbClr val="FF0000"/>
                </a:solidFill>
              </a:rPr>
              <a:t>سورة الحجرات:</a:t>
            </a:r>
            <a:r>
              <a:rPr lang="ar-IQ" sz="4400" dirty="0" smtClean="0">
                <a:solidFill>
                  <a:srgbClr val="FF0000"/>
                </a:solidFill>
              </a:rPr>
              <a:t/>
            </a:r>
            <a:br>
              <a:rPr lang="ar-IQ" sz="4400" dirty="0" smtClean="0">
                <a:solidFill>
                  <a:srgbClr val="FF0000"/>
                </a:solidFill>
              </a:rPr>
            </a:br>
            <a:r>
              <a:rPr lang="ar-IQ" sz="4400" dirty="0">
                <a:solidFill>
                  <a:srgbClr val="FF0000"/>
                </a:solidFill>
              </a:rPr>
              <a:t>{يا أَيُّهَا الَّذِينَ آمَنُواْ لاَ تُقَدِّمُواْ بَيْنَ يَدَيِ اللَّهِ وَرَسُولِهِ وَاتَّقُواْ اللَّهَ إِنَّ اللَّهَ سَمِيعٌ عَلِيمٌ}.</a:t>
            </a:r>
            <a:r>
              <a:rPr lang="ar-IQ" sz="4400" dirty="0" smtClean="0">
                <a:solidFill>
                  <a:srgbClr val="FF0000"/>
                </a:solidFill>
              </a:rPr>
              <a:t/>
            </a:r>
            <a:br>
              <a:rPr lang="ar-IQ" sz="4400" dirty="0" smtClean="0">
                <a:solidFill>
                  <a:srgbClr val="FF0000"/>
                </a:solidFill>
              </a:rPr>
            </a:br>
            <a:r>
              <a:rPr lang="ar-IQ" sz="4400" dirty="0">
                <a:solidFill>
                  <a:srgbClr val="FF0000"/>
                </a:solidFill>
              </a:rPr>
              <a:t>قوله جل وعز: {يا أَيُّهَا الَّذِينَ آمَنُواْ لاَ تُقَدِّمُواْ}.</a:t>
            </a:r>
            <a:r>
              <a:rPr lang="ar-IQ" sz="4400" dirty="0" smtClean="0">
                <a:solidFill>
                  <a:srgbClr val="FF0000"/>
                </a:solidFill>
              </a:rPr>
              <a:t/>
            </a:r>
            <a:br>
              <a:rPr lang="ar-IQ" sz="4400" dirty="0" smtClean="0">
                <a:solidFill>
                  <a:srgbClr val="FF0000"/>
                </a:solidFill>
              </a:rPr>
            </a:br>
            <a:r>
              <a:rPr lang="ar-IQ" sz="4400" dirty="0">
                <a:solidFill>
                  <a:srgbClr val="FF0000"/>
                </a:solidFill>
              </a:rPr>
              <a:t>اتفق عليها القراء، ولو قرأ قارئ: (لا تَقْدَموا) لكان صوابًا؛ يقال: قَدَمت في كذا وكذا، وتقدَّمت.</a:t>
            </a:r>
            <a:r>
              <a:rPr lang="ar-IQ" sz="4400" dirty="0" smtClean="0">
                <a:solidFill>
                  <a:srgbClr val="FF0000"/>
                </a:solidFill>
              </a:rPr>
              <a:t/>
            </a:r>
            <a:br>
              <a:rPr lang="ar-IQ" sz="4400" dirty="0" smtClean="0">
                <a:solidFill>
                  <a:srgbClr val="FF0000"/>
                </a:solidFill>
              </a:rPr>
            </a:br>
            <a:r>
              <a:rPr lang="ar-IQ" sz="4400" dirty="0">
                <a:solidFill>
                  <a:srgbClr val="FF0000"/>
                </a:solidFill>
              </a:rPr>
              <a:t>{يا أَيُّهَا الَّذِينَ آمَنُواْ لاَ تَرْفَعُواْ أَصْوَاتَكُمْ فَوْقَ صَوْتِ النَّبِيِّ وَلاَ تَجْهَرُواْ لَهُ بِالْقول كَجَهْرِ بَعْضِكُمْ لِبَعْضٍ أَن تَحْبَطَ أَعْمَالُكُمْ وَأَنتُمْ لاَ تَشْعُرُونَ}.</a:t>
            </a:r>
            <a:r>
              <a:rPr lang="ar-IQ" sz="4400" dirty="0" smtClean="0">
                <a:solidFill>
                  <a:srgbClr val="FF0000"/>
                </a:solidFill>
              </a:rPr>
              <a:t/>
            </a:r>
            <a:br>
              <a:rPr lang="ar-IQ" sz="4400" dirty="0" smtClean="0">
                <a:solidFill>
                  <a:srgbClr val="FF0000"/>
                </a:solidFill>
              </a:rPr>
            </a:br>
            <a:r>
              <a:rPr lang="ar-IQ" sz="4400" dirty="0">
                <a:solidFill>
                  <a:srgbClr val="FF0000"/>
                </a:solidFill>
              </a:rPr>
              <a:t>وقوله عز وجل: {لاَ تَرْفَعُواْ أَصْوَاتَكُمْ}.</a:t>
            </a:r>
            <a:r>
              <a:rPr lang="ar-IQ" sz="4400" dirty="0" smtClean="0">
                <a:solidFill>
                  <a:srgbClr val="FF0000"/>
                </a:solidFill>
              </a:rPr>
              <a:t/>
            </a:r>
            <a:br>
              <a:rPr lang="ar-IQ" sz="4400" dirty="0" smtClean="0">
                <a:solidFill>
                  <a:srgbClr val="FF0000"/>
                </a:solidFill>
              </a:rPr>
            </a:br>
            <a:r>
              <a:rPr lang="ar-IQ" sz="4400" dirty="0">
                <a:solidFill>
                  <a:srgbClr val="FF0000"/>
                </a:solidFill>
              </a:rPr>
              <a:t>وفى قراءة عبد الله {بأصواتكم}، ومثله في الكلام: تكلم كلامًا حسنًا، وتكلم بكلام حسن.</a:t>
            </a:r>
            <a:r>
              <a:rPr lang="ar-IQ" sz="4400" dirty="0" smtClean="0">
                <a:solidFill>
                  <a:srgbClr val="FF0000"/>
                </a:solidFill>
              </a:rPr>
              <a:t/>
            </a:r>
            <a:br>
              <a:rPr lang="ar-IQ" sz="4400" dirty="0" smtClean="0">
                <a:solidFill>
                  <a:srgbClr val="FF0000"/>
                </a:solidFill>
              </a:rPr>
            </a:br>
            <a:r>
              <a:rPr lang="ar-IQ" sz="4400" dirty="0">
                <a:solidFill>
                  <a:srgbClr val="FF0000"/>
                </a:solidFill>
              </a:rPr>
              <a:t>وقوله: {وَلاَ تَجْهَرُواْ لَهُ بِالْقول كَجَهْرِ بَعْضِكُمْ لِبَعْضٍ}: يقول: لا تقولوا: يا محمد، ولكن قولوا: يا </a:t>
            </a:r>
            <a:r>
              <a:rPr lang="ar-IQ" sz="4400" dirty="0" err="1">
                <a:solidFill>
                  <a:srgbClr val="FF0000"/>
                </a:solidFill>
              </a:rPr>
              <a:t>نبى</a:t>
            </a:r>
            <a:r>
              <a:rPr lang="ar-IQ" sz="4400" dirty="0">
                <a:solidFill>
                  <a:srgbClr val="FF0000"/>
                </a:solidFill>
              </a:rPr>
              <a:t> الله- يا رسول الله، يا أبا القاسم.</a:t>
            </a:r>
            <a:r>
              <a:rPr lang="ar-IQ" sz="4400" dirty="0" smtClean="0">
                <a:solidFill>
                  <a:srgbClr val="FF0000"/>
                </a:solidFill>
              </a:rPr>
              <a:t/>
            </a:r>
            <a:br>
              <a:rPr lang="ar-IQ" sz="4400" dirty="0" smtClean="0">
                <a:solidFill>
                  <a:srgbClr val="FF0000"/>
                </a:solidFill>
              </a:rPr>
            </a:br>
            <a:r>
              <a:rPr lang="ar-IQ" sz="4400" dirty="0">
                <a:solidFill>
                  <a:srgbClr val="FF0000"/>
                </a:solidFill>
              </a:rPr>
              <a:t>وقوله: {أَن تَحْبَطَ أَعْمَالُكُمْ}.</a:t>
            </a:r>
            <a:r>
              <a:rPr lang="ar-IQ" sz="4400" dirty="0" smtClean="0">
                <a:solidFill>
                  <a:srgbClr val="FF0000"/>
                </a:solidFill>
              </a:rPr>
              <a:t/>
            </a:r>
            <a:br>
              <a:rPr lang="ar-IQ" sz="4400" dirty="0" smtClean="0">
                <a:solidFill>
                  <a:srgbClr val="FF0000"/>
                </a:solidFill>
              </a:rPr>
            </a:br>
            <a:r>
              <a:rPr lang="ar-IQ" sz="4400" dirty="0">
                <a:solidFill>
                  <a:srgbClr val="FF0000"/>
                </a:solidFill>
              </a:rPr>
              <a:t>معناه: لا تحبطُ وفيه الجزم والرفع إذا وضعت (لا) مكان (أن)، وقد فُسر في غير موضع، وهى في قراءة عبد الله: {فتحبطَ أعمالكم}، وهو دليل على جواز الجزم فيه.</a:t>
            </a:r>
            <a:r>
              <a:rPr lang="ar-IQ" sz="4400" dirty="0" smtClean="0">
                <a:solidFill>
                  <a:srgbClr val="FF0000"/>
                </a:solidFill>
              </a:rPr>
              <a:t/>
            </a:r>
            <a:br>
              <a:rPr lang="ar-IQ" sz="4400" dirty="0" smtClean="0">
                <a:solidFill>
                  <a:srgbClr val="FF0000"/>
                </a:solidFill>
              </a:rPr>
            </a:br>
            <a:r>
              <a:rPr lang="ar-IQ" sz="4400" dirty="0">
                <a:solidFill>
                  <a:srgbClr val="FF0000"/>
                </a:solidFill>
              </a:rPr>
              <a:t>{إِنَّ الَّذِينَ يَغُضُّونَ أَصْوَاتَهُمْ عِندَ رَسُولِ اللَّهِ أُوْلَئِكَ الَّذِينَ امْتَحَنَ اللَّهُ قُلُوبَهُمْ لِلتَّقْوَى لَهُم مَّغْفِرَةٌ وَأَجْرٌ عَظِيمٌ}.</a:t>
            </a:r>
            <a:r>
              <a:rPr lang="ar-IQ" sz="4400" dirty="0" smtClean="0">
                <a:solidFill>
                  <a:srgbClr val="FF0000"/>
                </a:solidFill>
              </a:rPr>
              <a:t/>
            </a:r>
            <a:br>
              <a:rPr lang="ar-IQ" sz="4400" dirty="0" smtClean="0">
                <a:solidFill>
                  <a:srgbClr val="FF0000"/>
                </a:solidFill>
              </a:rPr>
            </a:br>
            <a:r>
              <a:rPr lang="ar-IQ" sz="4400" dirty="0">
                <a:solidFill>
                  <a:srgbClr val="FF0000"/>
                </a:solidFill>
              </a:rPr>
              <a:t>وقوله: {أُوْلَائِكَ الَّذِينَ امْتَحَنَ اللَّهُ قُلُوبَهُمْ لِلتَّقْوَى}.</a:t>
            </a:r>
            <a:r>
              <a:rPr lang="ar-IQ" sz="4400" dirty="0" smtClean="0">
                <a:solidFill>
                  <a:srgbClr val="FF0000"/>
                </a:solidFill>
              </a:rPr>
              <a:t/>
            </a:r>
            <a:br>
              <a:rPr lang="ar-IQ" sz="4400" dirty="0" smtClean="0">
                <a:solidFill>
                  <a:srgbClr val="FF0000"/>
                </a:solidFill>
              </a:rPr>
            </a:br>
            <a:r>
              <a:rPr lang="ar-IQ" sz="4400" dirty="0">
                <a:solidFill>
                  <a:srgbClr val="FF0000"/>
                </a:solidFill>
              </a:rPr>
              <a:t>أخلصها للتقوى كما يمتحن الذهب بالنار، فيخرج جيده، ويسقط خبثه.</a:t>
            </a:r>
            <a:r>
              <a:rPr lang="ar-IQ" sz="4400" dirty="0" smtClean="0">
                <a:solidFill>
                  <a:srgbClr val="FF0000"/>
                </a:solidFill>
              </a:rPr>
              <a:t/>
            </a:r>
            <a:br>
              <a:rPr lang="ar-IQ" sz="4400" dirty="0" smtClean="0">
                <a:solidFill>
                  <a:srgbClr val="FF0000"/>
                </a:solidFill>
              </a:rPr>
            </a:br>
            <a:r>
              <a:rPr lang="ar-IQ" sz="4400" dirty="0">
                <a:solidFill>
                  <a:srgbClr val="FF0000"/>
                </a:solidFill>
              </a:rPr>
              <a:t>{إِنَّ الَّذِينَ يُنَادُونَكَ مِن وَرَاءِ الْحُجُرَاتِ أَكْثَرُهُمْ لاَ يَعْقِلُونَ}.</a:t>
            </a:r>
            <a:r>
              <a:rPr lang="ar-IQ" sz="4400" dirty="0" smtClean="0">
                <a:solidFill>
                  <a:srgbClr val="FF0000"/>
                </a:solidFill>
              </a:rPr>
              <a:t/>
            </a:r>
            <a:br>
              <a:rPr lang="ar-IQ" sz="4400" dirty="0" smtClean="0">
                <a:solidFill>
                  <a:srgbClr val="FF0000"/>
                </a:solidFill>
              </a:rPr>
            </a:br>
            <a:r>
              <a:rPr lang="ar-IQ" sz="4400" dirty="0">
                <a:solidFill>
                  <a:srgbClr val="FF0000"/>
                </a:solidFill>
              </a:rPr>
              <a:t>وقوله: {مِن وَرَاءِ الْحُجُرَاتِ}.</a:t>
            </a:r>
            <a:r>
              <a:rPr lang="ar-IQ" sz="4400" dirty="0" smtClean="0">
                <a:solidFill>
                  <a:srgbClr val="FF0000"/>
                </a:solidFill>
              </a:rPr>
              <a:t/>
            </a:r>
            <a:br>
              <a:rPr lang="ar-IQ" sz="4400" dirty="0" smtClean="0">
                <a:solidFill>
                  <a:srgbClr val="FF0000"/>
                </a:solidFill>
              </a:rPr>
            </a:br>
            <a:r>
              <a:rPr lang="ar-IQ" sz="4400" dirty="0">
                <a:solidFill>
                  <a:srgbClr val="FF0000"/>
                </a:solidFill>
              </a:rPr>
              <a:t>وجه الكلام أن تضم الحاءَ والجيم، وبعض العرب يقول: الْحُجَرات </a:t>
            </a:r>
            <a:r>
              <a:rPr lang="ar-IQ" sz="4400" dirty="0" err="1">
                <a:solidFill>
                  <a:srgbClr val="FF0000"/>
                </a:solidFill>
              </a:rPr>
              <a:t>والرُّكَبات</a:t>
            </a:r>
            <a:r>
              <a:rPr lang="ar-IQ" sz="4400" dirty="0">
                <a:solidFill>
                  <a:srgbClr val="FF0000"/>
                </a:solidFill>
              </a:rPr>
              <a:t> وكل جمع كأن يقال في ثلاثةٍ إلى عشرةٍ: غرف، وحجر، فإذا جمعته بالتاء نصبت ثانية، فالرفع أجودُ من ذلك.</a:t>
            </a:r>
            <a:r>
              <a:rPr lang="ar-IQ" sz="4400" dirty="0" smtClean="0">
                <a:solidFill>
                  <a:srgbClr val="FF0000"/>
                </a:solidFill>
              </a:rPr>
              <a:t/>
            </a:r>
            <a:br>
              <a:rPr lang="ar-IQ" sz="4400" dirty="0" smtClean="0">
                <a:solidFill>
                  <a:srgbClr val="FF0000"/>
                </a:solidFill>
              </a:rPr>
            </a:br>
            <a:r>
              <a:rPr lang="ar-IQ" sz="4400" dirty="0">
                <a:solidFill>
                  <a:srgbClr val="FF0000"/>
                </a:solidFill>
              </a:rPr>
              <a:t>وقوله: {أَكْثَرُهُمْ لاَ يَعْقِلُونَ}.</a:t>
            </a:r>
            <a:r>
              <a:rPr lang="ar-IQ" sz="4400" dirty="0" smtClean="0">
                <a:solidFill>
                  <a:srgbClr val="FF0000"/>
                </a:solidFill>
              </a:rPr>
              <a:t/>
            </a:r>
            <a:br>
              <a:rPr lang="ar-IQ" sz="4400" dirty="0" smtClean="0">
                <a:solidFill>
                  <a:srgbClr val="FF0000"/>
                </a:solidFill>
              </a:rPr>
            </a:br>
            <a:r>
              <a:rPr lang="ar-IQ" sz="4400" dirty="0">
                <a:solidFill>
                  <a:srgbClr val="FF0000"/>
                </a:solidFill>
              </a:rPr>
              <a:t>أتاه وفد </a:t>
            </a:r>
            <a:r>
              <a:rPr lang="ar-IQ" sz="4400" dirty="0" err="1">
                <a:solidFill>
                  <a:srgbClr val="FF0000"/>
                </a:solidFill>
              </a:rPr>
              <a:t>بنى</a:t>
            </a:r>
            <a:r>
              <a:rPr lang="ar-IQ" sz="4400" dirty="0">
                <a:solidFill>
                  <a:srgbClr val="FF0000"/>
                </a:solidFill>
              </a:rPr>
              <a:t> تميم في الظهيرة، وَهو راقد صلى الله عليه، فجعلوا </a:t>
            </a:r>
            <a:r>
              <a:rPr lang="ar-IQ" sz="4400" dirty="0" err="1">
                <a:solidFill>
                  <a:srgbClr val="FF0000"/>
                </a:solidFill>
              </a:rPr>
              <a:t>ينادون</a:t>
            </a:r>
            <a:r>
              <a:rPr lang="ar-IQ" sz="4400" dirty="0">
                <a:solidFill>
                  <a:srgbClr val="FF0000"/>
                </a:solidFill>
              </a:rPr>
              <a:t>: يا محمد، اخرج إلينا، فاستيقظ فخرج، فنزل: {إِنَّ الَّذِينَ يُنَادُونَكَ مِن وَرَاءِ الْحُجُرَاتِ} إلى آخر الآية، وَأذِن بعد ذلك لهم؛ فقام شاعرهم، وشاعر المسلمين، وخطيب منهم، وخطيب المسلمين، فعلت أصواتهم بالتفاخر، فأنزل الله جل وَعز فيه: {لاَ تَرْفَعُواْ أَصْوَاتَكُمْ فَوْقَ صَوْتِ النَّبِيِّ}.</a:t>
            </a:r>
            <a:r>
              <a:rPr lang="ar-IQ" sz="4400" dirty="0" smtClean="0">
                <a:solidFill>
                  <a:srgbClr val="FF0000"/>
                </a:solidFill>
              </a:rPr>
              <a:t/>
            </a:r>
            <a:br>
              <a:rPr lang="ar-IQ" sz="4400" dirty="0" smtClean="0">
                <a:solidFill>
                  <a:srgbClr val="FF0000"/>
                </a:solidFill>
              </a:rPr>
            </a:br>
            <a:r>
              <a:rPr lang="ar-IQ" sz="4400" dirty="0">
                <a:solidFill>
                  <a:srgbClr val="FF0000"/>
                </a:solidFill>
              </a:rPr>
              <a:t>{يا أَيُّهَا الَّذِينَ آمَنُواْ إِن جَاءَكُمْ فَاسِقٌ بِنَبَإٍ فَتَبَيَّنُواْ أَن تُصِيبُواْ قَوْمًا بِجَهَالَةٍ فَتُصْبِحُواْ عَلَى مَا فَعَلْتُمْ نَادِمِينَ}.</a:t>
            </a:r>
            <a:r>
              <a:rPr lang="ar-IQ" sz="4400" dirty="0" smtClean="0">
                <a:solidFill>
                  <a:srgbClr val="FF0000"/>
                </a:solidFill>
              </a:rPr>
              <a:t/>
            </a:r>
            <a:br>
              <a:rPr lang="ar-IQ" sz="4400" dirty="0" smtClean="0">
                <a:solidFill>
                  <a:srgbClr val="FF0000"/>
                </a:solidFill>
              </a:rPr>
            </a:br>
            <a:r>
              <a:rPr lang="ar-IQ" sz="4400" dirty="0">
                <a:solidFill>
                  <a:srgbClr val="FF0000"/>
                </a:solidFill>
              </a:rPr>
              <a:t>وقوله: {يا أَيُّهَا الَّذِينَ آمَنُواْ إِن جَاءَكُمْ فَاسِقٌ بِنَبَإٍ فَتثَبّتُوا}.</a:t>
            </a: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195</Words>
  <Application>Microsoft Office PowerPoint</Application>
  <PresentationFormat>عرض على الشاشة (3:4)‏</PresentationFormat>
  <Paragraphs>12</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سمة Office</vt:lpstr>
      <vt:lpstr>شرح وتفسير سورة الحجرات</vt:lpstr>
      <vt:lpstr>الشريحة 2</vt:lpstr>
      <vt:lpstr>الشريحة 3</vt:lpstr>
      <vt:lpstr>الشريحة 4</vt:lpstr>
      <vt:lpstr>معاني الكلمات</vt:lpstr>
      <vt:lpstr>الشريحة 6</vt:lpstr>
      <vt:lpstr>الشريحة 7</vt:lpstr>
      <vt:lpstr>الشريحة 8</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شرح وتفسير سورة الحجرات</dc:title>
  <dc:creator>DR.Ahmed Saker 2O14</dc:creator>
  <cp:lastModifiedBy>DR.Ahmed Saker 2O14</cp:lastModifiedBy>
  <cp:revision>2</cp:revision>
  <dcterms:created xsi:type="dcterms:W3CDTF">2019-09-11T18:05:24Z</dcterms:created>
  <dcterms:modified xsi:type="dcterms:W3CDTF">2019-09-11T18:16:24Z</dcterms:modified>
</cp:coreProperties>
</file>