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D685F40-15FB-43E5-A1AC-C5C7831B79E9}"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D685F40-15FB-43E5-A1AC-C5C7831B79E9}"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D685F40-15FB-43E5-A1AC-C5C7831B79E9}"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D685F40-15FB-43E5-A1AC-C5C7831B79E9}"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D685F40-15FB-43E5-A1AC-C5C7831B79E9}"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D685F40-15FB-43E5-A1AC-C5C7831B79E9}" type="datetimeFigureOut">
              <a:rPr lang="ar-IQ" smtClean="0"/>
              <a:t>05/01/1441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D685F40-15FB-43E5-A1AC-C5C7831B79E9}" type="datetimeFigureOut">
              <a:rPr lang="ar-IQ" smtClean="0"/>
              <a:t>05/01/1441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D685F40-15FB-43E5-A1AC-C5C7831B79E9}" type="datetimeFigureOut">
              <a:rPr lang="ar-IQ" smtClean="0"/>
              <a:t>05/01/1441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D685F40-15FB-43E5-A1AC-C5C7831B79E9}" type="datetimeFigureOut">
              <a:rPr lang="ar-IQ" smtClean="0"/>
              <a:t>05/01/1441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D685F40-15FB-43E5-A1AC-C5C7831B79E9}" type="datetimeFigureOut">
              <a:rPr lang="ar-IQ" smtClean="0"/>
              <a:t>05/01/1441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D685F40-15FB-43E5-A1AC-C5C7831B79E9}" type="datetimeFigureOut">
              <a:rPr lang="ar-IQ" smtClean="0"/>
              <a:t>05/01/1441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F7E043C-2FEE-4C21-AD50-E05771018E61}"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D685F40-15FB-43E5-A1AC-C5C7831B79E9}" type="datetimeFigureOut">
              <a:rPr lang="ar-IQ" smtClean="0"/>
              <a:t>05/01/1441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F7E043C-2FEE-4C21-AD50-E05771018E61}"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eziwezi.com/%D9%86%D8%A8%D8%B0%D8%A9-%D8%B9%D9%86-%D9%83%D8%AA%D8%A7%D8%A8-%D8%A3%D9%84%D9%81-%D9%84%D9%8A%D9%84%D8%A9-%D9%88%D9%84%D9%8A%D9%84%D8%A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err="1" smtClean="0"/>
              <a:t>الف</a:t>
            </a:r>
            <a:r>
              <a:rPr lang="ar-IQ" dirty="0" smtClean="0"/>
              <a:t> ليلة وليلة</a:t>
            </a:r>
            <a:endParaRPr lang="ar-IQ" dirty="0"/>
          </a:p>
        </p:txBody>
      </p:sp>
      <p:sp>
        <p:nvSpPr>
          <p:cNvPr id="3" name="عنوان فرعي 2"/>
          <p:cNvSpPr>
            <a:spLocks noGrp="1"/>
          </p:cNvSpPr>
          <p:nvPr>
            <p:ph type="subTitle" idx="1"/>
          </p:nvPr>
        </p:nvSpPr>
        <p:spPr/>
        <p:txBody>
          <a:bodyPr/>
          <a:lstStyle/>
          <a:p>
            <a:r>
              <a:rPr lang="ar-IQ" dirty="0" smtClean="0"/>
              <a:t>شرح ودراسة</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تعريف الكتاب</a:t>
            </a:r>
            <a:endParaRPr lang="ar-IQ" dirty="0"/>
          </a:p>
        </p:txBody>
      </p:sp>
      <p:sp>
        <p:nvSpPr>
          <p:cNvPr id="3" name="عنصر نائب للمحتوى 2"/>
          <p:cNvSpPr>
            <a:spLocks noGrp="1"/>
          </p:cNvSpPr>
          <p:nvPr>
            <p:ph idx="1"/>
          </p:nvPr>
        </p:nvSpPr>
        <p:spPr/>
        <p:txBody>
          <a:bodyPr>
            <a:normAutofit fontScale="55000" lnSpcReduction="20000"/>
          </a:bodyPr>
          <a:lstStyle/>
          <a:p>
            <a:pPr>
              <a:lnSpc>
                <a:spcPct val="170000"/>
              </a:lnSpc>
            </a:pPr>
            <a:r>
              <a:rPr lang="ar-IQ" dirty="0">
                <a:solidFill>
                  <a:schemeClr val="tx2">
                    <a:lumMod val="50000"/>
                  </a:schemeClr>
                </a:solidFill>
              </a:rPr>
              <a:t>ينظر إلى كتاب ألف ليلة ليلة والمعروف أيضاً باسم </a:t>
            </a:r>
            <a:r>
              <a:rPr lang="ar-IQ" dirty="0" err="1">
                <a:solidFill>
                  <a:schemeClr val="tx2">
                    <a:lumMod val="50000"/>
                  </a:schemeClr>
                </a:solidFill>
              </a:rPr>
              <a:t>اليالي</a:t>
            </a:r>
            <a:r>
              <a:rPr lang="ar-IQ" dirty="0">
                <a:solidFill>
                  <a:schemeClr val="tx2">
                    <a:lumMod val="50000"/>
                  </a:schemeClr>
                </a:solidFill>
              </a:rPr>
              <a:t> العربية بكونه سلسة من القصص المجهولة الزمان والمؤلف المكتوبة باللغة العربية، وتمكنت من احتلال كيان مهم في كلاسيكيات الأدب العالمي، ويقوم الكتاب على قصة الملك شهريار الذي قام بقتل زوجته بعد اكتشاف خيانتها له، ثم قام بالزواج من زوجة جديدة كل ليلة وقتل كل واحدة منهن في نهاية كل ليلة، </a:t>
            </a:r>
            <a:r>
              <a:rPr lang="ar-IQ" dirty="0" err="1">
                <a:solidFill>
                  <a:schemeClr val="tx2">
                    <a:lumMod val="50000"/>
                  </a:schemeClr>
                </a:solidFill>
              </a:rPr>
              <a:t>حتلا</a:t>
            </a:r>
            <a:r>
              <a:rPr lang="ar-IQ" dirty="0">
                <a:solidFill>
                  <a:schemeClr val="tx2">
                    <a:lumMod val="50000"/>
                  </a:schemeClr>
                </a:solidFill>
              </a:rPr>
              <a:t> جاء الدور على إحدى بنتي الوزير المدعوة شهرزاد والتي وجدت طريقة لمنع زوجها شهريار من قتلها، وذلك من خلال سرد قصة جديدة له كل ليلة دون إطلاعه على نهايتها حتى يبقي على حياتها لصباح اليوم التالي من أجل التعرف على نهاية القصة، واستمرت في سرد القصص عليه لمدة ألف ليلة وليلة حتى عدل عن قراره بقتلها</a:t>
            </a:r>
            <a:r>
              <a:rPr lang="ar-IQ" dirty="0" smtClean="0">
                <a:solidFill>
                  <a:schemeClr val="tx2">
                    <a:lumMod val="50000"/>
                  </a:schemeClr>
                </a:solidFill>
              </a:rPr>
              <a:t>. </a:t>
            </a:r>
            <a:br>
              <a:rPr lang="ar-IQ" dirty="0" smtClean="0">
                <a:solidFill>
                  <a:schemeClr val="tx2">
                    <a:lumMod val="50000"/>
                  </a:schemeClr>
                </a:solidFill>
              </a:rPr>
            </a:br>
            <a:r>
              <a:rPr lang="ar-IQ" dirty="0" smtClean="0">
                <a:solidFill>
                  <a:schemeClr val="tx2">
                    <a:lumMod val="50000"/>
                  </a:schemeClr>
                </a:solidFill>
              </a:rPr>
              <a:t/>
            </a:r>
            <a:br>
              <a:rPr lang="ar-IQ" dirty="0" smtClean="0">
                <a:solidFill>
                  <a:schemeClr val="tx2">
                    <a:lumMod val="50000"/>
                  </a:schemeClr>
                </a:solidFill>
              </a:rPr>
            </a:br>
            <a:endParaRPr lang="ar-IQ" dirty="0">
              <a:solidFill>
                <a:schemeClr val="tx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طبيعة القصص الواردة فيها</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a:solidFill>
                  <a:schemeClr val="accent6">
                    <a:lumMod val="50000"/>
                  </a:schemeClr>
                </a:solidFill>
              </a:rPr>
              <a:t>تمتلك القصص الواردة في كتاب ألف ليلة وليلة عدة طوابع، فمنها ما يحمل طابع فارسي، ومنها ما يحمل طابع عربي، ومنها ما يحمل طابع هندي، وتتمثل في القصة الرئيسية للملك شهريار وزوجته </a:t>
            </a:r>
            <a:r>
              <a:rPr lang="ar-IQ" dirty="0" err="1">
                <a:solidFill>
                  <a:schemeClr val="accent6">
                    <a:lumMod val="50000"/>
                  </a:schemeClr>
                </a:solidFill>
              </a:rPr>
              <a:t>شهرذاد</a:t>
            </a:r>
            <a:r>
              <a:rPr lang="ar-IQ" dirty="0">
                <a:solidFill>
                  <a:schemeClr val="accent6">
                    <a:lumMod val="50000"/>
                  </a:schemeClr>
                </a:solidFill>
              </a:rPr>
              <a:t> والتي تقص عليه عدة قصص منها قصة التاجر والشيطان، وقصة الرجل العجوز والغزال، وقصة الرجل العجوز </a:t>
            </a:r>
            <a:r>
              <a:rPr lang="ar-IQ" dirty="0" err="1">
                <a:solidFill>
                  <a:schemeClr val="accent6">
                    <a:lumMod val="50000"/>
                  </a:schemeClr>
                </a:solidFill>
              </a:rPr>
              <a:t>الثاث</a:t>
            </a:r>
            <a:r>
              <a:rPr lang="ar-IQ" dirty="0">
                <a:solidFill>
                  <a:schemeClr val="accent6">
                    <a:lumMod val="50000"/>
                  </a:schemeClr>
                </a:solidFill>
              </a:rPr>
              <a:t>، وقصة علاء الدين، وقصة </a:t>
            </a:r>
            <a:r>
              <a:rPr lang="ar-IQ" dirty="0" err="1">
                <a:solidFill>
                  <a:schemeClr val="accent6">
                    <a:lumMod val="50000"/>
                  </a:schemeClr>
                </a:solidFill>
              </a:rPr>
              <a:t>السندباد</a:t>
            </a:r>
            <a:r>
              <a:rPr lang="ar-IQ" dirty="0">
                <a:solidFill>
                  <a:schemeClr val="accent6">
                    <a:lumMod val="50000"/>
                  </a:schemeClr>
                </a:solidFill>
              </a:rPr>
              <a:t>، وغيرها الكثير، وقد شكل الكتاب مثال رائع لكيفية تطر الأدب الشعبي، وذلك من خلال الطريقة التي تم سرد القصص من خلالها على امتداد </a:t>
            </a:r>
            <a:r>
              <a:rPr lang="ar-IQ" dirty="0" err="1">
                <a:solidFill>
                  <a:schemeClr val="accent6">
                    <a:lumMod val="50000"/>
                  </a:schemeClr>
                </a:solidFill>
              </a:rPr>
              <a:t>قترات</a:t>
            </a:r>
            <a:r>
              <a:rPr lang="ar-IQ" dirty="0">
                <a:solidFill>
                  <a:schemeClr val="accent6">
                    <a:lumMod val="50000"/>
                  </a:schemeClr>
                </a:solidFill>
              </a:rPr>
              <a:t> زمنية طويلة</a:t>
            </a:r>
            <a:r>
              <a:rPr lang="ar-IQ" dirty="0" smtClean="0">
                <a:solidFill>
                  <a:schemeClr val="accent6">
                    <a:lumMod val="50000"/>
                  </a:schemeClr>
                </a:solidFill>
              </a:rPr>
              <a:t>. </a:t>
            </a:r>
            <a:br>
              <a:rPr lang="ar-IQ" dirty="0" smtClean="0">
                <a:solidFill>
                  <a:schemeClr val="accent6">
                    <a:lumMod val="50000"/>
                  </a:schemeClr>
                </a:solidFill>
              </a:rPr>
            </a:br>
            <a:r>
              <a:rPr lang="ar-IQ" dirty="0" smtClean="0">
                <a:solidFill>
                  <a:schemeClr val="accent6">
                    <a:lumMod val="50000"/>
                  </a:schemeClr>
                </a:solidFill>
              </a:rPr>
              <a:t/>
            </a:r>
            <a:br>
              <a:rPr lang="ar-IQ" dirty="0" smtClean="0">
                <a:solidFill>
                  <a:schemeClr val="accent6">
                    <a:lumMod val="50000"/>
                  </a:schemeClr>
                </a:solidFill>
              </a:rPr>
            </a:br>
            <a:endParaRPr lang="ar-IQ" dirty="0">
              <a:solidFill>
                <a:schemeClr val="accent6">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ترجمة الكتاب</a:t>
            </a:r>
            <a:endParaRPr lang="ar-IQ" dirty="0"/>
          </a:p>
        </p:txBody>
      </p:sp>
      <p:sp>
        <p:nvSpPr>
          <p:cNvPr id="3" name="عنصر نائب للمحتوى 2"/>
          <p:cNvSpPr>
            <a:spLocks noGrp="1"/>
          </p:cNvSpPr>
          <p:nvPr>
            <p:ph idx="1"/>
          </p:nvPr>
        </p:nvSpPr>
        <p:spPr/>
        <p:txBody>
          <a:bodyPr>
            <a:normAutofit/>
          </a:bodyPr>
          <a:lstStyle/>
          <a:p>
            <a:pPr lvl="1"/>
            <a:r>
              <a:rPr lang="ar-IQ" dirty="0">
                <a:solidFill>
                  <a:schemeClr val="accent3">
                    <a:lumMod val="50000"/>
                  </a:schemeClr>
                </a:solidFill>
              </a:rPr>
              <a:t>تم ترجمة كتاب ألف ليلة وليلة لأول مرة من اللغة العربية غلى اللغة الفرنسية من قبل </a:t>
            </a:r>
            <a:r>
              <a:rPr lang="en-US" dirty="0" err="1">
                <a:solidFill>
                  <a:schemeClr val="accent3">
                    <a:lumMod val="50000"/>
                  </a:schemeClr>
                </a:solidFill>
              </a:rPr>
              <a:t>Abbé</a:t>
            </a:r>
            <a:r>
              <a:rPr lang="en-US" dirty="0">
                <a:solidFill>
                  <a:schemeClr val="accent3">
                    <a:lumMod val="50000"/>
                  </a:schemeClr>
                </a:solidFill>
              </a:rPr>
              <a:t> Antoine </a:t>
            </a:r>
            <a:r>
              <a:rPr lang="en-US" dirty="0" err="1">
                <a:solidFill>
                  <a:schemeClr val="accent3">
                    <a:lumMod val="50000"/>
                  </a:schemeClr>
                </a:solidFill>
              </a:rPr>
              <a:t>Galland</a:t>
            </a:r>
            <a:r>
              <a:rPr lang="en-US" dirty="0">
                <a:solidFill>
                  <a:schemeClr val="accent3">
                    <a:lumMod val="50000"/>
                  </a:schemeClr>
                </a:solidFill>
              </a:rPr>
              <a:t>، </a:t>
            </a:r>
            <a:r>
              <a:rPr lang="ar-IQ" dirty="0">
                <a:solidFill>
                  <a:schemeClr val="accent3">
                    <a:lumMod val="50000"/>
                  </a:schemeClr>
                </a:solidFill>
              </a:rPr>
              <a:t>أما الترجمات التي تلت ذلك للغة الإنجليزية والألمانية والفرنسية فقد اعتمدت بشكل أساسي على ترجمة </a:t>
            </a:r>
            <a:r>
              <a:rPr lang="en-US" dirty="0" err="1">
                <a:solidFill>
                  <a:schemeClr val="accent3">
                    <a:lumMod val="50000"/>
                  </a:schemeClr>
                </a:solidFill>
              </a:rPr>
              <a:t>Galland</a:t>
            </a:r>
            <a:r>
              <a:rPr lang="en-US" dirty="0">
                <a:solidFill>
                  <a:schemeClr val="accent3">
                    <a:lumMod val="50000"/>
                  </a:schemeClr>
                </a:solidFill>
              </a:rPr>
              <a:t>، </a:t>
            </a:r>
            <a:r>
              <a:rPr lang="ar-IQ" dirty="0">
                <a:solidFill>
                  <a:schemeClr val="accent3">
                    <a:lumMod val="50000"/>
                  </a:schemeClr>
                </a:solidFill>
              </a:rPr>
              <a:t>ومن أشهر الترجمات إلى اللغة الإنجليزية الطبعة التي تم نشرها في عام 1840 للميلاد من قبل </a:t>
            </a:r>
            <a:r>
              <a:rPr lang="en-US" dirty="0">
                <a:solidFill>
                  <a:schemeClr val="accent3">
                    <a:lumMod val="50000"/>
                  </a:schemeClr>
                </a:solidFill>
              </a:rPr>
              <a:t>E. W. Lane </a:t>
            </a:r>
            <a:r>
              <a:rPr lang="ar-IQ" dirty="0">
                <a:solidFill>
                  <a:schemeClr val="accent3">
                    <a:lumMod val="50000"/>
                  </a:schemeClr>
                </a:solidFill>
              </a:rPr>
              <a:t>والتي احتوت على مجموعة من الملاحظات الجيدة والفريدة.[</a:t>
            </a:r>
            <a:r>
              <a:rPr lang="ar-IQ" dirty="0" smtClean="0">
                <a:solidFill>
                  <a:schemeClr val="accent3">
                    <a:lumMod val="50000"/>
                  </a:schemeClr>
                </a:solidFill>
              </a:rPr>
              <a:t/>
            </a:r>
            <a:br>
              <a:rPr lang="ar-IQ" dirty="0" smtClean="0">
                <a:solidFill>
                  <a:schemeClr val="accent3">
                    <a:lumMod val="50000"/>
                  </a:schemeClr>
                </a:solidFill>
              </a:rPr>
            </a:br>
            <a:r>
              <a:rPr lang="ar-IQ" dirty="0" smtClean="0">
                <a:solidFill>
                  <a:schemeClr val="accent3">
                    <a:lumMod val="50000"/>
                  </a:schemeClr>
                </a:solidFill>
              </a:rPr>
              <a:t/>
            </a:r>
            <a:br>
              <a:rPr lang="ar-IQ" dirty="0" smtClean="0">
                <a:solidFill>
                  <a:schemeClr val="accent3">
                    <a:lumMod val="50000"/>
                  </a:schemeClr>
                </a:solidFill>
              </a:rPr>
            </a:br>
            <a:endParaRPr lang="ar-IQ" dirty="0">
              <a:solidFill>
                <a:schemeClr val="accent3">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endParaRPr lang="ar-IQ"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من هو مؤلف الكتاب</a:t>
            </a:r>
            <a:endParaRPr lang="ar-IQ" dirty="0"/>
          </a:p>
        </p:txBody>
      </p:sp>
      <p:sp>
        <p:nvSpPr>
          <p:cNvPr id="3" name="عنصر نائب للمحتوى 2"/>
          <p:cNvSpPr>
            <a:spLocks noGrp="1"/>
          </p:cNvSpPr>
          <p:nvPr>
            <p:ph idx="1"/>
          </p:nvPr>
        </p:nvSpPr>
        <p:spPr/>
        <p:txBody>
          <a:bodyPr>
            <a:normAutofit fontScale="85000" lnSpcReduction="20000"/>
          </a:bodyPr>
          <a:lstStyle/>
          <a:p>
            <a:r>
              <a:rPr lang="ar-IQ" dirty="0"/>
              <a:t>الجدير بالذكر أنَّ كتاب ألف ليلة وليلة لم يكن بنسخة واحدة بل تعددت نسخه وإصداراته ففي النسخة الإنجليزية قيل بأنّ الكتاب تمَّ تأليفه من قبل مجموعة أشخاص مختلفين لذلك نجد كلَّ قصّة لا تشبه صاحبتها، أمَّا في النسخة الإيرانية فقد ذُكِرَ في مقدّمة الكتاب بأنَّ المؤلف هو شخص غير معروف ولكنَّ أصله يعود إلى بلاد الشّام وقد كان شاعرًا متمكنًا من اللغة. بعض الروايات تذهب إلى أنَّ الكتاب أُخذَ من الروايات اليهودية الدّينية ومن قام بتدوينه هم الكتّاب اليهود في حين رجَّح البعض فكرة اقتباسه من أسفار التوراة، لكن الفكرة الأقرب هي أنَّ الكتاب تمَّ وضعه من قبل عدّة كتّاب وقد اعتمدوا على الكتاب الفارسي (ألف خرافة) الذي كان مقتبسًا بدوره من الأدب الهندي.</a:t>
            </a:r>
            <a:r>
              <a:rPr lang="ar-IQ" dirty="0" smtClean="0"/>
              <a:t/>
            </a:r>
            <a:br>
              <a:rPr lang="ar-IQ" dirty="0" smtClean="0"/>
            </a:br>
            <a:r>
              <a:rPr lang="ar-IQ" dirty="0" smtClean="0"/>
              <a:t/>
            </a:r>
            <a:br>
              <a:rPr lang="ar-IQ" dirty="0" smtClean="0"/>
            </a:br>
            <a:r>
              <a:rPr lang="en-US" dirty="0" smtClean="0">
                <a:hlinkClick r:id="rId2"/>
              </a:rPr>
              <a:t>/</a:t>
            </a: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316</Words>
  <Application>Microsoft Office PowerPoint</Application>
  <PresentationFormat>عرض على الشاشة (3:4)‏</PresentationFormat>
  <Paragraphs>10</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سمة Office</vt:lpstr>
      <vt:lpstr>الف ليلة وليلة</vt:lpstr>
      <vt:lpstr>تعريف الكتاب</vt:lpstr>
      <vt:lpstr>طبيعة القصص الواردة فيها</vt:lpstr>
      <vt:lpstr>ترجمة الكتاب</vt:lpstr>
      <vt:lpstr>الشريحة 5</vt:lpstr>
      <vt:lpstr>من هو مؤلف الكتاب</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 ليلة وليلة</dc:title>
  <dc:creator>DR.Ahmed Saker 2O14</dc:creator>
  <cp:lastModifiedBy>DR.Ahmed Saker 2O14</cp:lastModifiedBy>
  <cp:revision>2</cp:revision>
  <dcterms:created xsi:type="dcterms:W3CDTF">2019-09-04T10:35:38Z</dcterms:created>
  <dcterms:modified xsi:type="dcterms:W3CDTF">2019-09-04T10:50:19Z</dcterms:modified>
</cp:coreProperties>
</file>