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9401102C-B9DE-4C7F-A039-4427694FDA7C}" type="datetimeFigureOut">
              <a:rPr lang="ar-IQ" smtClean="0"/>
              <a:t>03/10/1440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4C60B659-2306-4269-A841-66E46BCB6E0A}" type="slidenum">
              <a:rPr lang="ar-IQ" smtClean="0"/>
              <a:t>‹#›</a:t>
            </a:fld>
            <a:endParaRPr lang="ar-IQ"/>
          </a:p>
        </p:txBody>
      </p:sp>
    </p:spTree>
    <p:extLst>
      <p:ext uri="{BB962C8B-B14F-4D97-AF65-F5344CB8AC3E}">
        <p14:creationId xmlns:p14="http://schemas.microsoft.com/office/powerpoint/2010/main" val="26978887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9401102C-B9DE-4C7F-A039-4427694FDA7C}" type="datetimeFigureOut">
              <a:rPr lang="ar-IQ" smtClean="0"/>
              <a:t>03/10/1440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4C60B659-2306-4269-A841-66E46BCB6E0A}" type="slidenum">
              <a:rPr lang="ar-IQ" smtClean="0"/>
              <a:t>‹#›</a:t>
            </a:fld>
            <a:endParaRPr lang="ar-IQ"/>
          </a:p>
        </p:txBody>
      </p:sp>
    </p:spTree>
    <p:extLst>
      <p:ext uri="{BB962C8B-B14F-4D97-AF65-F5344CB8AC3E}">
        <p14:creationId xmlns:p14="http://schemas.microsoft.com/office/powerpoint/2010/main" val="34710302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9401102C-B9DE-4C7F-A039-4427694FDA7C}" type="datetimeFigureOut">
              <a:rPr lang="ar-IQ" smtClean="0"/>
              <a:t>03/10/1440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4C60B659-2306-4269-A841-66E46BCB6E0A}" type="slidenum">
              <a:rPr lang="ar-IQ" smtClean="0"/>
              <a:t>‹#›</a:t>
            </a:fld>
            <a:endParaRPr lang="ar-IQ"/>
          </a:p>
        </p:txBody>
      </p:sp>
    </p:spTree>
    <p:extLst>
      <p:ext uri="{BB962C8B-B14F-4D97-AF65-F5344CB8AC3E}">
        <p14:creationId xmlns:p14="http://schemas.microsoft.com/office/powerpoint/2010/main" val="1455154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9401102C-B9DE-4C7F-A039-4427694FDA7C}" type="datetimeFigureOut">
              <a:rPr lang="ar-IQ" smtClean="0"/>
              <a:t>03/10/1440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4C60B659-2306-4269-A841-66E46BCB6E0A}" type="slidenum">
              <a:rPr lang="ar-IQ" smtClean="0"/>
              <a:t>‹#›</a:t>
            </a:fld>
            <a:endParaRPr lang="ar-IQ"/>
          </a:p>
        </p:txBody>
      </p:sp>
    </p:spTree>
    <p:extLst>
      <p:ext uri="{BB962C8B-B14F-4D97-AF65-F5344CB8AC3E}">
        <p14:creationId xmlns:p14="http://schemas.microsoft.com/office/powerpoint/2010/main" val="7330410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9401102C-B9DE-4C7F-A039-4427694FDA7C}" type="datetimeFigureOut">
              <a:rPr lang="ar-IQ" smtClean="0"/>
              <a:t>03/10/1440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4C60B659-2306-4269-A841-66E46BCB6E0A}" type="slidenum">
              <a:rPr lang="ar-IQ" smtClean="0"/>
              <a:t>‹#›</a:t>
            </a:fld>
            <a:endParaRPr lang="ar-IQ"/>
          </a:p>
        </p:txBody>
      </p:sp>
    </p:spTree>
    <p:extLst>
      <p:ext uri="{BB962C8B-B14F-4D97-AF65-F5344CB8AC3E}">
        <p14:creationId xmlns:p14="http://schemas.microsoft.com/office/powerpoint/2010/main" val="8875936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9401102C-B9DE-4C7F-A039-4427694FDA7C}" type="datetimeFigureOut">
              <a:rPr lang="ar-IQ" smtClean="0"/>
              <a:t>03/10/1440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4C60B659-2306-4269-A841-66E46BCB6E0A}" type="slidenum">
              <a:rPr lang="ar-IQ" smtClean="0"/>
              <a:t>‹#›</a:t>
            </a:fld>
            <a:endParaRPr lang="ar-IQ"/>
          </a:p>
        </p:txBody>
      </p:sp>
    </p:spTree>
    <p:extLst>
      <p:ext uri="{BB962C8B-B14F-4D97-AF65-F5344CB8AC3E}">
        <p14:creationId xmlns:p14="http://schemas.microsoft.com/office/powerpoint/2010/main" val="41030731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9401102C-B9DE-4C7F-A039-4427694FDA7C}" type="datetimeFigureOut">
              <a:rPr lang="ar-IQ" smtClean="0"/>
              <a:t>03/10/1440</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4C60B659-2306-4269-A841-66E46BCB6E0A}" type="slidenum">
              <a:rPr lang="ar-IQ" smtClean="0"/>
              <a:t>‹#›</a:t>
            </a:fld>
            <a:endParaRPr lang="ar-IQ"/>
          </a:p>
        </p:txBody>
      </p:sp>
    </p:spTree>
    <p:extLst>
      <p:ext uri="{BB962C8B-B14F-4D97-AF65-F5344CB8AC3E}">
        <p14:creationId xmlns:p14="http://schemas.microsoft.com/office/powerpoint/2010/main" val="922298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9401102C-B9DE-4C7F-A039-4427694FDA7C}" type="datetimeFigureOut">
              <a:rPr lang="ar-IQ" smtClean="0"/>
              <a:t>03/10/1440</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4C60B659-2306-4269-A841-66E46BCB6E0A}" type="slidenum">
              <a:rPr lang="ar-IQ" smtClean="0"/>
              <a:t>‹#›</a:t>
            </a:fld>
            <a:endParaRPr lang="ar-IQ"/>
          </a:p>
        </p:txBody>
      </p:sp>
    </p:spTree>
    <p:extLst>
      <p:ext uri="{BB962C8B-B14F-4D97-AF65-F5344CB8AC3E}">
        <p14:creationId xmlns:p14="http://schemas.microsoft.com/office/powerpoint/2010/main" val="1551638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9401102C-B9DE-4C7F-A039-4427694FDA7C}" type="datetimeFigureOut">
              <a:rPr lang="ar-IQ" smtClean="0"/>
              <a:t>03/10/1440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4C60B659-2306-4269-A841-66E46BCB6E0A}" type="slidenum">
              <a:rPr lang="ar-IQ" smtClean="0"/>
              <a:t>‹#›</a:t>
            </a:fld>
            <a:endParaRPr lang="ar-IQ"/>
          </a:p>
        </p:txBody>
      </p:sp>
    </p:spTree>
    <p:extLst>
      <p:ext uri="{BB962C8B-B14F-4D97-AF65-F5344CB8AC3E}">
        <p14:creationId xmlns:p14="http://schemas.microsoft.com/office/powerpoint/2010/main" val="1593650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9401102C-B9DE-4C7F-A039-4427694FDA7C}" type="datetimeFigureOut">
              <a:rPr lang="ar-IQ" smtClean="0"/>
              <a:t>03/10/1440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4C60B659-2306-4269-A841-66E46BCB6E0A}" type="slidenum">
              <a:rPr lang="ar-IQ" smtClean="0"/>
              <a:t>‹#›</a:t>
            </a:fld>
            <a:endParaRPr lang="ar-IQ"/>
          </a:p>
        </p:txBody>
      </p:sp>
    </p:spTree>
    <p:extLst>
      <p:ext uri="{BB962C8B-B14F-4D97-AF65-F5344CB8AC3E}">
        <p14:creationId xmlns:p14="http://schemas.microsoft.com/office/powerpoint/2010/main" val="113063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9401102C-B9DE-4C7F-A039-4427694FDA7C}" type="datetimeFigureOut">
              <a:rPr lang="ar-IQ" smtClean="0"/>
              <a:t>03/10/1440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4C60B659-2306-4269-A841-66E46BCB6E0A}" type="slidenum">
              <a:rPr lang="ar-IQ" smtClean="0"/>
              <a:t>‹#›</a:t>
            </a:fld>
            <a:endParaRPr lang="ar-IQ"/>
          </a:p>
        </p:txBody>
      </p:sp>
    </p:spTree>
    <p:extLst>
      <p:ext uri="{BB962C8B-B14F-4D97-AF65-F5344CB8AC3E}">
        <p14:creationId xmlns:p14="http://schemas.microsoft.com/office/powerpoint/2010/main" val="34861049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9401102C-B9DE-4C7F-A039-4427694FDA7C}" type="datetimeFigureOut">
              <a:rPr lang="ar-IQ" smtClean="0"/>
              <a:t>03/10/1440</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C60B659-2306-4269-A841-66E46BCB6E0A}" type="slidenum">
              <a:rPr lang="ar-IQ" smtClean="0"/>
              <a:t>‹#›</a:t>
            </a:fld>
            <a:endParaRPr lang="ar-IQ"/>
          </a:p>
        </p:txBody>
      </p:sp>
    </p:spTree>
    <p:extLst>
      <p:ext uri="{BB962C8B-B14F-4D97-AF65-F5344CB8AC3E}">
        <p14:creationId xmlns:p14="http://schemas.microsoft.com/office/powerpoint/2010/main" val="15963745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ar.wikipedia.org/wiki/%D8%AA%D9%81%D9%83%D9%8A%D8%B1" TargetMode="External"/><Relationship Id="rId2" Type="http://schemas.openxmlformats.org/officeDocument/2006/relationships/hyperlink" Target="https://ar.wikipedia.org/wiki/%D8%A7%D9%84%D8%AA%D9%81%D9%83%D9%8A%D8%B1" TargetMode="External"/><Relationship Id="rId1" Type="http://schemas.openxmlformats.org/officeDocument/2006/relationships/slideLayout" Target="../slideLayouts/slideLayout1.xml"/><Relationship Id="rId4" Type="http://schemas.openxmlformats.org/officeDocument/2006/relationships/hyperlink" Target="https://ar.wikipedia.org/wiki/%D8%A7%D9%84%D8%A5%D9%86%D8%B3%D8%A7%D9%86"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وان 4"/>
          <p:cNvSpPr>
            <a:spLocks noGrp="1"/>
          </p:cNvSpPr>
          <p:nvPr>
            <p:ph type="ctrTitle"/>
          </p:nvPr>
        </p:nvSpPr>
        <p:spPr>
          <a:xfrm>
            <a:off x="2267744" y="260648"/>
            <a:ext cx="4746600" cy="1008112"/>
          </a:xfrm>
        </p:spPr>
        <p:txBody>
          <a:bodyPr/>
          <a:lstStyle/>
          <a:p>
            <a:r>
              <a:rPr lang="ar-IQ" dirty="0" smtClean="0">
                <a:solidFill>
                  <a:srgbClr val="FF0000"/>
                </a:solidFill>
              </a:rPr>
              <a:t>مادة تعليم التفكير</a:t>
            </a:r>
            <a:endParaRPr lang="ar-IQ" dirty="0">
              <a:solidFill>
                <a:srgbClr val="FF0000"/>
              </a:solidFill>
            </a:endParaRPr>
          </a:p>
        </p:txBody>
      </p:sp>
      <p:sp>
        <p:nvSpPr>
          <p:cNvPr id="6" name="عنوان فرعي 5"/>
          <p:cNvSpPr>
            <a:spLocks noGrp="1"/>
          </p:cNvSpPr>
          <p:nvPr>
            <p:ph type="subTitle" idx="1"/>
          </p:nvPr>
        </p:nvSpPr>
        <p:spPr>
          <a:xfrm>
            <a:off x="755576" y="1340768"/>
            <a:ext cx="7560840" cy="4896544"/>
          </a:xfrm>
        </p:spPr>
        <p:txBody>
          <a:bodyPr>
            <a:normAutofit fontScale="70000" lnSpcReduction="20000"/>
          </a:bodyPr>
          <a:lstStyle/>
          <a:p>
            <a:r>
              <a:rPr lang="ar-IQ" b="1" dirty="0">
                <a:solidFill>
                  <a:srgbClr val="00B050"/>
                </a:solidFill>
              </a:rPr>
              <a:t>مدخل الى تعليم التفكير </a:t>
            </a:r>
            <a:endParaRPr lang="ar-IQ" b="1" dirty="0" smtClean="0">
              <a:solidFill>
                <a:srgbClr val="00B050"/>
              </a:solidFill>
            </a:endParaRPr>
          </a:p>
          <a:p>
            <a:pPr algn="just"/>
            <a:r>
              <a:rPr lang="ar-IQ" dirty="0" smtClean="0"/>
              <a:t>     </a:t>
            </a:r>
            <a:r>
              <a:rPr lang="ar-SA" dirty="0" smtClean="0"/>
              <a:t>يجسد </a:t>
            </a:r>
            <a:r>
              <a:rPr lang="ar-SA" dirty="0"/>
              <a:t>التفكير نعمة عظيمة وهبها الله تعالى للإنسان ليتعرف عليه ويعبده، وليعمر الأرض ويقيم البناء الحضاري على هدي الرسالات النبوية. ولقد امتاز الإنسان بها وتفرد عن بقية المخلوقات، وهي نعمة لا ينفك عنها إنسان عاقل، ولا يتصور خلو الحياة الإنسانية منها لحظة من الزمن. ومن هنا تتجلى أهمية التفكير فـي حياتنا الخاصة والعامة.. الدينية والدنيوية.. العلمية والعملية.. ومن هذه الأهمية تنبثق ضرورة مراجعة أساليب التفكير السائدة، لتحديد ما إذا كانت قادرة على تحقيق هدف العبودية الشاملة؛ أم أنها تحتاج إلى إعادة بناء وهيكلة؛ وذلك بعد القيام بعملية هدم للأساليب المغلوطة، وفل للقيود الذهنية، وتكسير للحواجز العقلية التي قد تعيق التفكير السليم والإنتاج الإبداعي., والتفكير قضية معقدة من حيث ماهيتها </a:t>
            </a:r>
            <a:r>
              <a:rPr lang="ar-SA" dirty="0" err="1"/>
              <a:t>ومنهجيتها</a:t>
            </a:r>
            <a:r>
              <a:rPr lang="ar-SA" dirty="0"/>
              <a:t>، وما يؤثر بها من الدوافع النفسية الذاتية والعوامل البيئية الخارجية. إن التفكير في حقيقة الأمر ليس مجرد منهجية جوفاء تهذر بها الألسنة، وتؤلف بها الكتب، وتنمق بها الدراسات، بل هو ما يسترشد به الفكر، وما يضيء به العقل، وما تنجذب إليه النفس من خطوات ذهنية، يحوطها انفعال صادق يروم العطاء والبذل، وتزحمها رؤى متناثرة، </a:t>
            </a:r>
            <a:r>
              <a:rPr lang="ar-SA" dirty="0" err="1"/>
              <a:t>استجلبها</a:t>
            </a:r>
            <a:r>
              <a:rPr lang="ar-SA" dirty="0"/>
              <a:t> تعلّم فطن وتأمل حاذق</a:t>
            </a:r>
            <a:r>
              <a:rPr lang="en-US" dirty="0"/>
              <a:t>.</a:t>
            </a:r>
          </a:p>
          <a:p>
            <a:endParaRPr lang="ar-IQ" dirty="0"/>
          </a:p>
        </p:txBody>
      </p:sp>
    </p:spTree>
    <p:extLst>
      <p:ext uri="{BB962C8B-B14F-4D97-AF65-F5344CB8AC3E}">
        <p14:creationId xmlns:p14="http://schemas.microsoft.com/office/powerpoint/2010/main" val="30774764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371600" y="1052736"/>
            <a:ext cx="6400800" cy="5184576"/>
          </a:xfrm>
        </p:spPr>
        <p:txBody>
          <a:bodyPr>
            <a:normAutofit fontScale="85000" lnSpcReduction="20000"/>
          </a:bodyPr>
          <a:lstStyle/>
          <a:p>
            <a:r>
              <a:rPr lang="ar-SA" dirty="0"/>
              <a:t>يعد المعلم من أهم عوامل نجاح برامج التفكير، وبذلك يجب أن يتحلى المعلم بسلوكيات لازمة لنجاح عملية تعليم التفكير وتعلمه منها </a:t>
            </a:r>
            <a:r>
              <a:rPr lang="en-US" dirty="0"/>
              <a:t>:</a:t>
            </a:r>
          </a:p>
          <a:p>
            <a:pPr lvl="0"/>
            <a:r>
              <a:rPr lang="ar-SA" dirty="0" err="1"/>
              <a:t>الإستماع</a:t>
            </a:r>
            <a:r>
              <a:rPr lang="ar-SA" dirty="0"/>
              <a:t> للطلبة .</a:t>
            </a:r>
            <a:endParaRPr lang="en-US" dirty="0"/>
          </a:p>
          <a:p>
            <a:pPr lvl="0"/>
            <a:r>
              <a:rPr lang="ar-SA" dirty="0"/>
              <a:t>احترام التنوع </a:t>
            </a:r>
            <a:r>
              <a:rPr lang="ar-SA" dirty="0" err="1"/>
              <a:t>والإنفتاح</a:t>
            </a:r>
            <a:r>
              <a:rPr lang="ar-SA" dirty="0"/>
              <a:t> .</a:t>
            </a:r>
            <a:endParaRPr lang="en-US" dirty="0"/>
          </a:p>
          <a:p>
            <a:pPr lvl="0"/>
            <a:r>
              <a:rPr lang="ar-SA" dirty="0"/>
              <a:t>تشجيع المناقشة والتعبير .</a:t>
            </a:r>
            <a:endParaRPr lang="en-US" dirty="0"/>
          </a:p>
          <a:p>
            <a:pPr lvl="0"/>
            <a:r>
              <a:rPr lang="ar-SA" dirty="0"/>
              <a:t>تشجيع التعلم النشط .</a:t>
            </a:r>
            <a:endParaRPr lang="en-US" dirty="0"/>
          </a:p>
          <a:p>
            <a:pPr lvl="0"/>
            <a:r>
              <a:rPr lang="ar-SA" dirty="0"/>
              <a:t>تقبل أفكار الطلبة .</a:t>
            </a:r>
            <a:endParaRPr lang="en-US" dirty="0"/>
          </a:p>
          <a:p>
            <a:pPr lvl="0"/>
            <a:r>
              <a:rPr lang="ar-SA" dirty="0"/>
              <a:t>اعطاء وقت كافي للتفكير .</a:t>
            </a:r>
            <a:endParaRPr lang="en-US" dirty="0"/>
          </a:p>
          <a:p>
            <a:pPr lvl="0"/>
            <a:r>
              <a:rPr lang="ar-SA" dirty="0"/>
              <a:t>تنمية ثقة الطلبة بأنفسهم .</a:t>
            </a:r>
            <a:endParaRPr lang="en-US" dirty="0"/>
          </a:p>
          <a:p>
            <a:pPr lvl="0"/>
            <a:r>
              <a:rPr lang="ar-SA" dirty="0"/>
              <a:t>اعطاء تغذية راجعة إيجابية .</a:t>
            </a:r>
            <a:endParaRPr lang="en-US" dirty="0"/>
          </a:p>
          <a:p>
            <a:pPr lvl="0"/>
            <a:r>
              <a:rPr lang="ar-SA" dirty="0"/>
              <a:t>تثمين أفكار الطلبة .</a:t>
            </a:r>
            <a:endParaRPr lang="en-US" dirty="0"/>
          </a:p>
          <a:p>
            <a:endParaRPr lang="ar-IQ" dirty="0"/>
          </a:p>
        </p:txBody>
      </p:sp>
      <p:sp>
        <p:nvSpPr>
          <p:cNvPr id="4" name="عنوان 3"/>
          <p:cNvSpPr>
            <a:spLocks noGrp="1"/>
          </p:cNvSpPr>
          <p:nvPr>
            <p:ph type="ctrTitle"/>
          </p:nvPr>
        </p:nvSpPr>
        <p:spPr>
          <a:xfrm>
            <a:off x="3131840" y="260648"/>
            <a:ext cx="2878088" cy="722511"/>
          </a:xfrm>
        </p:spPr>
        <p:txBody>
          <a:bodyPr>
            <a:normAutofit fontScale="90000"/>
          </a:bodyPr>
          <a:lstStyle/>
          <a:p>
            <a:r>
              <a:rPr lang="ar-SA" b="1" dirty="0">
                <a:solidFill>
                  <a:srgbClr val="FF0000"/>
                </a:solidFill>
              </a:rPr>
              <a:t>أولًا : المعلم </a:t>
            </a:r>
            <a:r>
              <a:rPr lang="en-US" b="1" dirty="0" smtClean="0">
                <a:solidFill>
                  <a:srgbClr val="FF0000"/>
                </a:solidFill>
              </a:rPr>
              <a:t>:</a:t>
            </a:r>
            <a:endParaRPr lang="ar-IQ" dirty="0">
              <a:solidFill>
                <a:srgbClr val="FF0000"/>
              </a:solidFill>
            </a:endParaRPr>
          </a:p>
        </p:txBody>
      </p:sp>
    </p:spTree>
    <p:extLst>
      <p:ext uri="{BB962C8B-B14F-4D97-AF65-F5344CB8AC3E}">
        <p14:creationId xmlns:p14="http://schemas.microsoft.com/office/powerpoint/2010/main" val="39759509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475656" y="116632"/>
            <a:ext cx="6262464" cy="722511"/>
          </a:xfrm>
        </p:spPr>
        <p:txBody>
          <a:bodyPr>
            <a:normAutofit fontScale="90000"/>
          </a:bodyPr>
          <a:lstStyle/>
          <a:p>
            <a:r>
              <a:rPr lang="ar-SA" b="1" dirty="0">
                <a:solidFill>
                  <a:srgbClr val="FF0000"/>
                </a:solidFill>
              </a:rPr>
              <a:t>ثانيًا : البيئة المدرسية والصفية </a:t>
            </a:r>
            <a:r>
              <a:rPr lang="en-US" b="1" dirty="0" smtClean="0">
                <a:solidFill>
                  <a:srgbClr val="FF0000"/>
                </a:solidFill>
              </a:rPr>
              <a:t>:</a:t>
            </a:r>
            <a:endParaRPr lang="ar-IQ" dirty="0">
              <a:solidFill>
                <a:srgbClr val="FF0000"/>
              </a:solidFill>
            </a:endParaRPr>
          </a:p>
        </p:txBody>
      </p:sp>
      <p:sp>
        <p:nvSpPr>
          <p:cNvPr id="3" name="عنوان فرعي 2"/>
          <p:cNvSpPr>
            <a:spLocks noGrp="1"/>
          </p:cNvSpPr>
          <p:nvPr>
            <p:ph type="subTitle" idx="1"/>
          </p:nvPr>
        </p:nvSpPr>
        <p:spPr>
          <a:xfrm>
            <a:off x="899592" y="908720"/>
            <a:ext cx="7488832" cy="5256584"/>
          </a:xfrm>
        </p:spPr>
        <p:txBody>
          <a:bodyPr>
            <a:normAutofit fontScale="92500" lnSpcReduction="20000"/>
          </a:bodyPr>
          <a:lstStyle/>
          <a:p>
            <a:r>
              <a:rPr lang="ar-SA" dirty="0"/>
              <a:t>تمثل البيئة المدرسية والصفية الإطار العام التي تنصهر داخله مكونات العملية التربوية المختلفة، و نظراَ لأهمية هذه الخصائص في نجاح برنامج تعليم مهارات التفكير ، فإننا نعرض فيما يأتي لأهمها </a:t>
            </a:r>
            <a:r>
              <a:rPr lang="en-US" dirty="0"/>
              <a:t>:</a:t>
            </a:r>
          </a:p>
          <a:p>
            <a:pPr lvl="0"/>
            <a:r>
              <a:rPr lang="ar-SA" dirty="0"/>
              <a:t>المناخ المدرسي العام</a:t>
            </a:r>
            <a:r>
              <a:rPr lang="ar-IQ" dirty="0"/>
              <a:t> .</a:t>
            </a:r>
            <a:endParaRPr lang="en-US" dirty="0"/>
          </a:p>
          <a:p>
            <a:pPr lvl="0"/>
            <a:r>
              <a:rPr lang="ar-SA" dirty="0"/>
              <a:t>فلسفة المدرسة و أهدافها .</a:t>
            </a:r>
            <a:endParaRPr lang="en-US" dirty="0"/>
          </a:p>
          <a:p>
            <a:pPr lvl="0"/>
            <a:r>
              <a:rPr lang="ar-SA" dirty="0"/>
              <a:t>مصادر التعلم وفرص اكتشاف المواهب.</a:t>
            </a:r>
            <a:endParaRPr lang="en-US" dirty="0"/>
          </a:p>
          <a:p>
            <a:pPr lvl="0"/>
            <a:r>
              <a:rPr lang="ar-SA" dirty="0"/>
              <a:t>العلاقات المدرسية .</a:t>
            </a:r>
            <a:endParaRPr lang="en-US" dirty="0"/>
          </a:p>
          <a:p>
            <a:pPr lvl="0"/>
            <a:r>
              <a:rPr lang="ar-SA" dirty="0"/>
              <a:t>المجالس المدرسية .</a:t>
            </a:r>
            <a:endParaRPr lang="en-US" dirty="0"/>
          </a:p>
          <a:p>
            <a:pPr lvl="0"/>
            <a:r>
              <a:rPr lang="ar-SA" dirty="0"/>
              <a:t>المناخ الصفي .</a:t>
            </a:r>
            <a:endParaRPr lang="en-US" dirty="0"/>
          </a:p>
          <a:p>
            <a:pPr lvl="0"/>
            <a:r>
              <a:rPr lang="ar-SA" dirty="0"/>
              <a:t>أساليب التقييم .</a:t>
            </a:r>
            <a:endParaRPr lang="en-US" dirty="0"/>
          </a:p>
          <a:p>
            <a:endParaRPr lang="ar-IQ" dirty="0"/>
          </a:p>
        </p:txBody>
      </p:sp>
    </p:spTree>
    <p:extLst>
      <p:ext uri="{BB962C8B-B14F-4D97-AF65-F5344CB8AC3E}">
        <p14:creationId xmlns:p14="http://schemas.microsoft.com/office/powerpoint/2010/main" val="17375028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251520" y="188640"/>
            <a:ext cx="8712968" cy="866527"/>
          </a:xfrm>
        </p:spPr>
        <p:txBody>
          <a:bodyPr>
            <a:normAutofit/>
          </a:bodyPr>
          <a:lstStyle/>
          <a:p>
            <a:r>
              <a:rPr lang="ar-SA" b="1" dirty="0" err="1" smtClean="0">
                <a:solidFill>
                  <a:srgbClr val="FF0000"/>
                </a:solidFill>
              </a:rPr>
              <a:t>ثالثًا:ملائمة</a:t>
            </a:r>
            <a:r>
              <a:rPr lang="ar-SA" b="1" dirty="0" smtClean="0">
                <a:solidFill>
                  <a:srgbClr val="FF0000"/>
                </a:solidFill>
              </a:rPr>
              <a:t> </a:t>
            </a:r>
            <a:r>
              <a:rPr lang="ar-SA" b="1" dirty="0">
                <a:solidFill>
                  <a:srgbClr val="FF0000"/>
                </a:solidFill>
              </a:rPr>
              <a:t>النشاطات التعليمية لمهارات </a:t>
            </a:r>
            <a:r>
              <a:rPr lang="ar-SA" b="1" dirty="0" smtClean="0">
                <a:solidFill>
                  <a:srgbClr val="FF0000"/>
                </a:solidFill>
              </a:rPr>
              <a:t>التفكير</a:t>
            </a:r>
            <a:endParaRPr lang="ar-IQ" dirty="0">
              <a:solidFill>
                <a:srgbClr val="FF0000"/>
              </a:solidFill>
            </a:endParaRPr>
          </a:p>
        </p:txBody>
      </p:sp>
      <p:sp>
        <p:nvSpPr>
          <p:cNvPr id="3" name="عنوان فرعي 2"/>
          <p:cNvSpPr>
            <a:spLocks noGrp="1"/>
          </p:cNvSpPr>
          <p:nvPr>
            <p:ph type="subTitle" idx="1"/>
          </p:nvPr>
        </p:nvSpPr>
        <p:spPr>
          <a:xfrm>
            <a:off x="755576" y="1052736"/>
            <a:ext cx="7632848" cy="5040560"/>
          </a:xfrm>
        </p:spPr>
        <p:txBody>
          <a:bodyPr>
            <a:normAutofit/>
          </a:bodyPr>
          <a:lstStyle/>
          <a:p>
            <a:endParaRPr lang="ar-IQ" dirty="0" smtClean="0"/>
          </a:p>
          <a:p>
            <a:r>
              <a:rPr lang="ar-SA" dirty="0" smtClean="0"/>
              <a:t>تختلف </a:t>
            </a:r>
            <a:r>
              <a:rPr lang="ar-SA" dirty="0"/>
              <a:t>النشاطات الملائمة لتعليم مهارات التفكير عن غيرها من النشاطات الصفية الشائعة في عدة أوجه أهمها </a:t>
            </a:r>
            <a:r>
              <a:rPr lang="en-US" dirty="0"/>
              <a:t>:</a:t>
            </a:r>
          </a:p>
          <a:p>
            <a:pPr lvl="0"/>
            <a:r>
              <a:rPr lang="ar-SA" dirty="0"/>
              <a:t>نشاطات التفكير مفتوحة : بمعنى أنها لا تستلزم بالضرورة إجابة واحدة صحيحة .</a:t>
            </a:r>
            <a:endParaRPr lang="en-US" dirty="0"/>
          </a:p>
          <a:p>
            <a:pPr lvl="0"/>
            <a:r>
              <a:rPr lang="ar-SA" dirty="0"/>
              <a:t>تتطلب استخدام  واحدة أو أكثر من الوظائف العقلية العليا .</a:t>
            </a:r>
            <a:endParaRPr lang="en-US" dirty="0"/>
          </a:p>
          <a:p>
            <a:pPr lvl="0"/>
            <a:r>
              <a:rPr lang="ar-SA" dirty="0"/>
              <a:t>تهيئ نشاطات التفكير  فرصاَ حقيقة للكشف عن طاقاتهم .</a:t>
            </a:r>
            <a:endParaRPr lang="en-US" dirty="0"/>
          </a:p>
          <a:p>
            <a:pPr lvl="0"/>
            <a:r>
              <a:rPr lang="ar-SA" dirty="0"/>
              <a:t>أن نشاطات التفكير تفتح نطاقاَ واسع للبحث و المطالعة .</a:t>
            </a:r>
            <a:endParaRPr lang="en-US" dirty="0"/>
          </a:p>
          <a:p>
            <a:endParaRPr lang="ar-IQ" dirty="0"/>
          </a:p>
        </p:txBody>
      </p:sp>
    </p:spTree>
    <p:extLst>
      <p:ext uri="{BB962C8B-B14F-4D97-AF65-F5344CB8AC3E}">
        <p14:creationId xmlns:p14="http://schemas.microsoft.com/office/powerpoint/2010/main" val="25482208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2483768" y="260648"/>
            <a:ext cx="4102224" cy="722511"/>
          </a:xfrm>
        </p:spPr>
        <p:txBody>
          <a:bodyPr>
            <a:normAutofit fontScale="90000"/>
          </a:bodyPr>
          <a:lstStyle/>
          <a:p>
            <a:r>
              <a:rPr lang="ar-SA" b="1" dirty="0">
                <a:solidFill>
                  <a:srgbClr val="FF0000"/>
                </a:solidFill>
              </a:rPr>
              <a:t>قبعات التفكير الست</a:t>
            </a:r>
            <a:endParaRPr lang="ar-IQ" dirty="0">
              <a:solidFill>
                <a:srgbClr val="FF0000"/>
              </a:solidFill>
            </a:endParaRPr>
          </a:p>
        </p:txBody>
      </p:sp>
      <p:sp>
        <p:nvSpPr>
          <p:cNvPr id="3" name="عنوان فرعي 2"/>
          <p:cNvSpPr>
            <a:spLocks noGrp="1"/>
          </p:cNvSpPr>
          <p:nvPr>
            <p:ph type="subTitle" idx="1"/>
          </p:nvPr>
        </p:nvSpPr>
        <p:spPr>
          <a:xfrm>
            <a:off x="856343" y="1340768"/>
            <a:ext cx="7532081" cy="4298032"/>
          </a:xfrm>
        </p:spPr>
        <p:txBody>
          <a:bodyPr>
            <a:normAutofit/>
          </a:bodyPr>
          <a:lstStyle/>
          <a:p>
            <a:endParaRPr lang="ar-IQ" dirty="0" smtClean="0"/>
          </a:p>
          <a:p>
            <a:r>
              <a:rPr lang="ar-SA" dirty="0" smtClean="0"/>
              <a:t>هي </a:t>
            </a:r>
            <a:r>
              <a:rPr lang="ar-SA" dirty="0"/>
              <a:t>من أهم أساليب وطرق تنمية الإبداع في تحسين</a:t>
            </a:r>
            <a:r>
              <a:rPr lang="en-US" dirty="0"/>
              <a:t> </a:t>
            </a:r>
            <a:r>
              <a:rPr lang="ar-SA" u="sng" dirty="0">
                <a:hlinkClick r:id="rId2" tooltip="التفكير"/>
              </a:rPr>
              <a:t>التفكير</a:t>
            </a:r>
            <a:r>
              <a:rPr lang="en-US" dirty="0"/>
              <a:t> </a:t>
            </a:r>
            <a:r>
              <a:rPr lang="ar-SA" dirty="0"/>
              <a:t> وتساعد قبعات التفكير الست على منح عملية</a:t>
            </a:r>
            <a:r>
              <a:rPr lang="en-US" dirty="0"/>
              <a:t> </a:t>
            </a:r>
            <a:r>
              <a:rPr lang="ar-SA" u="sng" dirty="0">
                <a:hlinkClick r:id="rId3" tooltip="تفكير"/>
              </a:rPr>
              <a:t>التفكير</a:t>
            </a:r>
            <a:r>
              <a:rPr lang="en-US" dirty="0"/>
              <a:t> </a:t>
            </a:r>
            <a:r>
              <a:rPr lang="ar-SA" dirty="0"/>
              <a:t>قدرها من الوقت والجهد وترتكز على أمر هام جداً وهو نمط التفكير عند </a:t>
            </a:r>
            <a:r>
              <a:rPr lang="ar-SA" u="sng" dirty="0">
                <a:hlinkClick r:id="rId4" tooltip="الإنسان"/>
              </a:rPr>
              <a:t>الإنسان</a:t>
            </a:r>
            <a:r>
              <a:rPr lang="en-US" dirty="0"/>
              <a:t> </a:t>
            </a:r>
            <a:r>
              <a:rPr lang="ar-SA" dirty="0"/>
              <a:t>وأسلوب تعامله العقلي والفكري مع مجريات الأحداث المختلفة</a:t>
            </a:r>
            <a:r>
              <a:rPr lang="en-US" dirty="0"/>
              <a:t>.</a:t>
            </a:r>
          </a:p>
          <a:p>
            <a:endParaRPr lang="ar-IQ" dirty="0"/>
          </a:p>
        </p:txBody>
      </p:sp>
    </p:spTree>
    <p:extLst>
      <p:ext uri="{BB962C8B-B14F-4D97-AF65-F5344CB8AC3E}">
        <p14:creationId xmlns:p14="http://schemas.microsoft.com/office/powerpoint/2010/main" val="13131351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907704" y="188640"/>
            <a:ext cx="5326360" cy="938535"/>
          </a:xfrm>
        </p:spPr>
        <p:txBody>
          <a:bodyPr/>
          <a:lstStyle/>
          <a:p>
            <a:r>
              <a:rPr lang="ar-SA" b="1" dirty="0">
                <a:solidFill>
                  <a:srgbClr val="FF0000"/>
                </a:solidFill>
              </a:rPr>
              <a:t>أنواع القبعات وأنماط </a:t>
            </a:r>
            <a:r>
              <a:rPr lang="ar-SA" b="1" dirty="0" smtClean="0">
                <a:solidFill>
                  <a:srgbClr val="FF0000"/>
                </a:solidFill>
              </a:rPr>
              <a:t>التفكير</a:t>
            </a:r>
            <a:endParaRPr lang="ar-IQ" dirty="0">
              <a:solidFill>
                <a:srgbClr val="FF0000"/>
              </a:solidFill>
            </a:endParaRPr>
          </a:p>
        </p:txBody>
      </p:sp>
      <p:sp>
        <p:nvSpPr>
          <p:cNvPr id="3" name="عنوان فرعي 2"/>
          <p:cNvSpPr>
            <a:spLocks noGrp="1"/>
          </p:cNvSpPr>
          <p:nvPr>
            <p:ph type="subTitle" idx="1"/>
          </p:nvPr>
        </p:nvSpPr>
        <p:spPr>
          <a:xfrm>
            <a:off x="827584" y="1412776"/>
            <a:ext cx="7416824" cy="4226024"/>
          </a:xfrm>
        </p:spPr>
        <p:txBody>
          <a:bodyPr>
            <a:normAutofit/>
          </a:bodyPr>
          <a:lstStyle/>
          <a:p>
            <a:endParaRPr lang="ar-IQ" dirty="0" smtClean="0"/>
          </a:p>
          <a:p>
            <a:r>
              <a:rPr lang="ar-SA" dirty="0" smtClean="0"/>
              <a:t>القبعة </a:t>
            </a:r>
            <a:r>
              <a:rPr lang="ar-SA" dirty="0"/>
              <a:t>الحمراء وترمز إلى التفكير العاطفي</a:t>
            </a:r>
            <a:endParaRPr lang="en-US" dirty="0"/>
          </a:p>
          <a:p>
            <a:r>
              <a:rPr lang="ar-SA" dirty="0"/>
              <a:t>القبعة السوداء وترمز إلى التفكير السلبي</a:t>
            </a:r>
            <a:endParaRPr lang="en-US" dirty="0"/>
          </a:p>
          <a:p>
            <a:r>
              <a:rPr lang="ar-SA" dirty="0"/>
              <a:t>القبعة الصفراء وترمز إلى التفكير الإيجابي</a:t>
            </a:r>
            <a:endParaRPr lang="en-US" dirty="0"/>
          </a:p>
          <a:p>
            <a:r>
              <a:rPr lang="ar-SA" dirty="0"/>
              <a:t>القبعة الخضراء وترمز إلى التفكير الإبداعي</a:t>
            </a:r>
            <a:endParaRPr lang="en-US" dirty="0"/>
          </a:p>
          <a:p>
            <a:r>
              <a:rPr lang="ar-SA" dirty="0"/>
              <a:t>القبعة الزرقاء وترمز إلى التفكير الموجه</a:t>
            </a:r>
            <a:endParaRPr lang="en-US" dirty="0"/>
          </a:p>
          <a:p>
            <a:endParaRPr lang="ar-IQ" dirty="0"/>
          </a:p>
        </p:txBody>
      </p:sp>
    </p:spTree>
    <p:extLst>
      <p:ext uri="{BB962C8B-B14F-4D97-AF65-F5344CB8AC3E}">
        <p14:creationId xmlns:p14="http://schemas.microsoft.com/office/powerpoint/2010/main" val="21343020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2915816" y="260648"/>
            <a:ext cx="3310136" cy="819522"/>
          </a:xfrm>
        </p:spPr>
        <p:txBody>
          <a:bodyPr/>
          <a:lstStyle/>
          <a:p>
            <a:r>
              <a:rPr lang="ar-SA" b="1" dirty="0">
                <a:solidFill>
                  <a:srgbClr val="FF0000"/>
                </a:solidFill>
              </a:rPr>
              <a:t>القبعة البيضاء </a:t>
            </a:r>
            <a:endParaRPr lang="ar-IQ" dirty="0">
              <a:solidFill>
                <a:srgbClr val="FF0000"/>
              </a:solidFill>
            </a:endParaRPr>
          </a:p>
        </p:txBody>
      </p:sp>
      <p:sp>
        <p:nvSpPr>
          <p:cNvPr id="3" name="عنوان فرعي 2"/>
          <p:cNvSpPr>
            <a:spLocks noGrp="1"/>
          </p:cNvSpPr>
          <p:nvPr>
            <p:ph type="subTitle" idx="1"/>
          </p:nvPr>
        </p:nvSpPr>
        <p:spPr>
          <a:xfrm>
            <a:off x="971600" y="1484784"/>
            <a:ext cx="7272808" cy="4154016"/>
          </a:xfrm>
        </p:spPr>
        <p:txBody>
          <a:bodyPr>
            <a:normAutofit/>
          </a:bodyPr>
          <a:lstStyle/>
          <a:p>
            <a:r>
              <a:rPr lang="ar-SA" dirty="0"/>
              <a:t>وترمز إلى التفكير الحيادي، هذا التفكير قائم على أساس التساؤل من أجل الحصول على حقائق أو أرقام، إن الأسئلة الموضوعة تنتظر إجابات لسد الثغرات في المعلومات ولكن الحقائق أو الأرقام قد تكون مؤكدة أو غير مؤكدة، ما هو مؤكد يعطي اتجاهاً لفكرة، ويضع خطا على خريطة التفكير، </a:t>
            </a:r>
            <a:r>
              <a:rPr lang="ar-SA" dirty="0" err="1"/>
              <a:t>ويرسي</a:t>
            </a:r>
            <a:r>
              <a:rPr lang="ar-SA" dirty="0"/>
              <a:t> أساساً للاتفاق مع الآخرين، أما غير المؤكد من تلك الحقائق أو الأرقم فيثار حوله النقاش وتكون المواجهة</a:t>
            </a:r>
            <a:r>
              <a:rPr lang="ar-SA" dirty="0" smtClean="0"/>
              <a:t>.</a:t>
            </a:r>
            <a:endParaRPr lang="ar-IQ" dirty="0"/>
          </a:p>
        </p:txBody>
      </p:sp>
    </p:spTree>
    <p:extLst>
      <p:ext uri="{BB962C8B-B14F-4D97-AF65-F5344CB8AC3E}">
        <p14:creationId xmlns:p14="http://schemas.microsoft.com/office/powerpoint/2010/main" val="2113169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2987824" y="188640"/>
            <a:ext cx="3310136" cy="819522"/>
          </a:xfrm>
        </p:spPr>
        <p:txBody>
          <a:bodyPr/>
          <a:lstStyle/>
          <a:p>
            <a:r>
              <a:rPr lang="ar-SA" b="1" dirty="0">
                <a:solidFill>
                  <a:srgbClr val="FF0000"/>
                </a:solidFill>
              </a:rPr>
              <a:t>القبعة الحمراء </a:t>
            </a:r>
            <a:endParaRPr lang="ar-IQ" dirty="0">
              <a:solidFill>
                <a:srgbClr val="FF0000"/>
              </a:solidFill>
            </a:endParaRPr>
          </a:p>
        </p:txBody>
      </p:sp>
      <p:sp>
        <p:nvSpPr>
          <p:cNvPr id="3" name="عنوان فرعي 2"/>
          <p:cNvSpPr>
            <a:spLocks noGrp="1"/>
          </p:cNvSpPr>
          <p:nvPr>
            <p:ph type="subTitle" idx="1"/>
          </p:nvPr>
        </p:nvSpPr>
        <p:spPr>
          <a:xfrm>
            <a:off x="899592" y="1196752"/>
            <a:ext cx="7272808" cy="4442048"/>
          </a:xfrm>
        </p:spPr>
        <p:txBody>
          <a:bodyPr>
            <a:normAutofit lnSpcReduction="10000"/>
          </a:bodyPr>
          <a:lstStyle/>
          <a:p>
            <a:r>
              <a:rPr lang="ar-SA" dirty="0"/>
              <a:t>وترمز إلى التفكير العاطفي : إنه عكس التفكير الحيادي الذي يتميز بالموضوعية، فهو قائم على ما يكمن في العمق من عواطف ومشاعر ، إن هذا التفكير قائم على الإحساس والشعور والذي قد لا تكون هناك كلمات للتعبير عنه، ولكن كلما حقق هذا النوع من التفكير نجاحاً، كلما ازداد الاعتماد عليه والثقة فيه. قوة تأثير المشاعر في التفكير تتوقف على مدى قوة خلفية العواطف، واستثارة العواطف بإدراك معين، واحتواء العواطف على مقدار كبير من المصلحة الذاتية</a:t>
            </a:r>
            <a:r>
              <a:rPr lang="ar-SA" dirty="0" smtClean="0"/>
              <a:t>.</a:t>
            </a:r>
            <a:endParaRPr lang="ar-IQ" dirty="0"/>
          </a:p>
        </p:txBody>
      </p:sp>
    </p:spTree>
    <p:extLst>
      <p:ext uri="{BB962C8B-B14F-4D97-AF65-F5344CB8AC3E}">
        <p14:creationId xmlns:p14="http://schemas.microsoft.com/office/powerpoint/2010/main" val="21382051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2627784" y="332656"/>
            <a:ext cx="3742184" cy="1035546"/>
          </a:xfrm>
        </p:spPr>
        <p:txBody>
          <a:bodyPr/>
          <a:lstStyle/>
          <a:p>
            <a:r>
              <a:rPr lang="ar-SA" b="1" dirty="0">
                <a:solidFill>
                  <a:srgbClr val="FF0000"/>
                </a:solidFill>
              </a:rPr>
              <a:t>القبعة السوداء </a:t>
            </a:r>
            <a:endParaRPr lang="ar-IQ" dirty="0">
              <a:solidFill>
                <a:srgbClr val="FF0000"/>
              </a:solidFill>
            </a:endParaRPr>
          </a:p>
        </p:txBody>
      </p:sp>
      <p:sp>
        <p:nvSpPr>
          <p:cNvPr id="3" name="عنوان فرعي 2"/>
          <p:cNvSpPr>
            <a:spLocks noGrp="1"/>
          </p:cNvSpPr>
          <p:nvPr>
            <p:ph type="subTitle" idx="1"/>
          </p:nvPr>
        </p:nvSpPr>
        <p:spPr>
          <a:xfrm>
            <a:off x="899592" y="1340768"/>
            <a:ext cx="7488832" cy="4298032"/>
          </a:xfrm>
        </p:spPr>
        <p:txBody>
          <a:bodyPr>
            <a:normAutofit/>
          </a:bodyPr>
          <a:lstStyle/>
          <a:p>
            <a:r>
              <a:rPr lang="ar-SA" dirty="0"/>
              <a:t>وترمز إلى التفكير السلبي (أو النقدي): إن أساس هذا التفكير : المنطق والناقد والتشاؤم ، أنه دائماً في خط سلبي واحد، سواء في تصوره للأوضاع المستقبلية ، أو تقييمه لأوضاع ماضية ، ورغم أنه يبدو منطقياً فإنه ليس عادلاً باستمرار، إنه غالباً ما يقدم منطقاً يصعب كسره وغالباً ما يركز على أشياء فرعية أو صغيرة . إن لهذا النوع من التفكير له جوانبه الإيجابية، فهو يحدد المخاطر التي يمكن أن تحدث عند الأخذ بأي اقتراح </a:t>
            </a:r>
            <a:r>
              <a:rPr lang="ar-SA" dirty="0" smtClean="0"/>
              <a:t>.</a:t>
            </a:r>
            <a:endParaRPr lang="ar-IQ" dirty="0"/>
          </a:p>
        </p:txBody>
      </p:sp>
    </p:spTree>
    <p:extLst>
      <p:ext uri="{BB962C8B-B14F-4D97-AF65-F5344CB8AC3E}">
        <p14:creationId xmlns:p14="http://schemas.microsoft.com/office/powerpoint/2010/main" val="41057979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2843808" y="260648"/>
            <a:ext cx="3238128" cy="1107554"/>
          </a:xfrm>
        </p:spPr>
        <p:txBody>
          <a:bodyPr/>
          <a:lstStyle/>
          <a:p>
            <a:r>
              <a:rPr lang="ar-SA" b="1" dirty="0">
                <a:solidFill>
                  <a:srgbClr val="FF0000"/>
                </a:solidFill>
              </a:rPr>
              <a:t>القبعة </a:t>
            </a:r>
            <a:r>
              <a:rPr lang="ar-SA" b="1" dirty="0" err="1">
                <a:solidFill>
                  <a:srgbClr val="FF0000"/>
                </a:solidFill>
              </a:rPr>
              <a:t>الصفرا</a:t>
            </a:r>
            <a:r>
              <a:rPr lang="ar-IQ" b="1" dirty="0">
                <a:solidFill>
                  <a:srgbClr val="FF0000"/>
                </a:solidFill>
              </a:rPr>
              <a:t>ء </a:t>
            </a:r>
            <a:endParaRPr lang="ar-IQ" dirty="0">
              <a:solidFill>
                <a:srgbClr val="FF0000"/>
              </a:solidFill>
            </a:endParaRPr>
          </a:p>
        </p:txBody>
      </p:sp>
      <p:sp>
        <p:nvSpPr>
          <p:cNvPr id="3" name="عنوان فرعي 2"/>
          <p:cNvSpPr>
            <a:spLocks noGrp="1"/>
          </p:cNvSpPr>
          <p:nvPr>
            <p:ph type="subTitle" idx="1"/>
          </p:nvPr>
        </p:nvSpPr>
        <p:spPr>
          <a:xfrm>
            <a:off x="971600" y="1484784"/>
            <a:ext cx="7200800" cy="4154016"/>
          </a:xfrm>
        </p:spPr>
        <p:txBody>
          <a:bodyPr>
            <a:normAutofit/>
          </a:bodyPr>
          <a:lstStyle/>
          <a:p>
            <a:r>
              <a:rPr lang="ar-SA" dirty="0"/>
              <a:t>وترمز إلى التفكير الإيجابي : إن هذا التفكير معاكس تماماً للتفكير السلبي ، ويعتمد على التقييم الإيجابي ، إنه خليط من التفاؤل والرغبة في رؤية الأشياء تتحقق والحصول على المنافع ، وقليل من الناس يتبعون هذا التفكير ، ويتزايد عددهم إذا كانت الأفكار المطروحة تتمشى مع أفكارهم . وهناك نوع من الناس المتفائلين لدرجة التهور أحياناً ويتخذون بعض القرارات على أساس نظرة تفاؤلية مبالغ فيها.</a:t>
            </a:r>
            <a:endParaRPr lang="en-US" dirty="0"/>
          </a:p>
          <a:p>
            <a:endParaRPr lang="ar-IQ" dirty="0"/>
          </a:p>
        </p:txBody>
      </p:sp>
    </p:spTree>
    <p:extLst>
      <p:ext uri="{BB962C8B-B14F-4D97-AF65-F5344CB8AC3E}">
        <p14:creationId xmlns:p14="http://schemas.microsoft.com/office/powerpoint/2010/main" val="9066538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2699792" y="332656"/>
            <a:ext cx="3526160" cy="747514"/>
          </a:xfrm>
        </p:spPr>
        <p:txBody>
          <a:bodyPr>
            <a:normAutofit fontScale="90000"/>
          </a:bodyPr>
          <a:lstStyle/>
          <a:p>
            <a:r>
              <a:rPr lang="ar-SA" b="1" dirty="0">
                <a:solidFill>
                  <a:srgbClr val="FF0000"/>
                </a:solidFill>
              </a:rPr>
              <a:t>القبعة الخضرا</a:t>
            </a:r>
            <a:r>
              <a:rPr lang="ar-IQ" b="1" dirty="0">
                <a:solidFill>
                  <a:srgbClr val="FF0000"/>
                </a:solidFill>
              </a:rPr>
              <a:t>ء </a:t>
            </a:r>
            <a:endParaRPr lang="ar-IQ" dirty="0">
              <a:solidFill>
                <a:srgbClr val="FF0000"/>
              </a:solidFill>
            </a:endParaRPr>
          </a:p>
        </p:txBody>
      </p:sp>
      <p:sp>
        <p:nvSpPr>
          <p:cNvPr id="3" name="عنوان فرعي 2"/>
          <p:cNvSpPr>
            <a:spLocks noGrp="1"/>
          </p:cNvSpPr>
          <p:nvPr>
            <p:ph type="subTitle" idx="1"/>
          </p:nvPr>
        </p:nvSpPr>
        <p:spPr>
          <a:xfrm>
            <a:off x="899592" y="1196752"/>
            <a:ext cx="7416824" cy="4752528"/>
          </a:xfrm>
        </p:spPr>
        <p:txBody>
          <a:bodyPr>
            <a:normAutofit fontScale="92500" lnSpcReduction="10000"/>
          </a:bodyPr>
          <a:lstStyle/>
          <a:p>
            <a:r>
              <a:rPr lang="ar-SA" dirty="0"/>
              <a:t>وترمز إلى التفكير الإبداعي : لقد اختار دي </a:t>
            </a:r>
            <a:r>
              <a:rPr lang="ar-SA" dirty="0" err="1"/>
              <a:t>بونو</a:t>
            </a:r>
            <a:r>
              <a:rPr lang="ar-SA" dirty="0"/>
              <a:t> اللون الأخضر ليكون مركزاً للإبداع والابتكار إنه مثل نمو النبات الكبير من الغرسة الصغيرة ، إنه النمو ، إنه التغير، والخروج من الأفكار القديمة. هناك أوقات نحتاج فيها أن ندخل في التفكير المبدع عن قصد ، تماماً كما قلنا عن الدخول في تفكير القبعة الحمراء وعن التفكير السلبي ، وقد تكون أهمية التفكير الإبداعي أكثر من غيره من التفكير. فحينما نشرع في هذا التفكير عن قصد فنحن نستخرج أفكاراً تتجاوز التفكير الموجود عادة، ونحمي الغرسات الصغيرة التي هي الأفكار الجديدة من التفكير الذي يحاول تجفيفها، وهو تفكير القبعة السوداء. </a:t>
            </a:r>
            <a:endParaRPr lang="ar-IQ" dirty="0"/>
          </a:p>
        </p:txBody>
      </p:sp>
    </p:spTree>
    <p:extLst>
      <p:ext uri="{BB962C8B-B14F-4D97-AF65-F5344CB8AC3E}">
        <p14:creationId xmlns:p14="http://schemas.microsoft.com/office/powerpoint/2010/main" val="17646897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2843808" y="260648"/>
            <a:ext cx="3233057" cy="938535"/>
          </a:xfrm>
        </p:spPr>
        <p:txBody>
          <a:bodyPr/>
          <a:lstStyle/>
          <a:p>
            <a:r>
              <a:rPr lang="ar-SA" b="1" dirty="0">
                <a:solidFill>
                  <a:srgbClr val="FF0000"/>
                </a:solidFill>
              </a:rPr>
              <a:t>طبيعة التفكير </a:t>
            </a:r>
            <a:endParaRPr lang="ar-IQ" dirty="0">
              <a:solidFill>
                <a:srgbClr val="FF0000"/>
              </a:solidFill>
            </a:endParaRPr>
          </a:p>
        </p:txBody>
      </p:sp>
      <p:sp>
        <p:nvSpPr>
          <p:cNvPr id="3" name="عنوان فرعي 2"/>
          <p:cNvSpPr>
            <a:spLocks noGrp="1"/>
          </p:cNvSpPr>
          <p:nvPr>
            <p:ph type="subTitle" idx="1"/>
          </p:nvPr>
        </p:nvSpPr>
        <p:spPr>
          <a:xfrm>
            <a:off x="611560" y="1412776"/>
            <a:ext cx="7848872" cy="4752528"/>
          </a:xfrm>
        </p:spPr>
        <p:txBody>
          <a:bodyPr>
            <a:normAutofit fontScale="85000" lnSpcReduction="20000"/>
          </a:bodyPr>
          <a:lstStyle/>
          <a:p>
            <a:pPr algn="just"/>
            <a:r>
              <a:rPr lang="ar-IQ" dirty="0" smtClean="0"/>
              <a:t>       </a:t>
            </a:r>
            <a:r>
              <a:rPr lang="ar-SA" dirty="0" smtClean="0"/>
              <a:t>ان </a:t>
            </a:r>
            <a:r>
              <a:rPr lang="ar-SA" dirty="0"/>
              <a:t>التفكير مفهوم معقد ينطوي على ابعاد ومكونات متشابكة تعكس الطبيعة المعقدة للدماغ البشري ,فالدماغ البشري عند الولادة يحتوي ما بين 100و200بليون خليه عصبية. وان من مكونات التفكير عمليات معرفية : وهي عملية معقدة ,ومعرفه خاصة بمحتوى المادة والموضوع ,واستعدادات وعوامل شخصيه. وان للتفكير مهارات وتعرف مهارات التفكير: هي عمليات محددة نمارسها ونستخدمها عن قصد في معالجة المعلومات. والعلاقة بين التفكير ومهارات التفكير انه يتألف من مهارات متعددة تسهم اجادة كل منها في فاعلية عملية التفكير .وهناك حاجه للتفريق بين مفهومي “التفكير” و “مهارات التفكير” ذلك ان التفكير عملية كلية نقوم عن طريقها بمعالجة عقلية للمدخلات الحسية والمعلومات المسترجعة لتكوين الافكار وهي عمليه غير مفهومة , اما مهارات التفكير فهي عملية محددة نمارسها ونستخدمها عن قصد في معالجه البيانات .</a:t>
            </a:r>
            <a:endParaRPr lang="en-US" dirty="0"/>
          </a:p>
          <a:p>
            <a:endParaRPr lang="ar-IQ" dirty="0"/>
          </a:p>
        </p:txBody>
      </p:sp>
    </p:spTree>
    <p:extLst>
      <p:ext uri="{BB962C8B-B14F-4D97-AF65-F5344CB8AC3E}">
        <p14:creationId xmlns:p14="http://schemas.microsoft.com/office/powerpoint/2010/main" val="36472155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2843808" y="260648"/>
            <a:ext cx="3598168" cy="891530"/>
          </a:xfrm>
        </p:spPr>
        <p:txBody>
          <a:bodyPr/>
          <a:lstStyle/>
          <a:p>
            <a:r>
              <a:rPr lang="ar-SA" b="1" dirty="0">
                <a:solidFill>
                  <a:srgbClr val="FF0000"/>
                </a:solidFill>
              </a:rPr>
              <a:t>القبعة </a:t>
            </a:r>
            <a:r>
              <a:rPr lang="ar-SA" b="1" dirty="0" err="1">
                <a:solidFill>
                  <a:srgbClr val="FF0000"/>
                </a:solidFill>
              </a:rPr>
              <a:t>الزرقا</a:t>
            </a:r>
            <a:r>
              <a:rPr lang="ar-IQ" b="1" dirty="0">
                <a:solidFill>
                  <a:srgbClr val="FF0000"/>
                </a:solidFill>
              </a:rPr>
              <a:t>ء </a:t>
            </a:r>
            <a:endParaRPr lang="ar-IQ" dirty="0">
              <a:solidFill>
                <a:srgbClr val="FF0000"/>
              </a:solidFill>
            </a:endParaRPr>
          </a:p>
        </p:txBody>
      </p:sp>
      <p:sp>
        <p:nvSpPr>
          <p:cNvPr id="3" name="عنوان فرعي 2"/>
          <p:cNvSpPr>
            <a:spLocks noGrp="1"/>
          </p:cNvSpPr>
          <p:nvPr>
            <p:ph type="subTitle" idx="1"/>
          </p:nvPr>
        </p:nvSpPr>
        <p:spPr>
          <a:xfrm>
            <a:off x="899592" y="1196752"/>
            <a:ext cx="7488832" cy="4752528"/>
          </a:xfrm>
        </p:spPr>
        <p:txBody>
          <a:bodyPr>
            <a:normAutofit fontScale="92500" lnSpcReduction="20000"/>
          </a:bodyPr>
          <a:lstStyle/>
          <a:p>
            <a:r>
              <a:rPr lang="ar-SA" dirty="0"/>
              <a:t>وترمز إلى التفكير الموجه (الشمولي): إنه تفكير النظرة العامة ، والسبب في اختيار اللون الأزرق هو أن السماء زرقاء وهي تغطي كل شيء وتشمل تحتها كل شيء، وثانياً لأن اللون الأزرق يوحي بالإحاطة والقوة كالبحر إننا حين نلبس القبعة الزرقاء فنحن لا نفكر بالموضوع المطروح للبحث ، وإنما نفكر بالتفكير ، نفكر كيف نوجه التفكير اللازم للوصول إلى أحسن نتيجة. إن عمل تفكير القبعة الزرقاء يشبه مخرج المسرحية، إنه يقرر أدوار الممثلين ، ومتى سيدخلون ، ومتى سيقفون، والدور المناسب لكل منهم. يقوم صاحب القبعة الزرقاء بتقرير أي القبعات يجب أن تنشط ومتى يكون عملها. إنه يضع الخطة لتفكير القبعات المختلفة ويتابع إعطاء التعليمات في نسق معين</a:t>
            </a:r>
            <a:r>
              <a:rPr lang="ar-SA" dirty="0" smtClean="0"/>
              <a:t>.</a:t>
            </a:r>
            <a:endParaRPr lang="ar-IQ" dirty="0"/>
          </a:p>
        </p:txBody>
      </p:sp>
    </p:spTree>
    <p:extLst>
      <p:ext uri="{BB962C8B-B14F-4D97-AF65-F5344CB8AC3E}">
        <p14:creationId xmlns:p14="http://schemas.microsoft.com/office/powerpoint/2010/main" val="31494364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979712" y="260648"/>
            <a:ext cx="5326360" cy="650503"/>
          </a:xfrm>
        </p:spPr>
        <p:txBody>
          <a:bodyPr>
            <a:normAutofit fontScale="90000"/>
          </a:bodyPr>
          <a:lstStyle/>
          <a:p>
            <a:r>
              <a:rPr lang="ar-SA" b="1" dirty="0">
                <a:solidFill>
                  <a:srgbClr val="FF0000"/>
                </a:solidFill>
              </a:rPr>
              <a:t>ما هو التفكير وماذا نعني به ؟</a:t>
            </a:r>
            <a:endParaRPr lang="ar-IQ" dirty="0">
              <a:solidFill>
                <a:srgbClr val="FF0000"/>
              </a:solidFill>
            </a:endParaRPr>
          </a:p>
        </p:txBody>
      </p:sp>
      <p:sp>
        <p:nvSpPr>
          <p:cNvPr id="3" name="عنوان فرعي 2"/>
          <p:cNvSpPr>
            <a:spLocks noGrp="1"/>
          </p:cNvSpPr>
          <p:nvPr>
            <p:ph type="subTitle" idx="1"/>
          </p:nvPr>
        </p:nvSpPr>
        <p:spPr>
          <a:xfrm>
            <a:off x="755576" y="980728"/>
            <a:ext cx="7632848" cy="5184576"/>
          </a:xfrm>
        </p:spPr>
        <p:txBody>
          <a:bodyPr>
            <a:normAutofit fontScale="85000" lnSpcReduction="10000"/>
          </a:bodyPr>
          <a:lstStyle/>
          <a:p>
            <a:r>
              <a:rPr lang="ar-SA" dirty="0">
                <a:solidFill>
                  <a:srgbClr val="00B050"/>
                </a:solidFill>
              </a:rPr>
              <a:t>خرج الباحثون والدارسون بتعاريف كثيرة للتفكير نوجز أشهرها :</a:t>
            </a:r>
            <a:endParaRPr lang="en-US" dirty="0">
              <a:solidFill>
                <a:srgbClr val="00B050"/>
              </a:solidFill>
            </a:endParaRPr>
          </a:p>
          <a:p>
            <a:pPr lvl="0"/>
            <a:r>
              <a:rPr lang="ar-SA" dirty="0"/>
              <a:t>تعريف جون ديوي</a:t>
            </a:r>
            <a:r>
              <a:rPr lang="en-US" dirty="0"/>
              <a:t> </a:t>
            </a:r>
            <a:r>
              <a:rPr lang="en-US" dirty="0" err="1"/>
              <a:t>G.Dewe</a:t>
            </a:r>
            <a:r>
              <a:rPr lang="en-US" dirty="0"/>
              <a:t> : </a:t>
            </a:r>
            <a:r>
              <a:rPr lang="ar-SA" dirty="0"/>
              <a:t>يقول جون ديوي" إن التفكير هو النّشاط العقلي الذي يرمي إلى حل مشكلة ما".</a:t>
            </a:r>
            <a:endParaRPr lang="en-US" dirty="0"/>
          </a:p>
          <a:p>
            <a:pPr lvl="0"/>
            <a:r>
              <a:rPr lang="ar-SA" dirty="0"/>
              <a:t>تعريف فتحي جروان : "التّفكير هو سلسلة من النشاطات العقليّة غير المرئيّة التي يقوم بها الدّماغ عندما يتعرّض لمثير يتم </a:t>
            </a:r>
            <a:r>
              <a:rPr lang="ar-SA" dirty="0" err="1"/>
              <a:t>إستقباله</a:t>
            </a:r>
            <a:r>
              <a:rPr lang="ar-SA" dirty="0"/>
              <a:t> عن طريق واحدة أو أكثر من الحواس الخمسة، بحثاً عن معنى في الموقف أو الخبرة، وهو سلوك هادف وتطوري، يتشكّل من داخل القابليّات والعوامل الشخصيّة والعمليّات المعرفيّة وفوق المعرفيّة، والمعرفة الخاصّة بالموضوع الذي يدور حوله التفكير .</a:t>
            </a:r>
            <a:endParaRPr lang="en-US" dirty="0"/>
          </a:p>
          <a:p>
            <a:pPr lvl="0"/>
            <a:r>
              <a:rPr lang="ar-SA" dirty="0"/>
              <a:t>تعريف شاكر عبد الحميد : "التفكير هو عبارة عن مجموعة من العمليّات العقلية الداخلية التي تهدف إلى حل مشكلة أو اتّخاذ قرار أو البحث عن المعنى أو الوصول إلى هدف معيّن، وغالباً ما يسبق هذه العمليّات القيام بفعل معيّن أو النطق بقول معيّن".</a:t>
            </a:r>
            <a:endParaRPr lang="en-US" dirty="0"/>
          </a:p>
          <a:p>
            <a:endParaRPr lang="ar-IQ" dirty="0"/>
          </a:p>
        </p:txBody>
      </p:sp>
    </p:spTree>
    <p:extLst>
      <p:ext uri="{BB962C8B-B14F-4D97-AF65-F5344CB8AC3E}">
        <p14:creationId xmlns:p14="http://schemas.microsoft.com/office/powerpoint/2010/main" val="40189285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2771800" y="260648"/>
            <a:ext cx="3526160" cy="794519"/>
          </a:xfrm>
        </p:spPr>
        <p:txBody>
          <a:bodyPr/>
          <a:lstStyle/>
          <a:p>
            <a:r>
              <a:rPr lang="ar-SA" b="1" dirty="0" smtClean="0">
                <a:solidFill>
                  <a:srgbClr val="FF0000"/>
                </a:solidFill>
              </a:rPr>
              <a:t>خصائص </a:t>
            </a:r>
            <a:r>
              <a:rPr lang="ar-SA" b="1" dirty="0">
                <a:solidFill>
                  <a:srgbClr val="FF0000"/>
                </a:solidFill>
              </a:rPr>
              <a:t>التفكير </a:t>
            </a:r>
            <a:endParaRPr lang="ar-IQ" dirty="0">
              <a:solidFill>
                <a:srgbClr val="FF0000"/>
              </a:solidFill>
            </a:endParaRPr>
          </a:p>
        </p:txBody>
      </p:sp>
      <p:sp>
        <p:nvSpPr>
          <p:cNvPr id="3" name="عنوان فرعي 2"/>
          <p:cNvSpPr>
            <a:spLocks noGrp="1"/>
          </p:cNvSpPr>
          <p:nvPr>
            <p:ph type="subTitle" idx="1"/>
          </p:nvPr>
        </p:nvSpPr>
        <p:spPr>
          <a:xfrm>
            <a:off x="755576" y="1052736"/>
            <a:ext cx="7632848" cy="5328592"/>
          </a:xfrm>
        </p:spPr>
        <p:txBody>
          <a:bodyPr>
            <a:normAutofit fontScale="85000" lnSpcReduction="20000"/>
          </a:bodyPr>
          <a:lstStyle/>
          <a:p>
            <a:r>
              <a:rPr lang="ar-SA" dirty="0"/>
              <a:t>إنّ التّفكير عملية عقلية منظمة ولها خصائص نستطيع أن نستنتجها من التعاريف السّابقة :</a:t>
            </a:r>
            <a:endParaRPr lang="en-US" dirty="0"/>
          </a:p>
          <a:p>
            <a:pPr lvl="0"/>
            <a:r>
              <a:rPr lang="ar-SA" dirty="0"/>
              <a:t>التفكير عملية تعتمد على عدد من العمليات من خلال النشاط العقلي.</a:t>
            </a:r>
            <a:endParaRPr lang="en-US" dirty="0"/>
          </a:p>
          <a:p>
            <a:pPr lvl="0"/>
            <a:r>
              <a:rPr lang="ar-SA" dirty="0"/>
              <a:t>التفكير سلوك هادف إذ إنه يتم لهدف ويهدف إلى حل مشكلة.</a:t>
            </a:r>
            <a:endParaRPr lang="en-US" dirty="0"/>
          </a:p>
          <a:p>
            <a:pPr lvl="0"/>
            <a:r>
              <a:rPr lang="ar-SA" dirty="0"/>
              <a:t>التفكير عملية يمكن تعلمها وتطويرها بالتدرب عليها.</a:t>
            </a:r>
            <a:endParaRPr lang="en-US" dirty="0"/>
          </a:p>
          <a:p>
            <a:pPr lvl="0"/>
            <a:r>
              <a:rPr lang="ar-SA" dirty="0"/>
              <a:t>التفكير يعتمد على عمليات عدة تساعد في حل المشكلة مثل التحليل والتصنيف وغيرها.</a:t>
            </a:r>
            <a:endParaRPr lang="en-US" dirty="0"/>
          </a:p>
          <a:p>
            <a:pPr lvl="0"/>
            <a:r>
              <a:rPr lang="ar-SA" dirty="0"/>
              <a:t>التفكير عملية يمكن أن تقاس وتلاحظ إذ يمكن قياسها بواسطة الاختبارات.</a:t>
            </a:r>
            <a:endParaRPr lang="en-US" dirty="0"/>
          </a:p>
          <a:p>
            <a:pPr lvl="0"/>
            <a:r>
              <a:rPr lang="ar-SA" dirty="0"/>
              <a:t>التفكير عملية يقوم بها الفرد ضمن الإطار الاجتماعي والثقافي المحيط به.</a:t>
            </a:r>
            <a:endParaRPr lang="en-US" dirty="0"/>
          </a:p>
          <a:p>
            <a:pPr lvl="0"/>
            <a:r>
              <a:rPr lang="ar-SA" dirty="0"/>
              <a:t>طبيعة التفكير تميل إلى النمو والتطور كلما نضج الفرد وتعلم.</a:t>
            </a:r>
            <a:endParaRPr lang="en-US" dirty="0"/>
          </a:p>
          <a:p>
            <a:pPr lvl="0"/>
            <a:r>
              <a:rPr lang="ar-SA" dirty="0"/>
              <a:t>يؤثر عمل الدماغ على عملية التفكير</a:t>
            </a:r>
            <a:r>
              <a:rPr lang="en-US" dirty="0"/>
              <a:t>.</a:t>
            </a:r>
          </a:p>
          <a:p>
            <a:endParaRPr lang="ar-IQ" dirty="0"/>
          </a:p>
        </p:txBody>
      </p:sp>
    </p:spTree>
    <p:extLst>
      <p:ext uri="{BB962C8B-B14F-4D97-AF65-F5344CB8AC3E}">
        <p14:creationId xmlns:p14="http://schemas.microsoft.com/office/powerpoint/2010/main" val="29304233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2267744" y="188640"/>
            <a:ext cx="5038328" cy="722511"/>
          </a:xfrm>
        </p:spPr>
        <p:txBody>
          <a:bodyPr>
            <a:normAutofit fontScale="90000"/>
          </a:bodyPr>
          <a:lstStyle/>
          <a:p>
            <a:r>
              <a:rPr lang="ar-SA" b="1" dirty="0">
                <a:solidFill>
                  <a:srgbClr val="FF0000"/>
                </a:solidFill>
              </a:rPr>
              <a:t>أهمية تعليم مهارات </a:t>
            </a:r>
            <a:r>
              <a:rPr lang="ar-SA" b="1" dirty="0" smtClean="0">
                <a:solidFill>
                  <a:srgbClr val="FF0000"/>
                </a:solidFill>
              </a:rPr>
              <a:t>التفكير</a:t>
            </a:r>
            <a:endParaRPr lang="ar-IQ" dirty="0">
              <a:solidFill>
                <a:srgbClr val="FF0000"/>
              </a:solidFill>
            </a:endParaRPr>
          </a:p>
        </p:txBody>
      </p:sp>
      <p:sp>
        <p:nvSpPr>
          <p:cNvPr id="3" name="عنوان فرعي 2"/>
          <p:cNvSpPr>
            <a:spLocks noGrp="1"/>
          </p:cNvSpPr>
          <p:nvPr>
            <p:ph type="subTitle" idx="1"/>
          </p:nvPr>
        </p:nvSpPr>
        <p:spPr>
          <a:xfrm>
            <a:off x="683568" y="1124744"/>
            <a:ext cx="7776864" cy="4896544"/>
          </a:xfrm>
        </p:spPr>
        <p:txBody>
          <a:bodyPr>
            <a:normAutofit fontScale="92500" lnSpcReduction="10000"/>
          </a:bodyPr>
          <a:lstStyle/>
          <a:p>
            <a:pPr lvl="0"/>
            <a:r>
              <a:rPr lang="ar-SA" dirty="0"/>
              <a:t>يجعل المواقف الصفيّة أكثر حيوية، ويزيد من فعالية ومشاركة الطلبة، ويحفّزهم على الانتباه.</a:t>
            </a:r>
            <a:endParaRPr lang="en-US" dirty="0"/>
          </a:p>
          <a:p>
            <a:pPr lvl="0"/>
            <a:r>
              <a:rPr lang="ar-SA" dirty="0"/>
              <a:t>يشجع الطلبة في البحث عن المعلومات المختلفة التي قد يستفيدون منها في حياتهم.</a:t>
            </a:r>
            <a:endParaRPr lang="en-US" dirty="0"/>
          </a:p>
          <a:p>
            <a:pPr lvl="0"/>
            <a:r>
              <a:rPr lang="ar-SA" dirty="0"/>
              <a:t>يكسب الطلبة مهارات عديدة، ويرفع من كفاءاتهم التفكيرية.</a:t>
            </a:r>
            <a:endParaRPr lang="en-US" dirty="0"/>
          </a:p>
          <a:p>
            <a:pPr lvl="0"/>
            <a:r>
              <a:rPr lang="ar-SA" dirty="0"/>
              <a:t>يمكنهم من القيام بالسلوك السوي والابتعاد عن السلوكيات السيّئة، نظراً لتمكنهم في التفكير السليم.</a:t>
            </a:r>
            <a:endParaRPr lang="en-US" dirty="0"/>
          </a:p>
          <a:p>
            <a:pPr lvl="0"/>
            <a:r>
              <a:rPr lang="ar-SA" dirty="0"/>
              <a:t>ينمي التفكير الإبداعي لدى الطلبة.</a:t>
            </a:r>
            <a:endParaRPr lang="en-US" dirty="0"/>
          </a:p>
          <a:p>
            <a:pPr lvl="0"/>
            <a:r>
              <a:rPr lang="ar-SA" dirty="0"/>
              <a:t>يزيد من ثقتهم بأنفسهم، ومن تحسين تواصلهم الاجتماعي بمن حولهم.</a:t>
            </a:r>
            <a:endParaRPr lang="en-US" dirty="0"/>
          </a:p>
          <a:p>
            <a:endParaRPr lang="ar-IQ" dirty="0"/>
          </a:p>
        </p:txBody>
      </p:sp>
    </p:spTree>
    <p:extLst>
      <p:ext uri="{BB962C8B-B14F-4D97-AF65-F5344CB8AC3E}">
        <p14:creationId xmlns:p14="http://schemas.microsoft.com/office/powerpoint/2010/main" val="203444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331640" y="116632"/>
            <a:ext cx="6550496" cy="938535"/>
          </a:xfrm>
        </p:spPr>
        <p:txBody>
          <a:bodyPr>
            <a:normAutofit fontScale="90000"/>
          </a:bodyPr>
          <a:lstStyle/>
          <a:p>
            <a:r>
              <a:rPr lang="ar-SA" b="1" dirty="0">
                <a:solidFill>
                  <a:srgbClr val="FF0000"/>
                </a:solidFill>
              </a:rPr>
              <a:t>إيجابيات تعليم مهارات التفكير </a:t>
            </a:r>
            <a:r>
              <a:rPr lang="ar-SA" b="1" dirty="0" smtClean="0">
                <a:solidFill>
                  <a:srgbClr val="FF0000"/>
                </a:solidFill>
              </a:rPr>
              <a:t>للمعلم</a:t>
            </a:r>
            <a:endParaRPr lang="ar-IQ" dirty="0">
              <a:solidFill>
                <a:srgbClr val="FF0000"/>
              </a:solidFill>
            </a:endParaRPr>
          </a:p>
        </p:txBody>
      </p:sp>
      <p:sp>
        <p:nvSpPr>
          <p:cNvPr id="3" name="عنوان فرعي 2"/>
          <p:cNvSpPr>
            <a:spLocks noGrp="1"/>
          </p:cNvSpPr>
          <p:nvPr>
            <p:ph type="subTitle" idx="1"/>
          </p:nvPr>
        </p:nvSpPr>
        <p:spPr>
          <a:xfrm>
            <a:off x="755576" y="1196752"/>
            <a:ext cx="7488832" cy="4752528"/>
          </a:xfrm>
        </p:spPr>
        <p:txBody>
          <a:bodyPr>
            <a:normAutofit/>
          </a:bodyPr>
          <a:lstStyle/>
          <a:p>
            <a:endParaRPr lang="ar-IQ" dirty="0" smtClean="0"/>
          </a:p>
          <a:p>
            <a:r>
              <a:rPr lang="ar-SA" dirty="0" smtClean="0"/>
              <a:t>رغم </a:t>
            </a:r>
            <a:r>
              <a:rPr lang="ar-SA" dirty="0"/>
              <a:t>أنّ تعليم مهارات التفكير يتم من خلال المعلمين، إلا أنّ هذه العملية تعود عليهم بإيجابيات منها :</a:t>
            </a:r>
            <a:endParaRPr lang="en-US" dirty="0"/>
          </a:p>
          <a:p>
            <a:pPr lvl="0"/>
            <a:r>
              <a:rPr lang="ar-SA" dirty="0"/>
              <a:t>يحقّق أهداف تعليم المادة العلميّة ومناهج التدريس.</a:t>
            </a:r>
            <a:endParaRPr lang="en-US" dirty="0"/>
          </a:p>
          <a:p>
            <a:pPr lvl="0"/>
            <a:r>
              <a:rPr lang="ar-SA" dirty="0"/>
              <a:t>يزيد من الفاعلية الشخصية لدى المعلمين من خلال فهمهم لمهارات التفكير.</a:t>
            </a:r>
            <a:endParaRPr lang="en-US" dirty="0"/>
          </a:p>
          <a:p>
            <a:r>
              <a:rPr lang="ar-SA" dirty="0"/>
              <a:t>يحافظ على بقاء واستمرار النظام التعليميّ.</a:t>
            </a:r>
            <a:endParaRPr lang="ar-IQ" dirty="0"/>
          </a:p>
        </p:txBody>
      </p:sp>
    </p:spTree>
    <p:extLst>
      <p:ext uri="{BB962C8B-B14F-4D97-AF65-F5344CB8AC3E}">
        <p14:creationId xmlns:p14="http://schemas.microsoft.com/office/powerpoint/2010/main" val="37928230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979712" y="260648"/>
            <a:ext cx="5110336" cy="866527"/>
          </a:xfrm>
        </p:spPr>
        <p:txBody>
          <a:bodyPr/>
          <a:lstStyle/>
          <a:p>
            <a:r>
              <a:rPr lang="ar-SA" b="1" dirty="0">
                <a:solidFill>
                  <a:srgbClr val="FF0000"/>
                </a:solidFill>
              </a:rPr>
              <a:t>أسباب تعليم مهارات </a:t>
            </a:r>
            <a:r>
              <a:rPr lang="ar-SA" b="1" dirty="0" smtClean="0">
                <a:solidFill>
                  <a:srgbClr val="FF0000"/>
                </a:solidFill>
              </a:rPr>
              <a:t>التفكير</a:t>
            </a:r>
            <a:endParaRPr lang="ar-IQ" dirty="0">
              <a:solidFill>
                <a:srgbClr val="FF0000"/>
              </a:solidFill>
            </a:endParaRPr>
          </a:p>
        </p:txBody>
      </p:sp>
      <p:sp>
        <p:nvSpPr>
          <p:cNvPr id="3" name="عنوان فرعي 2"/>
          <p:cNvSpPr>
            <a:spLocks noGrp="1"/>
          </p:cNvSpPr>
          <p:nvPr>
            <p:ph type="subTitle" idx="1"/>
          </p:nvPr>
        </p:nvSpPr>
        <p:spPr>
          <a:xfrm>
            <a:off x="755576" y="1412776"/>
            <a:ext cx="7632848" cy="4680520"/>
          </a:xfrm>
        </p:spPr>
        <p:txBody>
          <a:bodyPr>
            <a:normAutofit/>
          </a:bodyPr>
          <a:lstStyle/>
          <a:p>
            <a:pPr lvl="0"/>
            <a:r>
              <a:rPr lang="ar-SA" dirty="0"/>
              <a:t>إعداد الإنسان لمواجهة ظروف الحياة المختلفة باللجوء إلى التفكير واتخاذ </a:t>
            </a:r>
            <a:r>
              <a:rPr lang="ar-SA" dirty="0" err="1"/>
              <a:t>القرارت</a:t>
            </a:r>
            <a:r>
              <a:rPr lang="ar-SA" dirty="0"/>
              <a:t> الصائبة.</a:t>
            </a:r>
            <a:endParaRPr lang="en-US" dirty="0"/>
          </a:p>
          <a:p>
            <a:pPr lvl="0"/>
            <a:r>
              <a:rPr lang="ar-SA" dirty="0"/>
              <a:t>حاجة المجتمعات الصناعية والنامّية لتطوير مهارات أفرادها في أداء أعمالهم.</a:t>
            </a:r>
            <a:endParaRPr lang="en-US" dirty="0"/>
          </a:p>
          <a:p>
            <a:pPr lvl="0"/>
            <a:r>
              <a:rPr lang="ar-SA" dirty="0"/>
              <a:t>حاجة السياسيين إلى هذه المهارات ليتمكنوا من القيام بواجباتهم نحو دولتهم وأفرادها وامتلاك الفكر القيادي.</a:t>
            </a:r>
            <a:endParaRPr lang="en-US" dirty="0"/>
          </a:p>
          <a:p>
            <a:pPr lvl="0"/>
            <a:r>
              <a:rPr lang="ar-SA" dirty="0"/>
              <a:t>حاجة الفرد للتفكير ليبقى متماسكاً في المجتمع ومع الآخرين.</a:t>
            </a:r>
            <a:endParaRPr lang="en-US" dirty="0"/>
          </a:p>
          <a:p>
            <a:endParaRPr lang="ar-IQ" dirty="0"/>
          </a:p>
        </p:txBody>
      </p:sp>
    </p:spTree>
    <p:extLst>
      <p:ext uri="{BB962C8B-B14F-4D97-AF65-F5344CB8AC3E}">
        <p14:creationId xmlns:p14="http://schemas.microsoft.com/office/powerpoint/2010/main" val="32858332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835696" y="260648"/>
            <a:ext cx="5756176" cy="720079"/>
          </a:xfrm>
        </p:spPr>
        <p:txBody>
          <a:bodyPr>
            <a:normAutofit fontScale="90000"/>
          </a:bodyPr>
          <a:lstStyle/>
          <a:p>
            <a:r>
              <a:rPr lang="ar-SA" b="1" dirty="0">
                <a:solidFill>
                  <a:srgbClr val="FF0000"/>
                </a:solidFill>
              </a:rPr>
              <a:t>معوّقات تعليم مهارات التفكير</a:t>
            </a:r>
            <a:endParaRPr lang="ar-IQ" dirty="0">
              <a:solidFill>
                <a:srgbClr val="FF0000"/>
              </a:solidFill>
            </a:endParaRPr>
          </a:p>
        </p:txBody>
      </p:sp>
      <p:sp>
        <p:nvSpPr>
          <p:cNvPr id="3" name="عنوان فرعي 2"/>
          <p:cNvSpPr>
            <a:spLocks noGrp="1"/>
          </p:cNvSpPr>
          <p:nvPr>
            <p:ph type="subTitle" idx="1"/>
          </p:nvPr>
        </p:nvSpPr>
        <p:spPr>
          <a:xfrm>
            <a:off x="827584" y="1268760"/>
            <a:ext cx="7605216" cy="4824536"/>
          </a:xfrm>
        </p:spPr>
        <p:txBody>
          <a:bodyPr>
            <a:normAutofit fontScale="77500" lnSpcReduction="20000"/>
          </a:bodyPr>
          <a:lstStyle/>
          <a:p>
            <a:pPr lvl="0"/>
            <a:r>
              <a:rPr lang="ar-SA" dirty="0"/>
              <a:t>المعلم هو صاحب الكلمة الأولى والأخيرة في الصف.</a:t>
            </a:r>
            <a:endParaRPr lang="en-US" dirty="0"/>
          </a:p>
          <a:p>
            <a:pPr lvl="0"/>
            <a:r>
              <a:rPr lang="ar-SA" dirty="0"/>
              <a:t>يركّز المعلم في شرح المادة العلمية على نقل المعلومات فقط دون توليدها واستعمالها.</a:t>
            </a:r>
            <a:endParaRPr lang="en-US" dirty="0"/>
          </a:p>
          <a:p>
            <a:pPr lvl="0"/>
            <a:r>
              <a:rPr lang="ar-SA" dirty="0"/>
              <a:t>احتواء المناهج العلمية على كم هائل من المعلومات لا تمكن الطالب من التفكير، بل تركز على حشو المعلومات في عقل الطالب دون فهمها.</a:t>
            </a:r>
            <a:endParaRPr lang="en-US" dirty="0"/>
          </a:p>
          <a:p>
            <a:pPr lvl="0"/>
            <a:r>
              <a:rPr lang="ar-SA" dirty="0"/>
              <a:t>احتكار المعلم لطول فترة الحصة دون مشاركة الطلبة.</a:t>
            </a:r>
            <a:endParaRPr lang="en-US" dirty="0"/>
          </a:p>
          <a:p>
            <a:pPr lvl="0"/>
            <a:r>
              <a:rPr lang="ar-SA" dirty="0"/>
              <a:t>عدم تقبّل المعلم للانتقاد والأسئلة الخارجة عن الدرس.</a:t>
            </a:r>
            <a:endParaRPr lang="en-US" dirty="0"/>
          </a:p>
          <a:p>
            <a:pPr lvl="0"/>
            <a:r>
              <a:rPr lang="ar-SA" dirty="0"/>
              <a:t>تفضيل المعلم للطالب الذكي على الطالب المبدع الذي يعتمد على التفكير.</a:t>
            </a:r>
            <a:endParaRPr lang="en-US" dirty="0"/>
          </a:p>
          <a:p>
            <a:pPr lvl="0"/>
            <a:r>
              <a:rPr lang="ar-SA" dirty="0"/>
              <a:t>اعتماد المعلم على عدد ونوع محدود من الطلبة الذين يوجه الأسئلة إليهم.</a:t>
            </a:r>
            <a:endParaRPr lang="en-US" dirty="0"/>
          </a:p>
          <a:p>
            <a:pPr lvl="0"/>
            <a:r>
              <a:rPr lang="ar-SA" dirty="0"/>
              <a:t>أحياناً تكون أسئلة المعلم تحتاج إلى إجابات متدنيّة التفكير.</a:t>
            </a:r>
            <a:endParaRPr lang="en-US" dirty="0"/>
          </a:p>
          <a:p>
            <a:pPr lvl="0"/>
            <a:r>
              <a:rPr lang="ar-SA" dirty="0"/>
              <a:t>لا يعطي المعلم وقتاً كافياً للطلبة للإجابة على السؤال</a:t>
            </a:r>
            <a:r>
              <a:rPr lang="en-US" dirty="0"/>
              <a:t>.</a:t>
            </a:r>
          </a:p>
          <a:p>
            <a:endParaRPr lang="ar-IQ" dirty="0"/>
          </a:p>
        </p:txBody>
      </p:sp>
    </p:spTree>
    <p:extLst>
      <p:ext uri="{BB962C8B-B14F-4D97-AF65-F5344CB8AC3E}">
        <p14:creationId xmlns:p14="http://schemas.microsoft.com/office/powerpoint/2010/main" val="17505751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835696" y="260648"/>
            <a:ext cx="5686400" cy="866527"/>
          </a:xfrm>
        </p:spPr>
        <p:txBody>
          <a:bodyPr/>
          <a:lstStyle/>
          <a:p>
            <a:r>
              <a:rPr lang="ar-SA" b="1" dirty="0">
                <a:solidFill>
                  <a:srgbClr val="FF0000"/>
                </a:solidFill>
              </a:rPr>
              <a:t>عوامل نجاح تعليم </a:t>
            </a:r>
            <a:r>
              <a:rPr lang="ar-SA" b="1" dirty="0" smtClean="0">
                <a:solidFill>
                  <a:srgbClr val="FF0000"/>
                </a:solidFill>
              </a:rPr>
              <a:t>التفكير</a:t>
            </a:r>
            <a:endParaRPr lang="ar-IQ" dirty="0">
              <a:solidFill>
                <a:srgbClr val="FF0000"/>
              </a:solidFill>
            </a:endParaRPr>
          </a:p>
        </p:txBody>
      </p:sp>
      <p:sp>
        <p:nvSpPr>
          <p:cNvPr id="3" name="عنوان فرعي 2"/>
          <p:cNvSpPr>
            <a:spLocks noGrp="1"/>
          </p:cNvSpPr>
          <p:nvPr>
            <p:ph type="subTitle" idx="1"/>
          </p:nvPr>
        </p:nvSpPr>
        <p:spPr>
          <a:xfrm>
            <a:off x="899592" y="1628800"/>
            <a:ext cx="7416824" cy="4176914"/>
          </a:xfrm>
        </p:spPr>
        <p:txBody>
          <a:bodyPr/>
          <a:lstStyle/>
          <a:p>
            <a:endParaRPr lang="ar-IQ" dirty="0" smtClean="0"/>
          </a:p>
          <a:p>
            <a:endParaRPr lang="ar-IQ" dirty="0"/>
          </a:p>
          <a:p>
            <a:r>
              <a:rPr lang="ar-SA" dirty="0" smtClean="0"/>
              <a:t>يتفق </a:t>
            </a:r>
            <a:r>
              <a:rPr lang="ar-SA" dirty="0"/>
              <a:t>خبراء علم النفس على أن التفكير لا يحدث في فراغ عن محتوى معين أو مضمون فتوجد عوامل مرتبطة بعملية تعليم التفكير وتعلمه منها </a:t>
            </a:r>
            <a:r>
              <a:rPr lang="en-US" dirty="0"/>
              <a:t>:</a:t>
            </a:r>
          </a:p>
          <a:p>
            <a:endParaRPr lang="ar-IQ" dirty="0"/>
          </a:p>
        </p:txBody>
      </p:sp>
    </p:spTree>
    <p:extLst>
      <p:ext uri="{BB962C8B-B14F-4D97-AF65-F5344CB8AC3E}">
        <p14:creationId xmlns:p14="http://schemas.microsoft.com/office/powerpoint/2010/main" val="1106461993"/>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TotalTime>
  <Words>1537</Words>
  <Application>Microsoft Office PowerPoint</Application>
  <PresentationFormat>عرض على الشاشة (3:4)‏</PresentationFormat>
  <Paragraphs>101</Paragraphs>
  <Slides>20</Slides>
  <Notes>0</Notes>
  <HiddenSlides>0</HiddenSlides>
  <MMClips>0</MMClips>
  <ScaleCrop>false</ScaleCrop>
  <HeadingPairs>
    <vt:vector size="4" baseType="variant">
      <vt:variant>
        <vt:lpstr>نسق</vt:lpstr>
      </vt:variant>
      <vt:variant>
        <vt:i4>1</vt:i4>
      </vt:variant>
      <vt:variant>
        <vt:lpstr>عناوين الشرائح</vt:lpstr>
      </vt:variant>
      <vt:variant>
        <vt:i4>20</vt:i4>
      </vt:variant>
    </vt:vector>
  </HeadingPairs>
  <TitlesOfParts>
    <vt:vector size="21" baseType="lpstr">
      <vt:lpstr>نسق Office</vt:lpstr>
      <vt:lpstr>مادة تعليم التفكير</vt:lpstr>
      <vt:lpstr>طبيعة التفكير </vt:lpstr>
      <vt:lpstr>ما هو التفكير وماذا نعني به ؟</vt:lpstr>
      <vt:lpstr>خصائص التفكير </vt:lpstr>
      <vt:lpstr>أهمية تعليم مهارات التفكير</vt:lpstr>
      <vt:lpstr>إيجابيات تعليم مهارات التفكير للمعلم</vt:lpstr>
      <vt:lpstr>أسباب تعليم مهارات التفكير</vt:lpstr>
      <vt:lpstr>معوّقات تعليم مهارات التفكير</vt:lpstr>
      <vt:lpstr>عوامل نجاح تعليم التفكير</vt:lpstr>
      <vt:lpstr>أولًا : المعلم :</vt:lpstr>
      <vt:lpstr>ثانيًا : البيئة المدرسية والصفية :</vt:lpstr>
      <vt:lpstr>ثالثًا:ملائمة النشاطات التعليمية لمهارات التفكير</vt:lpstr>
      <vt:lpstr>قبعات التفكير الست</vt:lpstr>
      <vt:lpstr>أنواع القبعات وأنماط التفكير</vt:lpstr>
      <vt:lpstr>القبعة البيضاء </vt:lpstr>
      <vt:lpstr>القبعة الحمراء </vt:lpstr>
      <vt:lpstr>القبعة السوداء </vt:lpstr>
      <vt:lpstr>القبعة الصفراء </vt:lpstr>
      <vt:lpstr>القبعة الخضراء </vt:lpstr>
      <vt:lpstr>القبعة الزرقاء </vt:lpstr>
    </vt:vector>
  </TitlesOfParts>
  <Company>Microsoft (C)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مادة تعليم التفكير</dc:title>
  <dc:creator>karar</dc:creator>
  <cp:lastModifiedBy>karar</cp:lastModifiedBy>
  <cp:revision>24</cp:revision>
  <dcterms:created xsi:type="dcterms:W3CDTF">2019-06-06T14:07:46Z</dcterms:created>
  <dcterms:modified xsi:type="dcterms:W3CDTF">2019-06-06T20:55:24Z</dcterms:modified>
</cp:coreProperties>
</file>