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29" r:id="rId1"/>
  </p:sldMasterIdLst>
  <p:sldIdLst>
    <p:sldId id="256" r:id="rId2"/>
    <p:sldId id="291" r:id="rId3"/>
    <p:sldId id="292" r:id="rId4"/>
    <p:sldId id="293" r:id="rId5"/>
    <p:sldId id="258" r:id="rId6"/>
    <p:sldId id="257" r:id="rId7"/>
    <p:sldId id="259" r:id="rId8"/>
    <p:sldId id="260" r:id="rId9"/>
    <p:sldId id="261" r:id="rId10"/>
    <p:sldId id="262" r:id="rId11"/>
    <p:sldId id="263" r:id="rId12"/>
    <p:sldId id="264" r:id="rId13"/>
    <p:sldId id="265" r:id="rId14"/>
    <p:sldId id="266" r:id="rId15"/>
    <p:sldId id="267" r:id="rId16"/>
    <p:sldId id="269" r:id="rId17"/>
    <p:sldId id="294"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6" r:id="rId34"/>
    <p:sldId id="287" r:id="rId35"/>
    <p:sldId id="290" r:id="rId36"/>
    <p:sldId id="285" r:id="rId37"/>
    <p:sldId id="288" r:id="rId38"/>
    <p:sldId id="289" r:id="rId3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varScale="1">
        <p:scale>
          <a:sx n="47" d="100"/>
          <a:sy n="47" d="100"/>
        </p:scale>
        <p:origin x="714"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B61BEF0D-F0BB-DE4B-95CE-6DB70DBA9567}" type="datetimeFigureOut">
              <a:rPr lang="en-US" smtClean="0"/>
              <a:pPr/>
              <a:t>6/3/2019</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130611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6634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B61BEF0D-F0BB-DE4B-95CE-6DB70DBA9567}" type="datetimeFigureOut">
              <a:rPr lang="en-US" smtClean="0"/>
              <a:pPr/>
              <a:t>6/3/2019</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65003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94066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804672" y="320040"/>
            <a:ext cx="3657600" cy="320040"/>
          </a:xfrm>
        </p:spPr>
        <p:txBody>
          <a:bodyPr/>
          <a:lstStyle/>
          <a:p>
            <a:fld id="{B61BEF0D-F0BB-DE4B-95CE-6DB70DBA9567}" type="datetimeFigureOut">
              <a:rPr lang="en-US" smtClean="0"/>
              <a:pPr/>
              <a:t>6/3/2019</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46897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B61BEF0D-F0BB-DE4B-95CE-6DB70DBA9567}" type="datetimeFigureOut">
              <a:rPr lang="en-US" smtClean="0"/>
              <a:pPr/>
              <a:t>6/3/2019</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935111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B61BEF0D-F0BB-DE4B-95CE-6DB70DBA9567}" type="datetimeFigureOut">
              <a:rPr lang="en-US" smtClean="0"/>
              <a:pPr/>
              <a:t>6/3/2019</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94796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6/3/2019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41552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B61BEF0D-F0BB-DE4B-95CE-6DB70DBA9567}" type="datetimeFigureOut">
              <a:rPr lang="en-US" smtClean="0"/>
              <a:pPr/>
              <a:t>6/3/2019</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610212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6/3/2019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81451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804672" y="320040"/>
            <a:ext cx="3657600" cy="320040"/>
          </a:xfrm>
        </p:spPr>
        <p:txBody>
          <a:bodyPr/>
          <a:lstStyle/>
          <a:p>
            <a:fld id="{B61BEF0D-F0BB-DE4B-95CE-6DB70DBA9567}" type="datetimeFigureOut">
              <a:rPr lang="en-US" smtClean="0"/>
              <a:pPr/>
              <a:t>6/3/2019</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29876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B61BEF0D-F0BB-DE4B-95CE-6DB70DBA9567}" type="datetimeFigureOut">
              <a:rPr lang="en-US" smtClean="0"/>
              <a:pPr/>
              <a:t>6/3/2019</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64296840"/>
      </p:ext>
    </p:extLst>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90223" y="1207912"/>
            <a:ext cx="10714390" cy="4097866"/>
          </a:xfrm>
        </p:spPr>
        <p:txBody>
          <a:bodyPr>
            <a:normAutofit/>
          </a:bodyPr>
          <a:lstStyle/>
          <a:p>
            <a:pPr algn="ctr"/>
            <a:r>
              <a:rPr lang="ar-IQ" sz="2700" dirty="0"/>
              <a:t>أثر أنموذج ستيبانـز المعدَّل في التحصيل والتفكـير المنظومي لدى طلاب الصف الأول المتوسط </a:t>
            </a:r>
            <a:br>
              <a:rPr lang="ar-IQ" sz="2700" dirty="0"/>
            </a:br>
            <a:r>
              <a:rPr lang="ar-IQ" sz="2700" dirty="0"/>
              <a:t>في مادة الرياضيات</a:t>
            </a:r>
            <a:r>
              <a:rPr lang="ar-IQ" dirty="0"/>
              <a:t/>
            </a:r>
            <a:br>
              <a:rPr lang="ar-IQ" dirty="0"/>
            </a:br>
            <a:endParaRPr lang="en-US" dirty="0"/>
          </a:p>
        </p:txBody>
      </p:sp>
      <p:sp>
        <p:nvSpPr>
          <p:cNvPr id="3" name="Subtitle 2"/>
          <p:cNvSpPr>
            <a:spLocks noGrp="1"/>
          </p:cNvSpPr>
          <p:nvPr>
            <p:ph type="subTitle" idx="1"/>
          </p:nvPr>
        </p:nvSpPr>
        <p:spPr>
          <a:xfrm>
            <a:off x="1759237" y="2381956"/>
            <a:ext cx="8673427" cy="2846897"/>
          </a:xfrm>
        </p:spPr>
        <p:txBody>
          <a:bodyPr/>
          <a:lstStyle/>
          <a:p>
            <a:endParaRPr lang="en-US" dirty="0"/>
          </a:p>
        </p:txBody>
      </p:sp>
    </p:spTree>
    <p:extLst>
      <p:ext uri="{BB962C8B-B14F-4D97-AF65-F5344CB8AC3E}">
        <p14:creationId xmlns:p14="http://schemas.microsoft.com/office/powerpoint/2010/main" val="27779557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أسئلة وفرضيات الدراسة </a:t>
            </a:r>
            <a:endParaRPr lang="en-US" dirty="0"/>
          </a:p>
        </p:txBody>
      </p:sp>
      <p:sp>
        <p:nvSpPr>
          <p:cNvPr id="3" name="Content Placeholder 2"/>
          <p:cNvSpPr>
            <a:spLocks noGrp="1"/>
          </p:cNvSpPr>
          <p:nvPr>
            <p:ph idx="1"/>
          </p:nvPr>
        </p:nvSpPr>
        <p:spPr>
          <a:xfrm>
            <a:off x="5084581" y="699911"/>
            <a:ext cx="6281873" cy="5318030"/>
          </a:xfrm>
        </p:spPr>
        <p:txBody>
          <a:bodyPr>
            <a:normAutofit/>
          </a:bodyPr>
          <a:lstStyle/>
          <a:p>
            <a:pPr algn="r" rtl="1"/>
            <a:r>
              <a:rPr lang="ar-IQ" dirty="0" smtClean="0"/>
              <a:t>صاغت الباحثةالفرضيتين  الصفريتين </a:t>
            </a:r>
          </a:p>
          <a:p>
            <a:pPr algn="just" rtl="1"/>
            <a:r>
              <a:rPr lang="ar-IQ" dirty="0"/>
              <a:t>1.	لا يوجد فرق ذو دلالة إحصائية عند مستوى الدلالة (0.05) بين متوسطي درجات طلاب المجموعة التجريبية التي ستُدرس على وفق أنموذج ستيبانز المعدل ودرجات طلاب المجموعة الضابطة التي ستُدرس نفس المادة على وفق الطريقة الاعتيادية في اختبار التحصيل.</a:t>
            </a:r>
          </a:p>
          <a:p>
            <a:pPr algn="r" rtl="1"/>
            <a:endParaRPr lang="ar-IQ" dirty="0"/>
          </a:p>
          <a:p>
            <a:pPr algn="r" rtl="1"/>
            <a:endParaRPr lang="ar-IQ" dirty="0"/>
          </a:p>
          <a:p>
            <a:pPr algn="just" rtl="1"/>
            <a:r>
              <a:rPr lang="ar-IQ" dirty="0"/>
              <a:t>2. لا يوجد فرق ذو دلالة إحصائية عند مستوى الدلالة (0.05) بين متوسط درجات طلاب المجموعة التجريبية التي ستُدرس على وفق أنموذج ستيبانز المعدل ودرجات طلاب المجموعة الضابطة التي ستُدرس نفس المادة على وفق الطريقة الاعتيادية في اختبار التفكير المنظومي.</a:t>
            </a:r>
          </a:p>
          <a:p>
            <a:pPr algn="r" rtl="1"/>
            <a:endParaRPr lang="ar-IQ" dirty="0"/>
          </a:p>
          <a:p>
            <a:pPr algn="r" rtl="1"/>
            <a:endParaRPr lang="ar-IQ" dirty="0"/>
          </a:p>
          <a:p>
            <a:pPr algn="r" rtl="1"/>
            <a:endParaRPr lang="en-US" dirty="0"/>
          </a:p>
        </p:txBody>
      </p:sp>
    </p:spTree>
    <p:extLst>
      <p:ext uri="{BB962C8B-B14F-4D97-AF65-F5344CB8AC3E}">
        <p14:creationId xmlns:p14="http://schemas.microsoft.com/office/powerpoint/2010/main" val="20637542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أهداف البحث </a:t>
            </a:r>
            <a:endParaRPr lang="en-US" dirty="0"/>
          </a:p>
        </p:txBody>
      </p:sp>
      <p:sp>
        <p:nvSpPr>
          <p:cNvPr id="3" name="Content Placeholder 2"/>
          <p:cNvSpPr>
            <a:spLocks noGrp="1"/>
          </p:cNvSpPr>
          <p:nvPr>
            <p:ph idx="1"/>
          </p:nvPr>
        </p:nvSpPr>
        <p:spPr/>
        <p:txBody>
          <a:bodyPr/>
          <a:lstStyle/>
          <a:p>
            <a:pPr algn="just" rtl="1"/>
            <a:r>
              <a:rPr lang="ar-IQ" dirty="0"/>
              <a:t>يهدف البحث الحالي إلى التعرف على اثر أنموذج ستيبانز المعدل في </a:t>
            </a:r>
            <a:r>
              <a:rPr lang="ar-IQ" dirty="0" smtClean="0"/>
              <a:t>:</a:t>
            </a:r>
          </a:p>
          <a:p>
            <a:pPr algn="just" rtl="1"/>
            <a:r>
              <a:rPr lang="ar-IQ" dirty="0" smtClean="0"/>
              <a:t>1. التحصيل لدى طلاب الصف الأول المتوسط في مادة الرياضيات.</a:t>
            </a:r>
          </a:p>
          <a:p>
            <a:pPr algn="just" rtl="1"/>
            <a:r>
              <a:rPr lang="ar-IQ" dirty="0" smtClean="0"/>
              <a:t>2. التفكير المنظومي لدى طلاب الصف الأول المتوسط.</a:t>
            </a:r>
            <a:endParaRPr lang="ar-IQ" dirty="0"/>
          </a:p>
        </p:txBody>
      </p:sp>
    </p:spTree>
    <p:extLst>
      <p:ext uri="{BB962C8B-B14F-4D97-AF65-F5344CB8AC3E}">
        <p14:creationId xmlns:p14="http://schemas.microsoft.com/office/powerpoint/2010/main" val="10173043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أهمية البحث </a:t>
            </a:r>
            <a:endParaRPr lang="en-US" dirty="0"/>
          </a:p>
        </p:txBody>
      </p:sp>
      <p:sp>
        <p:nvSpPr>
          <p:cNvPr id="3" name="Content Placeholder 2"/>
          <p:cNvSpPr>
            <a:spLocks noGrp="1"/>
          </p:cNvSpPr>
          <p:nvPr>
            <p:ph idx="1"/>
          </p:nvPr>
        </p:nvSpPr>
        <p:spPr>
          <a:xfrm>
            <a:off x="5118447" y="803186"/>
            <a:ext cx="6281873" cy="5248622"/>
          </a:xfrm>
        </p:spPr>
        <p:txBody>
          <a:bodyPr>
            <a:normAutofit fontScale="92500" lnSpcReduction="10000"/>
          </a:bodyPr>
          <a:lstStyle/>
          <a:p>
            <a:pPr algn="just" rtl="1"/>
            <a:r>
              <a:rPr lang="ar-IQ" dirty="0"/>
              <a:t>أهمية البحث النظرية في الجوانب الآتية :</a:t>
            </a:r>
          </a:p>
          <a:p>
            <a:pPr algn="just" rtl="1"/>
            <a:r>
              <a:rPr lang="ar-IQ" dirty="0"/>
              <a:t>1. قد يفيد المدرسين والمشرفين الاختصاص في كيفية توظيف واستخدام أنموذج ستيبانز المعدل في مادة الرياضيات.</a:t>
            </a:r>
          </a:p>
          <a:p>
            <a:pPr algn="just" rtl="1"/>
            <a:r>
              <a:rPr lang="ar-IQ" dirty="0"/>
              <a:t>2. أهمية طرائق التدريس, والنماذج الحديثة بوصفها الأدوات الرئيسة لتحقيق أي مقرر دراسي بعيدا عن التلقين المباشر.</a:t>
            </a:r>
          </a:p>
          <a:p>
            <a:pPr algn="just" rtl="1"/>
            <a:r>
              <a:rPr lang="ar-IQ" dirty="0"/>
              <a:t>3.  قد يوفر هذا البحث معلومات ضرورية وإطارا نظريا لنموذج ستيبانز المعدل في تدريس الرياضيات محليا وعربيا ومما يؤكد هذه البحث أنه لا توجد دراسة محلية أو عربية أو أجنبية في حدود علم الباحثة تناولت انموذج ستيبانز المعدل كونه أنموذج تدريسي حديث يعزز حماس الطلاب للمشاركة والتعلم بطريقة العمل التعاوني الجماعي, ويقدم تغذية راجعة فورية لهم. </a:t>
            </a:r>
          </a:p>
          <a:p>
            <a:pPr algn="just" rtl="1"/>
            <a:r>
              <a:rPr lang="ar-IQ" dirty="0"/>
              <a:t>4. يسهم البحث في توجيه نظر القائمين على التعليم في ضرورة استخدام نماذج تدريس حديثة قائمة على النظريات المعرفية.</a:t>
            </a:r>
          </a:p>
          <a:p>
            <a:pPr algn="just" rtl="1"/>
            <a:r>
              <a:rPr lang="ar-IQ" dirty="0"/>
              <a:t>5. أهمية البحث للمدرسين والمشرفين لما يقدمه من نماذج لخطط تدريسية على وفق أنموذج ستيبانز المعدل فضلا عن اختبار المعرفة السابقة للرياضيات واختبار التحصيل وأخيرا اختبار التفكير المنظومي.</a:t>
            </a:r>
          </a:p>
          <a:p>
            <a:pPr algn="just" rtl="1"/>
            <a:endParaRPr lang="en-US" dirty="0"/>
          </a:p>
        </p:txBody>
      </p:sp>
    </p:spTree>
    <p:extLst>
      <p:ext uri="{BB962C8B-B14F-4D97-AF65-F5344CB8AC3E}">
        <p14:creationId xmlns:p14="http://schemas.microsoft.com/office/powerpoint/2010/main" val="27231942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أهمية البحث </a:t>
            </a:r>
            <a:endParaRPr lang="en-US" dirty="0"/>
          </a:p>
        </p:txBody>
      </p:sp>
      <p:sp>
        <p:nvSpPr>
          <p:cNvPr id="3" name="Content Placeholder 2"/>
          <p:cNvSpPr>
            <a:spLocks noGrp="1"/>
          </p:cNvSpPr>
          <p:nvPr>
            <p:ph idx="1"/>
          </p:nvPr>
        </p:nvSpPr>
        <p:spPr>
          <a:xfrm>
            <a:off x="5118447" y="225777"/>
            <a:ext cx="6281873" cy="6265333"/>
          </a:xfrm>
        </p:spPr>
        <p:txBody>
          <a:bodyPr>
            <a:normAutofit fontScale="92500" lnSpcReduction="10000"/>
          </a:bodyPr>
          <a:lstStyle/>
          <a:p>
            <a:pPr algn="just" rtl="1"/>
            <a:r>
              <a:rPr lang="ar-IQ" dirty="0"/>
              <a:t>أما أهم الجوانب التطبيقية للبحث يمكن أن تتجلى من خلال :</a:t>
            </a:r>
          </a:p>
          <a:p>
            <a:pPr algn="just" rtl="1"/>
            <a:r>
              <a:rPr lang="ar-IQ" dirty="0"/>
              <a:t>1.التعرف إلى أثر( أنموذج ستيبانز المعدل ) على ضوء( أنموذج ستيبانز) للتغير المفاهيمي في كل من التحصيل لمادة الرياضيات والتفكير المنظومي لدى طلاب الأول المتوسط.</a:t>
            </a:r>
          </a:p>
          <a:p>
            <a:pPr algn="just" rtl="1"/>
            <a:r>
              <a:rPr lang="ar-IQ" dirty="0"/>
              <a:t>2. يمكن أن يسهم هذا البحث في تعريف المدرسين والمشرفين في المرحلة المتوسطة بأهمية أنموذج ستيبانز المعدل كبديل للتدريس عن الطريقة الاعتيادية, وضرورة استخدامه من اجل تدريب الطلاب على ما يسمى ( التفكير في التفكير) وتحسين مستوى التعلم ذو المعنى.</a:t>
            </a:r>
          </a:p>
          <a:p>
            <a:pPr algn="just" rtl="1"/>
            <a:r>
              <a:rPr lang="ar-IQ" dirty="0"/>
              <a:t>3. يمكن أن يفيد مخططي مناهج الرياضيات في كيفية التخطيط  للمناهج على وفق الفلسفة الحديثة من حيث محتواها وأنشطتها و وسائل تقويمها بطريقة تنمي قدرة الطلاب في مجال مهارات التفكير العامة ومهارات التفكير المنظومي بشكل خاص.</a:t>
            </a:r>
          </a:p>
          <a:p>
            <a:pPr algn="just" rtl="1"/>
            <a:r>
              <a:rPr lang="ar-IQ" dirty="0"/>
              <a:t>4. قد يسهم البحث في تشجيع المشرفين على ضرورة إشراك مدرسي الرياضيات بالدورات التي تقام لغرض تدريبهم على النماذج والاستراتيجيات الحديثة والفعالة في مجال تدريس الرياضيات بغية تحقيق الأهداف التعليمية المرجوة من تدريس المادة.</a:t>
            </a:r>
          </a:p>
          <a:p>
            <a:pPr algn="just" rtl="1"/>
            <a:r>
              <a:rPr lang="ar-IQ" dirty="0"/>
              <a:t>5. قد يكون إضافة نوعية جديدة تضاف للمكتبة التربوية, ويفيد للاطلاع عليه كدراسة سابقة وقد تقود نتائج البحث إلى دراسات لاحقه وتشجع بقية الباحثين إلى ضرورة إجراء العديد من الدراسات في البيئة العراقية باستخدام نماذج جديدة تتناسب مع تدريس الرياضيات بشكل خاص.</a:t>
            </a:r>
          </a:p>
          <a:p>
            <a:endParaRPr lang="en-US" dirty="0"/>
          </a:p>
        </p:txBody>
      </p:sp>
    </p:spTree>
    <p:extLst>
      <p:ext uri="{BB962C8B-B14F-4D97-AF65-F5344CB8AC3E}">
        <p14:creationId xmlns:p14="http://schemas.microsoft.com/office/powerpoint/2010/main" val="19654476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حدود البحث </a:t>
            </a:r>
            <a:endParaRPr lang="en-US" dirty="0"/>
          </a:p>
        </p:txBody>
      </p:sp>
      <p:sp>
        <p:nvSpPr>
          <p:cNvPr id="3" name="Content Placeholder 2"/>
          <p:cNvSpPr>
            <a:spLocks noGrp="1"/>
          </p:cNvSpPr>
          <p:nvPr>
            <p:ph idx="1"/>
          </p:nvPr>
        </p:nvSpPr>
        <p:spPr/>
        <p:txBody>
          <a:bodyPr/>
          <a:lstStyle/>
          <a:p>
            <a:pPr algn="just" rtl="1"/>
            <a:r>
              <a:rPr lang="ar-IQ" dirty="0"/>
              <a:t>يتحدد البحث بـالآتي :</a:t>
            </a:r>
          </a:p>
          <a:p>
            <a:pPr algn="just" rtl="1"/>
            <a:r>
              <a:rPr lang="ar-IQ" dirty="0"/>
              <a:t>1.	طلاب الصف الأول المتوسط في مدينة الناصرية مركز محافظة ذي قار.</a:t>
            </a:r>
          </a:p>
          <a:p>
            <a:pPr algn="just" rtl="1"/>
            <a:r>
              <a:rPr lang="ar-IQ" dirty="0"/>
              <a:t>2.	 الفصل الدراسي الثاني للعام الدراسي (2017-2018) م.</a:t>
            </a:r>
          </a:p>
          <a:p>
            <a:pPr algn="just" rtl="1"/>
            <a:r>
              <a:rPr lang="ar-IQ" dirty="0"/>
              <a:t>3. كتاب الرياضيات المقرر للصف الأول المتوسط للفصلين (الخامس, والسادس),ط1, الجزء الثاني, للعام الدراسي (2016-2017 ) م .</a:t>
            </a:r>
          </a:p>
          <a:p>
            <a:pPr algn="just" rtl="1"/>
            <a:r>
              <a:rPr lang="ar-IQ" dirty="0"/>
              <a:t>4. مهارات التفكير المنظومي ( إدراك العلاقات للمنظومة, التحليل, التركيب, التقويم )</a:t>
            </a:r>
          </a:p>
          <a:p>
            <a:endParaRPr lang="en-US" dirty="0"/>
          </a:p>
        </p:txBody>
      </p:sp>
    </p:spTree>
    <p:extLst>
      <p:ext uri="{BB962C8B-B14F-4D97-AF65-F5344CB8AC3E}">
        <p14:creationId xmlns:p14="http://schemas.microsoft.com/office/powerpoint/2010/main" val="42177370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مصطلحات البحث </a:t>
            </a:r>
            <a:endParaRPr lang="en-US" dirty="0"/>
          </a:p>
        </p:txBody>
      </p:sp>
      <p:sp>
        <p:nvSpPr>
          <p:cNvPr id="3" name="Content Placeholder 2"/>
          <p:cNvSpPr>
            <a:spLocks noGrp="1"/>
          </p:cNvSpPr>
          <p:nvPr>
            <p:ph idx="1"/>
          </p:nvPr>
        </p:nvSpPr>
        <p:spPr>
          <a:xfrm>
            <a:off x="5118447" y="112889"/>
            <a:ext cx="6960664" cy="6558844"/>
          </a:xfrm>
        </p:spPr>
        <p:txBody>
          <a:bodyPr>
            <a:normAutofit/>
          </a:bodyPr>
          <a:lstStyle/>
          <a:p>
            <a:pPr algn="just" rtl="1"/>
            <a:r>
              <a:rPr lang="ar-IQ" dirty="0" smtClean="0"/>
              <a:t>وتتبنى الباحثة تعريف (أبو جادو, 2008) تعريف نظرياّ وتعتمده إذ يتلاءم مع متطلبات هذا البحث.                                              </a:t>
            </a:r>
          </a:p>
          <a:p>
            <a:pPr algn="just" rtl="1"/>
            <a:r>
              <a:rPr lang="ar-IQ" dirty="0" smtClean="0"/>
              <a:t>التعريف الإجرائي للأنموذج : هو مجموعة من الإجراءات التعليمية - التعلمية المنظمة والمتسلسلة التي تستخدمها الباحثة داخل غرفة الصف في أثناء عملية التدريس مع طلاب المجموعة التجريبية.</a:t>
            </a:r>
          </a:p>
          <a:p>
            <a:endParaRPr lang="en-US" dirty="0"/>
          </a:p>
        </p:txBody>
      </p:sp>
    </p:spTree>
    <p:extLst>
      <p:ext uri="{BB962C8B-B14F-4D97-AF65-F5344CB8AC3E}">
        <p14:creationId xmlns:p14="http://schemas.microsoft.com/office/powerpoint/2010/main" val="10018162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مصطلحات البحث </a:t>
            </a:r>
            <a:endParaRPr lang="en-US" dirty="0"/>
          </a:p>
        </p:txBody>
      </p:sp>
      <p:sp>
        <p:nvSpPr>
          <p:cNvPr id="3" name="Content Placeholder 2"/>
          <p:cNvSpPr>
            <a:spLocks noGrp="1"/>
          </p:cNvSpPr>
          <p:nvPr>
            <p:ph idx="1"/>
          </p:nvPr>
        </p:nvSpPr>
        <p:spPr/>
        <p:txBody>
          <a:bodyPr>
            <a:normAutofit fontScale="77500" lnSpcReduction="20000"/>
          </a:bodyPr>
          <a:lstStyle/>
          <a:p>
            <a:pPr algn="just" rtl="1"/>
            <a:r>
              <a:rPr lang="ar-IQ" dirty="0"/>
              <a:t>2  أنموذج ستيبانز المعدل</a:t>
            </a:r>
          </a:p>
          <a:p>
            <a:pPr algn="just" rtl="1"/>
            <a:r>
              <a:rPr lang="ar-IQ" dirty="0"/>
              <a:t> التعريف النظري للباحثة :</a:t>
            </a:r>
          </a:p>
          <a:p>
            <a:pPr algn="just" rtl="1"/>
            <a:r>
              <a:rPr lang="ar-IQ" dirty="0"/>
              <a:t>•	أنموذج  ستيبانز المعدل : هو مقترح تدريسي انبثقت خطواته بعد التعديل على المراحل الستة لأنموذج ستيبانز في ضوء مستويات تقديم المعرفة الرياضية وعلى وفق محور إعادة بناء المعرفة الرياضية تدريجيا من قبل المعلم وفقاً لآلية التمثيل بين المعرفة الرياضية السابقة, واللاحقة, وآلية الموائمة بينهما حيث يتعلم الطالب معرفة رياضية جديدة مستندة إلى المعرفة الرياضية السابقة. </a:t>
            </a:r>
          </a:p>
          <a:p>
            <a:pPr algn="just" rtl="1"/>
            <a:r>
              <a:rPr lang="ar-IQ" dirty="0"/>
              <a:t>لتصبح الخطوات الجديدة كالأتي :</a:t>
            </a:r>
          </a:p>
          <a:p>
            <a:pPr algn="just" rtl="1"/>
            <a:r>
              <a:rPr lang="ar-IQ" dirty="0"/>
              <a:t>1. مراجعة المعرفة الرياضية السابقة ( الالتزام بالمعرفة السابقة ).</a:t>
            </a:r>
          </a:p>
          <a:p>
            <a:pPr algn="just" rtl="1"/>
            <a:r>
              <a:rPr lang="ar-IQ" dirty="0"/>
              <a:t>2. عرض أفكار الطلاب حول المعرفة الرياضية الجديدة.</a:t>
            </a:r>
          </a:p>
          <a:p>
            <a:pPr algn="just" rtl="1"/>
            <a:r>
              <a:rPr lang="ar-IQ" dirty="0"/>
              <a:t>3. مواجهة أفكار الطلاب من خلال الأمثلة المختلفة.</a:t>
            </a:r>
          </a:p>
          <a:p>
            <a:pPr algn="just" rtl="1"/>
            <a:r>
              <a:rPr lang="ar-IQ" dirty="0"/>
              <a:t>4. إكساب المعرفة الرياضية الجديدة ـ تمثيلها ـ خواصها ـ تميزها ـ تعميمها.</a:t>
            </a:r>
          </a:p>
          <a:p>
            <a:pPr algn="just" rtl="1"/>
            <a:r>
              <a:rPr lang="ar-IQ" dirty="0"/>
              <a:t>5. توسع المعرفة الرياضية الجديدة.</a:t>
            </a:r>
          </a:p>
          <a:p>
            <a:pPr algn="just" rtl="1"/>
            <a:r>
              <a:rPr lang="ar-IQ" dirty="0"/>
              <a:t>6. الذهاب ما وراء المعرفة الرياضية .</a:t>
            </a:r>
          </a:p>
          <a:p>
            <a:pPr algn="just" rtl="1"/>
            <a:r>
              <a:rPr lang="ar-IQ" dirty="0"/>
              <a:t>( ويوجد شرح مفصل لها في متن البحث ).</a:t>
            </a:r>
          </a:p>
          <a:p>
            <a:pPr algn="just" rtl="1"/>
            <a:r>
              <a:rPr lang="ar-IQ" dirty="0"/>
              <a:t>التعريف الإجرائي لأنموذج ستيبانز المعدل : وهو مجموعة خطوات إجرائية يخطط لها من قبل الباحثة وتقوم بتطبيقها داخل غرفة الصف على طلاب المجموعة التجريبية, ويتم قياس أثره على التحصيل والتفكير المنظومي لديهم من خلال الاختبارين اللذين تم بنائهما لغرض هذا البحث.</a:t>
            </a:r>
          </a:p>
          <a:p>
            <a:pPr algn="just" rtl="1"/>
            <a:endParaRPr lang="en-US" dirty="0"/>
          </a:p>
        </p:txBody>
      </p:sp>
    </p:spTree>
    <p:extLst>
      <p:ext uri="{BB962C8B-B14F-4D97-AF65-F5344CB8AC3E}">
        <p14:creationId xmlns:p14="http://schemas.microsoft.com/office/powerpoint/2010/main" val="39798928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موضوعات ادبيات الدراسة </a:t>
            </a:r>
            <a:endParaRPr lang="en-US" dirty="0"/>
          </a:p>
        </p:txBody>
      </p:sp>
      <p:sp>
        <p:nvSpPr>
          <p:cNvPr id="3" name="Content Placeholder 2"/>
          <p:cNvSpPr>
            <a:spLocks noGrp="1"/>
          </p:cNvSpPr>
          <p:nvPr>
            <p:ph idx="1"/>
          </p:nvPr>
        </p:nvSpPr>
        <p:spPr/>
        <p:txBody>
          <a:bodyPr/>
          <a:lstStyle/>
          <a:p>
            <a:pPr algn="r" rtl="1"/>
            <a:r>
              <a:rPr lang="ar-IQ" dirty="0" smtClean="0"/>
              <a:t>ذكرت الباحثة الادبيات المتعلقة بحاجة البحث واجراءته </a:t>
            </a:r>
          </a:p>
          <a:p>
            <a:pPr algn="r" rtl="1"/>
            <a:r>
              <a:rPr lang="ar-IQ" dirty="0" smtClean="0"/>
              <a:t>المباحث كانت على الاحتياج البحث ومحاكاة البحوث السابقة </a:t>
            </a:r>
          </a:p>
          <a:p>
            <a:endParaRPr lang="en-US" dirty="0"/>
          </a:p>
        </p:txBody>
      </p:sp>
    </p:spTree>
    <p:extLst>
      <p:ext uri="{BB962C8B-B14F-4D97-AF65-F5344CB8AC3E}">
        <p14:creationId xmlns:p14="http://schemas.microsoft.com/office/powerpoint/2010/main" val="39950528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نبذة مختصرة عن الدراسات السابقة </a:t>
            </a:r>
            <a:endParaRPr lang="en-US" dirty="0"/>
          </a:p>
        </p:txBody>
      </p:sp>
      <p:sp>
        <p:nvSpPr>
          <p:cNvPr id="3" name="Content Placeholder 2"/>
          <p:cNvSpPr>
            <a:spLocks noGrp="1"/>
          </p:cNvSpPr>
          <p:nvPr>
            <p:ph idx="1"/>
          </p:nvPr>
        </p:nvSpPr>
        <p:spPr/>
        <p:txBody>
          <a:bodyPr/>
          <a:lstStyle/>
          <a:p>
            <a:pPr algn="just" rtl="1"/>
            <a:r>
              <a:rPr lang="ar-IQ" dirty="0"/>
              <a:t> بعد الاطلاع على العديد من الدراسات التي تعلقت بمتغيرات الدراسة الحالية ( أنموذج ستيبانز، والتفكير المنظومي ) حيث وجدت دراسات عديدة تناولت أنموذج ستيبانز كمتغير مستقل مع متغيرات تابعة مختلفة، كذلك هناك دراسات عديدة تناولت متغيرات مستقلة مختلفة مع التفكير المنظومي كمتغير تابع في مواد ومراحل دراسية مختلفة ولم تجد دراسة تتعلق (بأنموذج ستيبانز المعدل) وخاصة في الرياضيات، لذا صنفت الباحثة من الدراسات السابقة ما يخص مجال الرياضيات حول أنموذج ستيبانز (كمحور أول), والتفكير المنظومي ( كمحور ثاني </a:t>
            </a:r>
            <a:r>
              <a:rPr lang="ar-IQ" dirty="0" smtClean="0"/>
              <a:t>).</a:t>
            </a:r>
          </a:p>
          <a:p>
            <a:pPr algn="just" rtl="1"/>
            <a:endParaRPr lang="ar-IQ" dirty="0"/>
          </a:p>
          <a:p>
            <a:endParaRPr lang="ar-IQ" dirty="0"/>
          </a:p>
          <a:p>
            <a:endParaRPr lang="en-US" dirty="0"/>
          </a:p>
        </p:txBody>
      </p:sp>
    </p:spTree>
    <p:extLst>
      <p:ext uri="{BB962C8B-B14F-4D97-AF65-F5344CB8AC3E}">
        <p14:creationId xmlns:p14="http://schemas.microsoft.com/office/powerpoint/2010/main" val="14825474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نبذة مختصرة عن الدراسات السابقة </a:t>
            </a:r>
            <a:endParaRPr lang="en-US" dirty="0"/>
          </a:p>
        </p:txBody>
      </p:sp>
      <p:pic>
        <p:nvPicPr>
          <p:cNvPr id="4" name="Content Placeholder 3"/>
          <p:cNvPicPr>
            <a:picLocks noGrp="1" noChangeAspect="1"/>
          </p:cNvPicPr>
          <p:nvPr>
            <p:ph idx="1"/>
          </p:nvPr>
        </p:nvPicPr>
        <p:blipFill>
          <a:blip r:embed="rId2"/>
          <a:stretch>
            <a:fillRect/>
          </a:stretch>
        </p:blipFill>
        <p:spPr>
          <a:xfrm>
            <a:off x="5450884" y="349957"/>
            <a:ext cx="6447605" cy="5701594"/>
          </a:xfrm>
          <a:prstGeom prst="rect">
            <a:avLst/>
          </a:prstGeom>
        </p:spPr>
      </p:pic>
    </p:spTree>
    <p:extLst>
      <p:ext uri="{BB962C8B-B14F-4D97-AF65-F5344CB8AC3E}">
        <p14:creationId xmlns:p14="http://schemas.microsoft.com/office/powerpoint/2010/main" val="680550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ملخص البحث </a:t>
            </a:r>
            <a:endParaRPr lang="en-US" dirty="0"/>
          </a:p>
        </p:txBody>
      </p:sp>
      <p:sp>
        <p:nvSpPr>
          <p:cNvPr id="3" name="Content Placeholder 2"/>
          <p:cNvSpPr>
            <a:spLocks noGrp="1"/>
          </p:cNvSpPr>
          <p:nvPr>
            <p:ph idx="1"/>
          </p:nvPr>
        </p:nvSpPr>
        <p:spPr/>
        <p:txBody>
          <a:bodyPr/>
          <a:lstStyle/>
          <a:p>
            <a:pPr algn="just" rtl="1"/>
            <a:r>
              <a:rPr lang="ar-IQ" dirty="0"/>
              <a:t>يهدف البحث الحالي إلى الكشف عن أثر أنموذج ستيبانز المعدل في تحصيل مادة الرياضيات لدى طلاب الصف الأول المتوسط، وتفكيرهم المنظومي من خلال التحقق من الفرضيتين الآتيتين :</a:t>
            </a:r>
          </a:p>
          <a:p>
            <a:pPr algn="just" rtl="1"/>
            <a:r>
              <a:rPr lang="ar-IQ" b="1" dirty="0"/>
              <a:t>الفرضية الأولى </a:t>
            </a:r>
            <a:r>
              <a:rPr lang="ar-IQ" dirty="0"/>
              <a:t>: لا يوجد فرق ذو دلالة إحصائية عند مستوى دلالة (0.05) بين متوسطي درجات طلاب المجموعة التجريبية التي درست على وفق أنموذج ستيبانز المعدل ودرجات طلاب المجموعة الضابطة التي درست نفس المادة على وفق الطريقة الاعتيادية في الاختبار التحصيلي.</a:t>
            </a:r>
          </a:p>
          <a:p>
            <a:pPr algn="just" rtl="1"/>
            <a:r>
              <a:rPr lang="ar-IQ" b="1" dirty="0"/>
              <a:t>الفرضية الثانية </a:t>
            </a:r>
            <a:r>
              <a:rPr lang="ar-IQ" dirty="0"/>
              <a:t>: لا يوجد فرق ذو دلالة إحصائية عند مستوى الدلالة (0.05) بين متوسط درجات طلاب المجموعة التجريبية التي درست على وفق أنموذج ستيبانز المعدل، ودرجات طلاب المجموعة الضابطة التي درست نفس المادة على وفق الطريقة الاعتيادية في اختبار التفكير المنظومي.</a:t>
            </a:r>
          </a:p>
          <a:p>
            <a:endParaRPr lang="en-US" dirty="0"/>
          </a:p>
        </p:txBody>
      </p:sp>
    </p:spTree>
    <p:extLst>
      <p:ext uri="{BB962C8B-B14F-4D97-AF65-F5344CB8AC3E}">
        <p14:creationId xmlns:p14="http://schemas.microsoft.com/office/powerpoint/2010/main" val="33564531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نبذة مختصرة عن الدراسات السابقة </a:t>
            </a:r>
            <a:endParaRPr lang="en-US" dirty="0"/>
          </a:p>
        </p:txBody>
      </p:sp>
      <p:pic>
        <p:nvPicPr>
          <p:cNvPr id="4" name="Content Placeholder 3"/>
          <p:cNvPicPr>
            <a:picLocks noGrp="1" noChangeAspect="1"/>
          </p:cNvPicPr>
          <p:nvPr>
            <p:ph idx="1"/>
          </p:nvPr>
        </p:nvPicPr>
        <p:blipFill>
          <a:blip r:embed="rId2"/>
          <a:stretch>
            <a:fillRect/>
          </a:stretch>
        </p:blipFill>
        <p:spPr>
          <a:xfrm>
            <a:off x="4617156" y="304800"/>
            <a:ext cx="7123288" cy="5558426"/>
          </a:xfrm>
          <a:prstGeom prst="rect">
            <a:avLst/>
          </a:prstGeom>
        </p:spPr>
      </p:pic>
    </p:spTree>
    <p:extLst>
      <p:ext uri="{BB962C8B-B14F-4D97-AF65-F5344CB8AC3E}">
        <p14:creationId xmlns:p14="http://schemas.microsoft.com/office/powerpoint/2010/main" val="39066998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نبذة مختصرة عن الدراسات السابقة </a:t>
            </a:r>
            <a:endParaRPr lang="en-US" dirty="0"/>
          </a:p>
        </p:txBody>
      </p:sp>
      <p:graphicFrame>
        <p:nvGraphicFramePr>
          <p:cNvPr id="8" name="Content Placeholder 7"/>
          <p:cNvGraphicFramePr>
            <a:graphicFrameLocks noGrp="1"/>
          </p:cNvGraphicFramePr>
          <p:nvPr>
            <p:ph idx="1"/>
          </p:nvPr>
        </p:nvGraphicFramePr>
        <p:xfrm>
          <a:off x="5118100" y="1419653"/>
          <a:ext cx="6281738" cy="4015519"/>
        </p:xfrm>
        <a:graphic>
          <a:graphicData uri="http://schemas.openxmlformats.org/drawingml/2006/table">
            <a:tbl>
              <a:tblPr rtl="1" firstRow="1" firstCol="1" bandRow="1"/>
              <a:tblGrid>
                <a:gridCol w="367392">
                  <a:extLst>
                    <a:ext uri="{9D8B030D-6E8A-4147-A177-3AD203B41FA5}">
                      <a16:colId xmlns:a16="http://schemas.microsoft.com/office/drawing/2014/main" xmlns="" val="310546188"/>
                    </a:ext>
                  </a:extLst>
                </a:gridCol>
                <a:gridCol w="1492188">
                  <a:extLst>
                    <a:ext uri="{9D8B030D-6E8A-4147-A177-3AD203B41FA5}">
                      <a16:colId xmlns:a16="http://schemas.microsoft.com/office/drawing/2014/main" xmlns="" val="1066429476"/>
                    </a:ext>
                  </a:extLst>
                </a:gridCol>
                <a:gridCol w="2407307">
                  <a:extLst>
                    <a:ext uri="{9D8B030D-6E8A-4147-A177-3AD203B41FA5}">
                      <a16:colId xmlns:a16="http://schemas.microsoft.com/office/drawing/2014/main" xmlns="" val="2073373932"/>
                    </a:ext>
                  </a:extLst>
                </a:gridCol>
                <a:gridCol w="2014851">
                  <a:extLst>
                    <a:ext uri="{9D8B030D-6E8A-4147-A177-3AD203B41FA5}">
                      <a16:colId xmlns:a16="http://schemas.microsoft.com/office/drawing/2014/main" xmlns="" val="478420376"/>
                    </a:ext>
                  </a:extLst>
                </a:gridCol>
              </a:tblGrid>
              <a:tr h="708621">
                <a:tc>
                  <a:txBody>
                    <a:bodyPr/>
                    <a:lstStyle/>
                    <a:p>
                      <a:pPr algn="ctr" rtl="1">
                        <a:lnSpc>
                          <a:spcPct val="115000"/>
                        </a:lnSpc>
                        <a:spcAft>
                          <a:spcPts val="0"/>
                        </a:spcAft>
                      </a:pPr>
                      <a:r>
                        <a:rPr lang="ar-IQ" sz="1300" b="1">
                          <a:effectLst/>
                          <a:latin typeface="Calibri" panose="020F0502020204030204" pitchFamily="34" charset="0"/>
                          <a:ea typeface="Times New Roman" panose="02020603050405020304" pitchFamily="18" charset="0"/>
                          <a:cs typeface="Simplified Arabic" panose="02020603050405020304" pitchFamily="18" charset="-78"/>
                        </a:rPr>
                        <a:t>ت</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021" marR="66021" marT="0" marB="0" anchor="ctr">
                    <a:lnL w="31750" cap="flat" cmpd="dbl" algn="ctr">
                      <a:solidFill>
                        <a:srgbClr val="000000"/>
                      </a:solidFill>
                      <a:prstDash val="solid"/>
                      <a:round/>
                      <a:headEnd type="none" w="med" len="med"/>
                      <a:tailEnd type="none" w="med" len="med"/>
                    </a:lnL>
                    <a:lnR w="31750" cap="flat" cmpd="dbl" algn="ctr">
                      <a:solidFill>
                        <a:srgbClr val="000000"/>
                      </a:solidFill>
                      <a:prstDash val="solid"/>
                      <a:round/>
                      <a:headEnd type="none" w="med" len="med"/>
                      <a:tailEnd type="none" w="med" len="med"/>
                    </a:lnR>
                    <a:lnT w="31750" cap="flat" cmpd="dbl" algn="ctr">
                      <a:solidFill>
                        <a:srgbClr val="000000"/>
                      </a:solidFill>
                      <a:prstDash val="solid"/>
                      <a:round/>
                      <a:headEnd type="none" w="med" len="med"/>
                      <a:tailEnd type="none" w="med" len="med"/>
                    </a:lnT>
                    <a:lnB w="31750" cap="flat" cmpd="dbl" algn="ctr">
                      <a:solidFill>
                        <a:srgbClr val="000000"/>
                      </a:solidFill>
                      <a:prstDash val="solid"/>
                      <a:round/>
                      <a:headEnd type="none" w="med" len="med"/>
                      <a:tailEnd type="none" w="med" len="med"/>
                    </a:lnB>
                    <a:solidFill>
                      <a:srgbClr val="8DB3E2"/>
                    </a:solidFill>
                  </a:tcPr>
                </a:tc>
                <a:tc>
                  <a:txBody>
                    <a:bodyPr/>
                    <a:lstStyle/>
                    <a:p>
                      <a:pPr algn="ctr" rtl="1">
                        <a:lnSpc>
                          <a:spcPct val="115000"/>
                        </a:lnSpc>
                        <a:spcAft>
                          <a:spcPts val="0"/>
                        </a:spcAft>
                      </a:pPr>
                      <a:r>
                        <a:rPr lang="ar-IQ" sz="1300" b="1">
                          <a:effectLst/>
                          <a:latin typeface="Calibri" panose="020F0502020204030204" pitchFamily="34" charset="0"/>
                          <a:ea typeface="Times New Roman" panose="02020603050405020304" pitchFamily="18" charset="0"/>
                          <a:cs typeface="Simplified Arabic" panose="02020603050405020304" pitchFamily="18" charset="-78"/>
                        </a:rPr>
                        <a:t>اسم الدراسة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021" marR="66021" marT="0" marB="0" anchor="ctr">
                    <a:lnL w="31750" cap="flat" cmpd="dbl" algn="ctr">
                      <a:solidFill>
                        <a:srgbClr val="000000"/>
                      </a:solidFill>
                      <a:prstDash val="solid"/>
                      <a:round/>
                      <a:headEnd type="none" w="med" len="med"/>
                      <a:tailEnd type="none" w="med" len="med"/>
                    </a:lnL>
                    <a:lnR w="31750" cap="flat" cmpd="dbl" algn="ctr">
                      <a:solidFill>
                        <a:srgbClr val="000000"/>
                      </a:solidFill>
                      <a:prstDash val="solid"/>
                      <a:round/>
                      <a:headEnd type="none" w="med" len="med"/>
                      <a:tailEnd type="none" w="med" len="med"/>
                    </a:lnR>
                    <a:lnT w="31750" cap="flat" cmpd="dbl" algn="ctr">
                      <a:solidFill>
                        <a:srgbClr val="000000"/>
                      </a:solidFill>
                      <a:prstDash val="solid"/>
                      <a:round/>
                      <a:headEnd type="none" w="med" len="med"/>
                      <a:tailEnd type="none" w="med" len="med"/>
                    </a:lnT>
                    <a:lnB w="31750" cap="flat" cmpd="dbl" algn="ctr">
                      <a:solidFill>
                        <a:srgbClr val="000000"/>
                      </a:solidFill>
                      <a:prstDash val="solid"/>
                      <a:round/>
                      <a:headEnd type="none" w="med" len="med"/>
                      <a:tailEnd type="none" w="med" len="med"/>
                    </a:lnB>
                    <a:solidFill>
                      <a:srgbClr val="8DB3E2"/>
                    </a:solidFill>
                  </a:tcPr>
                </a:tc>
                <a:tc>
                  <a:txBody>
                    <a:bodyPr/>
                    <a:lstStyle/>
                    <a:p>
                      <a:pPr marL="457200" algn="ctr" rtl="1">
                        <a:lnSpc>
                          <a:spcPct val="115000"/>
                        </a:lnSpc>
                        <a:spcAft>
                          <a:spcPts val="0"/>
                        </a:spcAft>
                      </a:pPr>
                      <a:r>
                        <a:rPr lang="ar-IQ" sz="1300" b="1">
                          <a:effectLst/>
                          <a:latin typeface="Calibri" panose="020F0502020204030204" pitchFamily="34" charset="0"/>
                          <a:ea typeface="Times New Roman" panose="02020603050405020304" pitchFamily="18" charset="0"/>
                          <a:cs typeface="Simplified Arabic" panose="02020603050405020304" pitchFamily="18" charset="-78"/>
                        </a:rPr>
                        <a:t>أدوات التكافؤ المتفقة مع البحث الحالي  والدراسات السابقة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021" marR="66021" marT="0" marB="0">
                    <a:lnL w="31750" cap="flat" cmpd="dbl" algn="ctr">
                      <a:solidFill>
                        <a:srgbClr val="000000"/>
                      </a:solidFill>
                      <a:prstDash val="solid"/>
                      <a:round/>
                      <a:headEnd type="none" w="med" len="med"/>
                      <a:tailEnd type="none" w="med" len="med"/>
                    </a:lnL>
                    <a:lnR w="31750" cap="flat" cmpd="dbl" algn="ctr">
                      <a:solidFill>
                        <a:srgbClr val="000000"/>
                      </a:solidFill>
                      <a:prstDash val="solid"/>
                      <a:round/>
                      <a:headEnd type="none" w="med" len="med"/>
                      <a:tailEnd type="none" w="med" len="med"/>
                    </a:lnR>
                    <a:lnT w="31750" cap="flat" cmpd="dbl" algn="ctr">
                      <a:solidFill>
                        <a:srgbClr val="000000"/>
                      </a:solidFill>
                      <a:prstDash val="solid"/>
                      <a:round/>
                      <a:headEnd type="none" w="med" len="med"/>
                      <a:tailEnd type="none" w="med" len="med"/>
                    </a:lnT>
                    <a:lnB w="31750" cap="flat" cmpd="dbl" algn="ctr">
                      <a:solidFill>
                        <a:srgbClr val="000000"/>
                      </a:solidFill>
                      <a:prstDash val="solid"/>
                      <a:round/>
                      <a:headEnd type="none" w="med" len="med"/>
                      <a:tailEnd type="none" w="med" len="med"/>
                    </a:lnB>
                    <a:solidFill>
                      <a:srgbClr val="8DB3E2"/>
                    </a:solidFill>
                  </a:tcPr>
                </a:tc>
                <a:tc>
                  <a:txBody>
                    <a:bodyPr/>
                    <a:lstStyle/>
                    <a:p>
                      <a:pPr marL="457200" algn="ctr" rtl="1">
                        <a:lnSpc>
                          <a:spcPct val="115000"/>
                        </a:lnSpc>
                        <a:spcAft>
                          <a:spcPts val="0"/>
                        </a:spcAft>
                      </a:pPr>
                      <a:r>
                        <a:rPr lang="ar-IQ" sz="1300" b="1">
                          <a:effectLst/>
                          <a:latin typeface="Calibri" panose="020F0502020204030204" pitchFamily="34" charset="0"/>
                          <a:ea typeface="Times New Roman" panose="02020603050405020304" pitchFamily="18" charset="0"/>
                          <a:cs typeface="Simplified Arabic" panose="02020603050405020304" pitchFamily="18" charset="-78"/>
                        </a:rPr>
                        <a:t>أدوات التكافؤ المختلفة بين البحث الحالي والدراسات السابقة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021" marR="66021" marT="0" marB="0">
                    <a:lnL w="31750" cap="flat" cmpd="dbl" algn="ctr">
                      <a:solidFill>
                        <a:srgbClr val="000000"/>
                      </a:solidFill>
                      <a:prstDash val="solid"/>
                      <a:round/>
                      <a:headEnd type="none" w="med" len="med"/>
                      <a:tailEnd type="none" w="med" len="med"/>
                    </a:lnL>
                    <a:lnR w="31750" cap="flat" cmpd="dbl" algn="ctr">
                      <a:solidFill>
                        <a:srgbClr val="000000"/>
                      </a:solidFill>
                      <a:prstDash val="solid"/>
                      <a:round/>
                      <a:headEnd type="none" w="med" len="med"/>
                      <a:tailEnd type="none" w="med" len="med"/>
                    </a:lnR>
                    <a:lnT w="31750" cap="flat" cmpd="dbl" algn="ctr">
                      <a:solidFill>
                        <a:srgbClr val="000000"/>
                      </a:solidFill>
                      <a:prstDash val="solid"/>
                      <a:round/>
                      <a:headEnd type="none" w="med" len="med"/>
                      <a:tailEnd type="none" w="med" len="med"/>
                    </a:lnT>
                    <a:lnB w="31750" cap="flat" cmpd="dbl" algn="ctr">
                      <a:solidFill>
                        <a:srgbClr val="000000"/>
                      </a:solidFill>
                      <a:prstDash val="solid"/>
                      <a:round/>
                      <a:headEnd type="none" w="med" len="med"/>
                      <a:tailEnd type="none" w="med" len="med"/>
                    </a:lnB>
                    <a:solidFill>
                      <a:srgbClr val="8DB3E2"/>
                    </a:solidFill>
                  </a:tcPr>
                </a:tc>
                <a:extLst>
                  <a:ext uri="{0D108BD9-81ED-4DB2-BD59-A6C34878D82A}">
                    <a16:rowId xmlns:a16="http://schemas.microsoft.com/office/drawing/2014/main" xmlns="" val="4177351661"/>
                  </a:ext>
                </a:extLst>
              </a:tr>
              <a:tr h="708621">
                <a:tc>
                  <a:txBody>
                    <a:bodyPr/>
                    <a:lstStyle/>
                    <a:p>
                      <a:pPr algn="ctr" rtl="1">
                        <a:lnSpc>
                          <a:spcPct val="115000"/>
                        </a:lnSpc>
                        <a:spcAft>
                          <a:spcPts val="0"/>
                        </a:spcAft>
                      </a:pPr>
                      <a:r>
                        <a:rPr lang="en-US" sz="1300" b="1">
                          <a:effectLst/>
                          <a:latin typeface="Simplified Arabic" panose="02020603050405020304" pitchFamily="18" charset="-78"/>
                          <a:ea typeface="Times New Roman" panose="02020603050405020304" pitchFamily="18" charset="0"/>
                          <a:cs typeface="Arial" panose="020B0604020202020204" pitchFamily="34" charset="0"/>
                        </a:rPr>
                        <a:t>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021" marR="66021" marT="0" marB="0" anchor="ctr">
                    <a:lnL w="31750" cap="flat" cmpd="dbl" algn="ctr">
                      <a:solidFill>
                        <a:srgbClr val="000000"/>
                      </a:solidFill>
                      <a:prstDash val="solid"/>
                      <a:round/>
                      <a:headEnd type="none" w="med" len="med"/>
                      <a:tailEnd type="none" w="med" len="med"/>
                    </a:lnL>
                    <a:lnR w="31750" cap="flat" cmpd="dbl" algn="ctr">
                      <a:solidFill>
                        <a:srgbClr val="000000"/>
                      </a:solidFill>
                      <a:prstDash val="solid"/>
                      <a:round/>
                      <a:headEnd type="none" w="med" len="med"/>
                      <a:tailEnd type="none" w="med" len="med"/>
                    </a:lnR>
                    <a:lnT w="31750" cap="flat" cmpd="dbl" algn="ctr">
                      <a:solidFill>
                        <a:srgbClr val="000000"/>
                      </a:solidFill>
                      <a:prstDash val="solid"/>
                      <a:round/>
                      <a:headEnd type="none" w="med" len="med"/>
                      <a:tailEnd type="none" w="med" len="med"/>
                    </a:lnT>
                    <a:lnB w="31750" cap="flat" cmpd="dbl" algn="ctr">
                      <a:solidFill>
                        <a:srgbClr val="000000"/>
                      </a:solidFill>
                      <a:prstDash val="solid"/>
                      <a:round/>
                      <a:headEnd type="none" w="med" len="med"/>
                      <a:tailEnd type="none" w="med" len="med"/>
                    </a:lnB>
                    <a:solidFill>
                      <a:srgbClr val="8DB3E2"/>
                    </a:solidFill>
                  </a:tcPr>
                </a:tc>
                <a:tc>
                  <a:txBody>
                    <a:bodyPr/>
                    <a:lstStyle/>
                    <a:p>
                      <a:pPr algn="r" rtl="1">
                        <a:lnSpc>
                          <a:spcPct val="115000"/>
                        </a:lnSpc>
                        <a:spcAft>
                          <a:spcPts val="0"/>
                        </a:spcAft>
                      </a:pPr>
                      <a:r>
                        <a:rPr lang="ar-IQ" sz="1300">
                          <a:effectLst/>
                          <a:latin typeface="Calibri" panose="020F0502020204030204" pitchFamily="34" charset="0"/>
                          <a:ea typeface="Times New Roman" panose="02020603050405020304" pitchFamily="18" charset="0"/>
                          <a:cs typeface="Simplified Arabic" panose="02020603050405020304" pitchFamily="18" charset="-78"/>
                        </a:rPr>
                        <a:t>(الكرخي,</a:t>
                      </a:r>
                      <a:r>
                        <a:rPr lang="en-US" sz="1300">
                          <a:effectLst/>
                          <a:latin typeface="Simplified Arabic" panose="02020603050405020304" pitchFamily="18" charset="-78"/>
                          <a:ea typeface="Times New Roman" panose="02020603050405020304" pitchFamily="18" charset="0"/>
                          <a:cs typeface="Arial" panose="020B0604020202020204" pitchFamily="34" charset="0"/>
                        </a:rPr>
                        <a:t>2016</a:t>
                      </a:r>
                      <a:r>
                        <a:rPr lang="ar-IQ" sz="1300">
                          <a:effectLst/>
                          <a:latin typeface="Calibri" panose="020F0502020204030204" pitchFamily="34" charset="0"/>
                          <a:ea typeface="Times New Roman" panose="02020603050405020304" pitchFamily="18" charset="0"/>
                          <a:cs typeface="Simplified Arabic" panose="02020603050405020304" pitchFamily="18" charset="-78"/>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021" marR="66021" marT="0" marB="0" anchor="ctr">
                    <a:lnL w="31750" cap="flat" cmpd="dbl" algn="ctr">
                      <a:solidFill>
                        <a:srgbClr val="000000"/>
                      </a:solidFill>
                      <a:prstDash val="solid"/>
                      <a:round/>
                      <a:headEnd type="none" w="med" len="med"/>
                      <a:tailEnd type="none" w="med" len="med"/>
                    </a:lnL>
                    <a:lnR w="31750" cap="flat" cmpd="dbl" algn="ctr">
                      <a:solidFill>
                        <a:srgbClr val="000000"/>
                      </a:solidFill>
                      <a:prstDash val="solid"/>
                      <a:round/>
                      <a:headEnd type="none" w="med" len="med"/>
                      <a:tailEnd type="none" w="med" len="med"/>
                    </a:lnR>
                    <a:lnT w="31750" cap="flat" cmpd="dbl" algn="ctr">
                      <a:solidFill>
                        <a:srgbClr val="000000"/>
                      </a:solidFill>
                      <a:prstDash val="solid"/>
                      <a:round/>
                      <a:headEnd type="none" w="med" len="med"/>
                      <a:tailEnd type="none" w="med" len="med"/>
                    </a:lnT>
                    <a:lnB w="31750" cap="flat" cmpd="dbl"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IQ" sz="1300">
                          <a:effectLst/>
                          <a:latin typeface="Calibri" panose="020F0502020204030204" pitchFamily="34" charset="0"/>
                          <a:ea typeface="Times New Roman" panose="02020603050405020304" pitchFamily="18" charset="0"/>
                          <a:cs typeface="Simplified Arabic" panose="02020603050405020304" pitchFamily="18" charset="-78"/>
                        </a:rPr>
                        <a:t>العمر الزمني لإفراد العينة, درجات التحصيل السابق للرياضيات, اختبار الذكاء, اختبار المعرفة السابقة.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021" marR="66021" marT="0" marB="0" anchor="ctr">
                    <a:lnL w="31750" cap="flat" cmpd="dbl" algn="ctr">
                      <a:solidFill>
                        <a:srgbClr val="000000"/>
                      </a:solidFill>
                      <a:prstDash val="solid"/>
                      <a:round/>
                      <a:headEnd type="none" w="med" len="med"/>
                      <a:tailEnd type="none" w="med" len="med"/>
                    </a:lnL>
                    <a:lnR w="31750" cap="flat" cmpd="dbl" algn="ctr">
                      <a:solidFill>
                        <a:srgbClr val="000000"/>
                      </a:solidFill>
                      <a:prstDash val="solid"/>
                      <a:round/>
                      <a:headEnd type="none" w="med" len="med"/>
                      <a:tailEnd type="none" w="med" len="med"/>
                    </a:lnR>
                    <a:lnT w="31750" cap="flat" cmpd="dbl" algn="ctr">
                      <a:solidFill>
                        <a:srgbClr val="000000"/>
                      </a:solidFill>
                      <a:prstDash val="solid"/>
                      <a:round/>
                      <a:headEnd type="none" w="med" len="med"/>
                      <a:tailEnd type="none" w="med" len="med"/>
                    </a:lnT>
                    <a:lnB w="31750" cap="flat" cmpd="dbl"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300">
                          <a:effectLst/>
                          <a:latin typeface="Calibri" panose="020F0502020204030204" pitchFamily="34" charset="0"/>
                          <a:ea typeface="Times New Roman" panose="02020603050405020304" pitchFamily="18" charset="0"/>
                          <a:cs typeface="Simplified Arabic" panose="02020603050405020304" pitchFamily="18" charset="-78"/>
                        </a:rPr>
                        <a:t>اختبار قبلي للمفاهيم الرياضية, التحصيل للأبوين.</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021" marR="66021" marT="0" marB="0" anchor="ctr">
                    <a:lnL w="31750" cap="flat" cmpd="dbl" algn="ctr">
                      <a:solidFill>
                        <a:srgbClr val="000000"/>
                      </a:solidFill>
                      <a:prstDash val="solid"/>
                      <a:round/>
                      <a:headEnd type="none" w="med" len="med"/>
                      <a:tailEnd type="none" w="med" len="med"/>
                    </a:lnL>
                    <a:lnR w="31750" cap="flat" cmpd="dbl" algn="ctr">
                      <a:solidFill>
                        <a:srgbClr val="000000"/>
                      </a:solidFill>
                      <a:prstDash val="solid"/>
                      <a:round/>
                      <a:headEnd type="none" w="med" len="med"/>
                      <a:tailEnd type="none" w="med" len="med"/>
                    </a:lnR>
                    <a:lnT w="31750" cap="flat" cmpd="dbl" algn="ctr">
                      <a:solidFill>
                        <a:srgbClr val="000000"/>
                      </a:solidFill>
                      <a:prstDash val="solid"/>
                      <a:round/>
                      <a:headEnd type="none" w="med" len="med"/>
                      <a:tailEnd type="none" w="med" len="med"/>
                    </a:lnT>
                    <a:lnB w="317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xmlns="" val="3426574611"/>
                  </a:ext>
                </a:extLst>
              </a:tr>
              <a:tr h="944828">
                <a:tc>
                  <a:txBody>
                    <a:bodyPr/>
                    <a:lstStyle/>
                    <a:p>
                      <a:pPr algn="ctr" rtl="1">
                        <a:lnSpc>
                          <a:spcPct val="115000"/>
                        </a:lnSpc>
                        <a:spcAft>
                          <a:spcPts val="0"/>
                        </a:spcAft>
                      </a:pPr>
                      <a:r>
                        <a:rPr lang="en-US" sz="1300" b="1">
                          <a:effectLst/>
                          <a:latin typeface="Simplified Arabic" panose="02020603050405020304" pitchFamily="18" charset="-78"/>
                          <a:ea typeface="Times New Roman" panose="02020603050405020304" pitchFamily="18" charset="0"/>
                          <a:cs typeface="Arial" panose="020B0604020202020204" pitchFamily="34" charset="0"/>
                        </a:rPr>
                        <a:t>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021" marR="66021" marT="0" marB="0" anchor="ctr">
                    <a:lnL w="31750" cap="flat" cmpd="dbl" algn="ctr">
                      <a:solidFill>
                        <a:srgbClr val="000000"/>
                      </a:solidFill>
                      <a:prstDash val="solid"/>
                      <a:round/>
                      <a:headEnd type="none" w="med" len="med"/>
                      <a:tailEnd type="none" w="med" len="med"/>
                    </a:lnL>
                    <a:lnR w="31750" cap="flat" cmpd="dbl" algn="ctr">
                      <a:solidFill>
                        <a:srgbClr val="000000"/>
                      </a:solidFill>
                      <a:prstDash val="solid"/>
                      <a:round/>
                      <a:headEnd type="none" w="med" len="med"/>
                      <a:tailEnd type="none" w="med" len="med"/>
                    </a:lnR>
                    <a:lnT w="31750" cap="flat" cmpd="dbl" algn="ctr">
                      <a:solidFill>
                        <a:srgbClr val="000000"/>
                      </a:solidFill>
                      <a:prstDash val="solid"/>
                      <a:round/>
                      <a:headEnd type="none" w="med" len="med"/>
                      <a:tailEnd type="none" w="med" len="med"/>
                    </a:lnT>
                    <a:lnB w="31750" cap="flat" cmpd="dbl" algn="ctr">
                      <a:solidFill>
                        <a:srgbClr val="000000"/>
                      </a:solidFill>
                      <a:prstDash val="solid"/>
                      <a:round/>
                      <a:headEnd type="none" w="med" len="med"/>
                      <a:tailEnd type="none" w="med" len="med"/>
                    </a:lnB>
                    <a:solidFill>
                      <a:srgbClr val="8DB3E2"/>
                    </a:solidFill>
                  </a:tcPr>
                </a:tc>
                <a:tc>
                  <a:txBody>
                    <a:bodyPr/>
                    <a:lstStyle/>
                    <a:p>
                      <a:pPr algn="r" rtl="1">
                        <a:lnSpc>
                          <a:spcPct val="115000"/>
                        </a:lnSpc>
                        <a:spcAft>
                          <a:spcPts val="0"/>
                        </a:spcAft>
                      </a:pPr>
                      <a:r>
                        <a:rPr lang="ar-IQ" sz="1300">
                          <a:effectLst/>
                          <a:latin typeface="Calibri" panose="020F0502020204030204" pitchFamily="34" charset="0"/>
                          <a:ea typeface="Times New Roman" panose="02020603050405020304" pitchFamily="18" charset="0"/>
                          <a:cs typeface="Simplified Arabic" panose="02020603050405020304" pitchFamily="18" charset="-78"/>
                        </a:rPr>
                        <a:t>(ناصر,</a:t>
                      </a:r>
                      <a:r>
                        <a:rPr lang="en-US" sz="1300">
                          <a:effectLst/>
                          <a:latin typeface="Simplified Arabic" panose="02020603050405020304" pitchFamily="18" charset="-78"/>
                          <a:ea typeface="Times New Roman" panose="02020603050405020304" pitchFamily="18" charset="0"/>
                          <a:cs typeface="Arial" panose="020B0604020202020204" pitchFamily="34" charset="0"/>
                        </a:rPr>
                        <a:t>2016</a:t>
                      </a:r>
                      <a:r>
                        <a:rPr lang="ar-IQ" sz="1300">
                          <a:effectLst/>
                          <a:latin typeface="Calibri" panose="020F0502020204030204" pitchFamily="34" charset="0"/>
                          <a:ea typeface="Times New Roman" panose="02020603050405020304" pitchFamily="18" charset="0"/>
                          <a:cs typeface="Simplified Arabic" panose="02020603050405020304" pitchFamily="18" charset="-78"/>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021" marR="66021" marT="0" marB="0" anchor="ctr">
                    <a:lnL w="31750" cap="flat" cmpd="dbl" algn="ctr">
                      <a:solidFill>
                        <a:srgbClr val="000000"/>
                      </a:solidFill>
                      <a:prstDash val="solid"/>
                      <a:round/>
                      <a:headEnd type="none" w="med" len="med"/>
                      <a:tailEnd type="none" w="med" len="med"/>
                    </a:lnL>
                    <a:lnR w="31750" cap="flat" cmpd="dbl" algn="ctr">
                      <a:solidFill>
                        <a:srgbClr val="000000"/>
                      </a:solidFill>
                      <a:prstDash val="solid"/>
                      <a:round/>
                      <a:headEnd type="none" w="med" len="med"/>
                      <a:tailEnd type="none" w="med" len="med"/>
                    </a:lnR>
                    <a:lnT w="31750" cap="flat" cmpd="dbl" algn="ctr">
                      <a:solidFill>
                        <a:srgbClr val="000000"/>
                      </a:solidFill>
                      <a:prstDash val="solid"/>
                      <a:round/>
                      <a:headEnd type="none" w="med" len="med"/>
                      <a:tailEnd type="none" w="med" len="med"/>
                    </a:lnT>
                    <a:lnB w="31750" cap="flat" cmpd="dbl"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300">
                          <a:effectLst/>
                          <a:latin typeface="Calibri" panose="020F0502020204030204" pitchFamily="34" charset="0"/>
                          <a:ea typeface="Times New Roman" panose="02020603050405020304" pitchFamily="18" charset="0"/>
                          <a:cs typeface="Simplified Arabic" panose="02020603050405020304" pitchFamily="18" charset="-78"/>
                        </a:rPr>
                        <a:t>العمر الزمني, اختبار المعلومات السابقة, درجات التحصيل لمادة الرياضيات.</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021" marR="66021" marT="0" marB="0" anchor="ctr">
                    <a:lnL w="31750" cap="flat" cmpd="dbl" algn="ctr">
                      <a:solidFill>
                        <a:srgbClr val="000000"/>
                      </a:solidFill>
                      <a:prstDash val="solid"/>
                      <a:round/>
                      <a:headEnd type="none" w="med" len="med"/>
                      <a:tailEnd type="none" w="med" len="med"/>
                    </a:lnL>
                    <a:lnR w="31750" cap="flat" cmpd="dbl" algn="ctr">
                      <a:solidFill>
                        <a:srgbClr val="000000"/>
                      </a:solidFill>
                      <a:prstDash val="solid"/>
                      <a:round/>
                      <a:headEnd type="none" w="med" len="med"/>
                      <a:tailEnd type="none" w="med" len="med"/>
                    </a:lnR>
                    <a:lnT w="31750" cap="flat" cmpd="dbl" algn="ctr">
                      <a:solidFill>
                        <a:srgbClr val="000000"/>
                      </a:solidFill>
                      <a:prstDash val="solid"/>
                      <a:round/>
                      <a:headEnd type="none" w="med" len="med"/>
                      <a:tailEnd type="none" w="med" len="med"/>
                    </a:lnT>
                    <a:lnB w="31750" cap="flat" cmpd="dbl"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300">
                          <a:effectLst/>
                          <a:latin typeface="Calibri" panose="020F0502020204030204" pitchFamily="34" charset="0"/>
                          <a:ea typeface="Times New Roman" panose="02020603050405020304" pitchFamily="18" charset="0"/>
                          <a:cs typeface="Simplified Arabic" panose="02020603050405020304" pitchFamily="18" charset="-78"/>
                        </a:rPr>
                        <a:t>درجات التحصيل السابق للفيزياء, مقياس الذكاء الاجتماعي, اختبار قبلي لتشخيص الفهم الخاطئ للفيزياء.</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021" marR="66021" marT="0" marB="0" anchor="ctr">
                    <a:lnL w="31750" cap="flat" cmpd="dbl" algn="ctr">
                      <a:solidFill>
                        <a:srgbClr val="000000"/>
                      </a:solidFill>
                      <a:prstDash val="solid"/>
                      <a:round/>
                      <a:headEnd type="none" w="med" len="med"/>
                      <a:tailEnd type="none" w="med" len="med"/>
                    </a:lnL>
                    <a:lnR w="31750" cap="flat" cmpd="dbl" algn="ctr">
                      <a:solidFill>
                        <a:srgbClr val="000000"/>
                      </a:solidFill>
                      <a:prstDash val="solid"/>
                      <a:round/>
                      <a:headEnd type="none" w="med" len="med"/>
                      <a:tailEnd type="none" w="med" len="med"/>
                    </a:lnR>
                    <a:lnT w="31750" cap="flat" cmpd="dbl" algn="ctr">
                      <a:solidFill>
                        <a:srgbClr val="000000"/>
                      </a:solidFill>
                      <a:prstDash val="solid"/>
                      <a:round/>
                      <a:headEnd type="none" w="med" len="med"/>
                      <a:tailEnd type="none" w="med" len="med"/>
                    </a:lnT>
                    <a:lnB w="317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xmlns="" val="2561106375"/>
                  </a:ext>
                </a:extLst>
              </a:tr>
              <a:tr h="472414">
                <a:tc>
                  <a:txBody>
                    <a:bodyPr/>
                    <a:lstStyle/>
                    <a:p>
                      <a:pPr algn="ctr" rtl="1">
                        <a:lnSpc>
                          <a:spcPct val="115000"/>
                        </a:lnSpc>
                        <a:spcAft>
                          <a:spcPts val="0"/>
                        </a:spcAft>
                      </a:pPr>
                      <a:r>
                        <a:rPr lang="en-US" sz="1300" b="1">
                          <a:effectLst/>
                          <a:latin typeface="Simplified Arabic" panose="02020603050405020304" pitchFamily="18" charset="-78"/>
                          <a:ea typeface="Times New Roman" panose="02020603050405020304" pitchFamily="18" charset="0"/>
                          <a:cs typeface="Arial" panose="020B0604020202020204" pitchFamily="34" charset="0"/>
                        </a:rPr>
                        <a:t>3</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021" marR="66021" marT="0" marB="0" anchor="ctr">
                    <a:lnL w="31750" cap="flat" cmpd="dbl" algn="ctr">
                      <a:solidFill>
                        <a:srgbClr val="000000"/>
                      </a:solidFill>
                      <a:prstDash val="solid"/>
                      <a:round/>
                      <a:headEnd type="none" w="med" len="med"/>
                      <a:tailEnd type="none" w="med" len="med"/>
                    </a:lnL>
                    <a:lnR w="31750" cap="flat" cmpd="dbl" algn="ctr">
                      <a:solidFill>
                        <a:srgbClr val="000000"/>
                      </a:solidFill>
                      <a:prstDash val="solid"/>
                      <a:round/>
                      <a:headEnd type="none" w="med" len="med"/>
                      <a:tailEnd type="none" w="med" len="med"/>
                    </a:lnR>
                    <a:lnT w="31750" cap="flat" cmpd="dbl" algn="ctr">
                      <a:solidFill>
                        <a:srgbClr val="000000"/>
                      </a:solidFill>
                      <a:prstDash val="solid"/>
                      <a:round/>
                      <a:headEnd type="none" w="med" len="med"/>
                      <a:tailEnd type="none" w="med" len="med"/>
                    </a:lnT>
                    <a:lnB w="31750" cap="flat" cmpd="dbl" algn="ctr">
                      <a:solidFill>
                        <a:srgbClr val="000000"/>
                      </a:solidFill>
                      <a:prstDash val="solid"/>
                      <a:round/>
                      <a:headEnd type="none" w="med" len="med"/>
                      <a:tailEnd type="none" w="med" len="med"/>
                    </a:lnB>
                    <a:solidFill>
                      <a:srgbClr val="8DB3E2"/>
                    </a:solidFill>
                  </a:tcPr>
                </a:tc>
                <a:tc>
                  <a:txBody>
                    <a:bodyPr/>
                    <a:lstStyle/>
                    <a:p>
                      <a:pPr marL="457200" algn="r" rtl="1">
                        <a:lnSpc>
                          <a:spcPct val="115000"/>
                        </a:lnSpc>
                        <a:spcAft>
                          <a:spcPts val="1000"/>
                        </a:spcAft>
                      </a:pPr>
                      <a:r>
                        <a:rPr lang="ar-IQ" sz="1300">
                          <a:effectLst/>
                          <a:latin typeface="Calibri" panose="020F0502020204030204" pitchFamily="34" charset="0"/>
                          <a:ea typeface="Times New Roman" panose="02020603050405020304" pitchFamily="18" charset="0"/>
                          <a:cs typeface="Simplified Arabic" panose="02020603050405020304" pitchFamily="18" charset="-78"/>
                        </a:rPr>
                        <a:t>(الدايني,و</a:t>
                      </a:r>
                      <a:r>
                        <a:rPr lang="ar-SA" sz="1300">
                          <a:effectLst/>
                          <a:latin typeface="Calibri" panose="020F0502020204030204" pitchFamily="34" charset="0"/>
                          <a:ea typeface="Times New Roman" panose="02020603050405020304" pitchFamily="18" charset="0"/>
                          <a:cs typeface="Simplified Arabic" panose="02020603050405020304" pitchFamily="18" charset="-78"/>
                        </a:rPr>
                        <a:t>هافانا</a:t>
                      </a:r>
                      <a:r>
                        <a:rPr lang="ar-IQ" sz="1300">
                          <a:effectLst/>
                          <a:latin typeface="Calibri" panose="020F0502020204030204" pitchFamily="34" charset="0"/>
                          <a:ea typeface="Times New Roman" panose="02020603050405020304" pitchFamily="18" charset="0"/>
                          <a:cs typeface="Simplified Arabic" panose="02020603050405020304" pitchFamily="18" charset="-78"/>
                        </a:rPr>
                        <a:t>البياتي,</a:t>
                      </a:r>
                      <a:r>
                        <a:rPr lang="en-US" sz="1300">
                          <a:effectLst/>
                          <a:latin typeface="Simplified Arabic" panose="02020603050405020304" pitchFamily="18" charset="-78"/>
                          <a:ea typeface="Times New Roman" panose="02020603050405020304" pitchFamily="18" charset="0"/>
                          <a:cs typeface="Arial" panose="020B0604020202020204" pitchFamily="34" charset="0"/>
                        </a:rPr>
                        <a:t>2016</a:t>
                      </a:r>
                      <a:r>
                        <a:rPr lang="ar-IQ" sz="1300">
                          <a:effectLst/>
                          <a:latin typeface="Calibri" panose="020F0502020204030204" pitchFamily="34" charset="0"/>
                          <a:ea typeface="Times New Roman" panose="02020603050405020304" pitchFamily="18" charset="0"/>
                          <a:cs typeface="Simplified Arabic" panose="02020603050405020304" pitchFamily="18" charset="-78"/>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021" marR="66021" marT="0" marB="0" anchor="ctr">
                    <a:lnL w="31750" cap="flat" cmpd="dbl" algn="ctr">
                      <a:solidFill>
                        <a:srgbClr val="000000"/>
                      </a:solidFill>
                      <a:prstDash val="solid"/>
                      <a:round/>
                      <a:headEnd type="none" w="med" len="med"/>
                      <a:tailEnd type="none" w="med" len="med"/>
                    </a:lnL>
                    <a:lnR w="31750" cap="flat" cmpd="dbl" algn="ctr">
                      <a:solidFill>
                        <a:srgbClr val="000000"/>
                      </a:solidFill>
                      <a:prstDash val="solid"/>
                      <a:round/>
                      <a:headEnd type="none" w="med" len="med"/>
                      <a:tailEnd type="none" w="med" len="med"/>
                    </a:lnR>
                    <a:lnT w="31750" cap="flat" cmpd="dbl" algn="ctr">
                      <a:solidFill>
                        <a:srgbClr val="000000"/>
                      </a:solidFill>
                      <a:prstDash val="solid"/>
                      <a:round/>
                      <a:headEnd type="none" w="med" len="med"/>
                      <a:tailEnd type="none" w="med" len="med"/>
                    </a:lnT>
                    <a:lnB w="31750" cap="flat" cmpd="dbl"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IQ" sz="1300">
                          <a:effectLst/>
                          <a:latin typeface="Calibri" panose="020F0502020204030204" pitchFamily="34" charset="0"/>
                          <a:ea typeface="Times New Roman" panose="02020603050405020304" pitchFamily="18" charset="0"/>
                          <a:cs typeface="Simplified Arabic" panose="02020603050405020304" pitchFamily="18" charset="-78"/>
                        </a:rPr>
                        <a:t>اختبار الذكاء, اختبار المعلومات السابقة.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021" marR="66021" marT="0" marB="0" anchor="ctr">
                    <a:lnL w="31750" cap="flat" cmpd="dbl" algn="ctr">
                      <a:solidFill>
                        <a:srgbClr val="000000"/>
                      </a:solidFill>
                      <a:prstDash val="solid"/>
                      <a:round/>
                      <a:headEnd type="none" w="med" len="med"/>
                      <a:tailEnd type="none" w="med" len="med"/>
                    </a:lnL>
                    <a:lnR w="31750" cap="flat" cmpd="dbl" algn="ctr">
                      <a:solidFill>
                        <a:srgbClr val="000000"/>
                      </a:solidFill>
                      <a:prstDash val="solid"/>
                      <a:round/>
                      <a:headEnd type="none" w="med" len="med"/>
                      <a:tailEnd type="none" w="med" len="med"/>
                    </a:lnR>
                    <a:lnT w="31750" cap="flat" cmpd="dbl" algn="ctr">
                      <a:solidFill>
                        <a:srgbClr val="000000"/>
                      </a:solidFill>
                      <a:prstDash val="solid"/>
                      <a:round/>
                      <a:headEnd type="none" w="med" len="med"/>
                      <a:tailEnd type="none" w="med" len="med"/>
                    </a:lnT>
                    <a:lnB w="31750" cap="flat" cmpd="dbl"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IQ" sz="1300">
                          <a:effectLst/>
                          <a:latin typeface="Calibri" panose="020F0502020204030204" pitchFamily="34" charset="0"/>
                          <a:ea typeface="Times New Roman" panose="02020603050405020304" pitchFamily="18" charset="0"/>
                          <a:cs typeface="Simplified Arabic" panose="02020603050405020304" pitchFamily="18" charset="-78"/>
                        </a:rPr>
                        <a:t>درجات مادة الكيمياء للعام الدراسي السابق.</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021" marR="66021" marT="0" marB="0" anchor="ctr">
                    <a:lnL w="31750" cap="flat" cmpd="dbl" algn="ctr">
                      <a:solidFill>
                        <a:srgbClr val="000000"/>
                      </a:solidFill>
                      <a:prstDash val="solid"/>
                      <a:round/>
                      <a:headEnd type="none" w="med" len="med"/>
                      <a:tailEnd type="none" w="med" len="med"/>
                    </a:lnL>
                    <a:lnR w="31750" cap="flat" cmpd="dbl" algn="ctr">
                      <a:solidFill>
                        <a:srgbClr val="000000"/>
                      </a:solidFill>
                      <a:prstDash val="solid"/>
                      <a:round/>
                      <a:headEnd type="none" w="med" len="med"/>
                      <a:tailEnd type="none" w="med" len="med"/>
                    </a:lnR>
                    <a:lnT w="31750" cap="flat" cmpd="dbl" algn="ctr">
                      <a:solidFill>
                        <a:srgbClr val="000000"/>
                      </a:solidFill>
                      <a:prstDash val="solid"/>
                      <a:round/>
                      <a:headEnd type="none" w="med" len="med"/>
                      <a:tailEnd type="none" w="med" len="med"/>
                    </a:lnT>
                    <a:lnB w="317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xmlns="" val="2406105782"/>
                  </a:ext>
                </a:extLst>
              </a:tr>
              <a:tr h="472414">
                <a:tc>
                  <a:txBody>
                    <a:bodyPr/>
                    <a:lstStyle/>
                    <a:p>
                      <a:pPr algn="ctr" rtl="1">
                        <a:lnSpc>
                          <a:spcPct val="115000"/>
                        </a:lnSpc>
                        <a:spcAft>
                          <a:spcPts val="0"/>
                        </a:spcAft>
                      </a:pPr>
                      <a:r>
                        <a:rPr lang="en-US" sz="1300" b="1">
                          <a:effectLst/>
                          <a:latin typeface="Simplified Arabic" panose="02020603050405020304" pitchFamily="18" charset="-78"/>
                          <a:ea typeface="Times New Roman" panose="02020603050405020304" pitchFamily="18" charset="0"/>
                          <a:cs typeface="Arial" panose="020B0604020202020204" pitchFamily="34" charset="0"/>
                        </a:rPr>
                        <a:t>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021" marR="66021" marT="0" marB="0" anchor="ctr">
                    <a:lnL w="31750" cap="flat" cmpd="dbl" algn="ctr">
                      <a:solidFill>
                        <a:srgbClr val="000000"/>
                      </a:solidFill>
                      <a:prstDash val="solid"/>
                      <a:round/>
                      <a:headEnd type="none" w="med" len="med"/>
                      <a:tailEnd type="none" w="med" len="med"/>
                    </a:lnL>
                    <a:lnR w="31750" cap="flat" cmpd="dbl" algn="ctr">
                      <a:solidFill>
                        <a:srgbClr val="000000"/>
                      </a:solidFill>
                      <a:prstDash val="solid"/>
                      <a:round/>
                      <a:headEnd type="none" w="med" len="med"/>
                      <a:tailEnd type="none" w="med" len="med"/>
                    </a:lnR>
                    <a:lnT w="31750" cap="flat" cmpd="dbl" algn="ctr">
                      <a:solidFill>
                        <a:srgbClr val="000000"/>
                      </a:solidFill>
                      <a:prstDash val="solid"/>
                      <a:round/>
                      <a:headEnd type="none" w="med" len="med"/>
                      <a:tailEnd type="none" w="med" len="med"/>
                    </a:lnT>
                    <a:lnB w="31750" cap="flat" cmpd="dbl" algn="ctr">
                      <a:solidFill>
                        <a:srgbClr val="000000"/>
                      </a:solidFill>
                      <a:prstDash val="solid"/>
                      <a:round/>
                      <a:headEnd type="none" w="med" len="med"/>
                      <a:tailEnd type="none" w="med" len="med"/>
                    </a:lnB>
                    <a:solidFill>
                      <a:srgbClr val="8DB3E2"/>
                    </a:solidFill>
                  </a:tcPr>
                </a:tc>
                <a:tc>
                  <a:txBody>
                    <a:bodyPr/>
                    <a:lstStyle/>
                    <a:p>
                      <a:pPr algn="r" rtl="1">
                        <a:lnSpc>
                          <a:spcPct val="115000"/>
                        </a:lnSpc>
                        <a:spcAft>
                          <a:spcPts val="0"/>
                        </a:spcAft>
                      </a:pPr>
                      <a:r>
                        <a:rPr lang="ar-IQ" sz="1300">
                          <a:effectLst/>
                          <a:latin typeface="Calibri" panose="020F0502020204030204" pitchFamily="34" charset="0"/>
                          <a:ea typeface="Times New Roman" panose="02020603050405020304" pitchFamily="18" charset="0"/>
                          <a:cs typeface="Simplified Arabic" panose="02020603050405020304" pitchFamily="18" charset="-78"/>
                        </a:rPr>
                        <a:t>(أبو صرار,</a:t>
                      </a:r>
                      <a:r>
                        <a:rPr lang="en-US" sz="1300">
                          <a:effectLst/>
                          <a:latin typeface="Simplified Arabic" panose="02020603050405020304" pitchFamily="18" charset="-78"/>
                          <a:ea typeface="Times New Roman" panose="02020603050405020304" pitchFamily="18" charset="0"/>
                          <a:cs typeface="Arial" panose="020B0604020202020204" pitchFamily="34" charset="0"/>
                        </a:rPr>
                        <a:t>2013</a:t>
                      </a:r>
                      <a:r>
                        <a:rPr lang="ar-IQ" sz="1300">
                          <a:effectLst/>
                          <a:latin typeface="Calibri" panose="020F0502020204030204" pitchFamily="34" charset="0"/>
                          <a:ea typeface="Times New Roman" panose="02020603050405020304" pitchFamily="18" charset="0"/>
                          <a:cs typeface="Simplified Arabic" panose="02020603050405020304" pitchFamily="18" charset="-78"/>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021" marR="66021" marT="0" marB="0" anchor="ctr">
                    <a:lnL w="31750" cap="flat" cmpd="dbl" algn="ctr">
                      <a:solidFill>
                        <a:srgbClr val="000000"/>
                      </a:solidFill>
                      <a:prstDash val="solid"/>
                      <a:round/>
                      <a:headEnd type="none" w="med" len="med"/>
                      <a:tailEnd type="none" w="med" len="med"/>
                    </a:lnL>
                    <a:lnR w="31750" cap="flat" cmpd="dbl" algn="ctr">
                      <a:solidFill>
                        <a:srgbClr val="000000"/>
                      </a:solidFill>
                      <a:prstDash val="solid"/>
                      <a:round/>
                      <a:headEnd type="none" w="med" len="med"/>
                      <a:tailEnd type="none" w="med" len="med"/>
                    </a:lnR>
                    <a:lnT w="31750" cap="flat" cmpd="dbl" algn="ctr">
                      <a:solidFill>
                        <a:srgbClr val="000000"/>
                      </a:solidFill>
                      <a:prstDash val="solid"/>
                      <a:round/>
                      <a:headEnd type="none" w="med" len="med"/>
                      <a:tailEnd type="none" w="med" len="med"/>
                    </a:lnT>
                    <a:lnB w="31750" cap="flat" cmpd="dbl"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IQ" sz="1300">
                          <a:effectLst/>
                          <a:latin typeface="Calibri" panose="020F0502020204030204" pitchFamily="34" charset="0"/>
                          <a:ea typeface="Times New Roman" panose="02020603050405020304" pitchFamily="18" charset="0"/>
                          <a:cs typeface="Simplified Arabic" panose="02020603050405020304" pitchFamily="18" charset="-78"/>
                        </a:rPr>
                        <a:t>العمر الزمني, اختبار الذكاء.</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021" marR="66021" marT="0" marB="0" anchor="ctr">
                    <a:lnL w="31750" cap="flat" cmpd="dbl" algn="ctr">
                      <a:solidFill>
                        <a:srgbClr val="000000"/>
                      </a:solidFill>
                      <a:prstDash val="solid"/>
                      <a:round/>
                      <a:headEnd type="none" w="med" len="med"/>
                      <a:tailEnd type="none" w="med" len="med"/>
                    </a:lnL>
                    <a:lnR w="31750" cap="flat" cmpd="dbl" algn="ctr">
                      <a:solidFill>
                        <a:srgbClr val="000000"/>
                      </a:solidFill>
                      <a:prstDash val="solid"/>
                      <a:round/>
                      <a:headEnd type="none" w="med" len="med"/>
                      <a:tailEnd type="none" w="med" len="med"/>
                    </a:lnR>
                    <a:lnT w="31750" cap="flat" cmpd="dbl" algn="ctr">
                      <a:solidFill>
                        <a:srgbClr val="000000"/>
                      </a:solidFill>
                      <a:prstDash val="solid"/>
                      <a:round/>
                      <a:headEnd type="none" w="med" len="med"/>
                      <a:tailEnd type="none" w="med" len="med"/>
                    </a:lnT>
                    <a:lnB w="31750" cap="flat" cmpd="dbl"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IQ" sz="1300">
                          <a:effectLst/>
                          <a:latin typeface="Calibri" panose="020F0502020204030204" pitchFamily="34" charset="0"/>
                          <a:ea typeface="Times New Roman" panose="02020603050405020304" pitchFamily="18" charset="0"/>
                          <a:cs typeface="Simplified Arabic" panose="02020603050405020304" pitchFamily="18" charset="-78"/>
                        </a:rPr>
                        <a:t>اختبار قبلي للمفاهيم الرياضية السابقة.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021" marR="66021" marT="0" marB="0" anchor="ctr">
                    <a:lnL w="31750" cap="flat" cmpd="dbl" algn="ctr">
                      <a:solidFill>
                        <a:srgbClr val="000000"/>
                      </a:solidFill>
                      <a:prstDash val="solid"/>
                      <a:round/>
                      <a:headEnd type="none" w="med" len="med"/>
                      <a:tailEnd type="none" w="med" len="med"/>
                    </a:lnL>
                    <a:lnR w="31750" cap="flat" cmpd="dbl" algn="ctr">
                      <a:solidFill>
                        <a:srgbClr val="000000"/>
                      </a:solidFill>
                      <a:prstDash val="solid"/>
                      <a:round/>
                      <a:headEnd type="none" w="med" len="med"/>
                      <a:tailEnd type="none" w="med" len="med"/>
                    </a:lnR>
                    <a:lnT w="31750" cap="flat" cmpd="dbl" algn="ctr">
                      <a:solidFill>
                        <a:srgbClr val="000000"/>
                      </a:solidFill>
                      <a:prstDash val="solid"/>
                      <a:round/>
                      <a:headEnd type="none" w="med" len="med"/>
                      <a:tailEnd type="none" w="med" len="med"/>
                    </a:lnT>
                    <a:lnB w="317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xmlns="" val="3672932293"/>
                  </a:ext>
                </a:extLst>
              </a:tr>
              <a:tr h="708621">
                <a:tc>
                  <a:txBody>
                    <a:bodyPr/>
                    <a:lstStyle/>
                    <a:p>
                      <a:pPr algn="ctr" rtl="1">
                        <a:lnSpc>
                          <a:spcPct val="115000"/>
                        </a:lnSpc>
                        <a:spcAft>
                          <a:spcPts val="0"/>
                        </a:spcAft>
                      </a:pPr>
                      <a:r>
                        <a:rPr lang="en-US" sz="1300" b="1">
                          <a:effectLst/>
                          <a:latin typeface="Simplified Arabic" panose="02020603050405020304" pitchFamily="18" charset="-78"/>
                          <a:ea typeface="Times New Roman" panose="02020603050405020304" pitchFamily="18" charset="0"/>
                          <a:cs typeface="Arial" panose="020B0604020202020204" pitchFamily="34" charset="0"/>
                        </a:rPr>
                        <a:t>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021" marR="66021" marT="0" marB="0" anchor="ctr">
                    <a:lnL w="31750" cap="flat" cmpd="dbl" algn="ctr">
                      <a:solidFill>
                        <a:srgbClr val="000000"/>
                      </a:solidFill>
                      <a:prstDash val="solid"/>
                      <a:round/>
                      <a:headEnd type="none" w="med" len="med"/>
                      <a:tailEnd type="none" w="med" len="med"/>
                    </a:lnL>
                    <a:lnR w="31750" cap="flat" cmpd="dbl" algn="ctr">
                      <a:solidFill>
                        <a:srgbClr val="000000"/>
                      </a:solidFill>
                      <a:prstDash val="solid"/>
                      <a:round/>
                      <a:headEnd type="none" w="med" len="med"/>
                      <a:tailEnd type="none" w="med" len="med"/>
                    </a:lnR>
                    <a:lnT w="31750" cap="flat" cmpd="dbl" algn="ctr">
                      <a:solidFill>
                        <a:srgbClr val="000000"/>
                      </a:solidFill>
                      <a:prstDash val="solid"/>
                      <a:round/>
                      <a:headEnd type="none" w="med" len="med"/>
                      <a:tailEnd type="none" w="med" len="med"/>
                    </a:lnT>
                    <a:lnB w="31750" cap="flat" cmpd="dbl" algn="ctr">
                      <a:solidFill>
                        <a:srgbClr val="000000"/>
                      </a:solidFill>
                      <a:prstDash val="solid"/>
                      <a:round/>
                      <a:headEnd type="none" w="med" len="med"/>
                      <a:tailEnd type="none" w="med" len="med"/>
                    </a:lnB>
                    <a:solidFill>
                      <a:srgbClr val="8DB3E2"/>
                    </a:solidFill>
                  </a:tcPr>
                </a:tc>
                <a:tc>
                  <a:txBody>
                    <a:bodyPr/>
                    <a:lstStyle/>
                    <a:p>
                      <a:pPr algn="r" rtl="1">
                        <a:lnSpc>
                          <a:spcPct val="115000"/>
                        </a:lnSpc>
                        <a:spcAft>
                          <a:spcPts val="0"/>
                        </a:spcAft>
                      </a:pPr>
                      <a:r>
                        <a:rPr lang="ar-IQ" sz="1300">
                          <a:effectLst/>
                          <a:latin typeface="Calibri" panose="020F0502020204030204" pitchFamily="34" charset="0"/>
                          <a:ea typeface="Times New Roman" panose="02020603050405020304" pitchFamily="18" charset="0"/>
                          <a:cs typeface="Simplified Arabic" panose="02020603050405020304" pitchFamily="18" charset="-78"/>
                        </a:rPr>
                        <a:t>البحث الحالي</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021" marR="66021" marT="0" marB="0" anchor="ctr">
                    <a:lnL w="31750" cap="flat" cmpd="dbl" algn="ctr">
                      <a:solidFill>
                        <a:srgbClr val="000000"/>
                      </a:solidFill>
                      <a:prstDash val="solid"/>
                      <a:round/>
                      <a:headEnd type="none" w="med" len="med"/>
                      <a:tailEnd type="none" w="med" len="med"/>
                    </a:lnL>
                    <a:lnR w="31750" cap="flat" cmpd="dbl" algn="ctr">
                      <a:solidFill>
                        <a:srgbClr val="000000"/>
                      </a:solidFill>
                      <a:prstDash val="solid"/>
                      <a:round/>
                      <a:headEnd type="none" w="med" len="med"/>
                      <a:tailEnd type="none" w="med" len="med"/>
                    </a:lnR>
                    <a:lnT w="31750" cap="flat" cmpd="dbl" algn="ctr">
                      <a:solidFill>
                        <a:srgbClr val="000000"/>
                      </a:solidFill>
                      <a:prstDash val="solid"/>
                      <a:round/>
                      <a:headEnd type="none" w="med" len="med"/>
                      <a:tailEnd type="none" w="med" len="med"/>
                    </a:lnT>
                    <a:lnB w="31750" cap="flat" cmpd="dbl" algn="ctr">
                      <a:solidFill>
                        <a:srgbClr val="000000"/>
                      </a:solidFill>
                      <a:prstDash val="solid"/>
                      <a:round/>
                      <a:headEnd type="none" w="med" len="med"/>
                      <a:tailEnd type="none" w="med" len="med"/>
                    </a:lnB>
                  </a:tcPr>
                </a:tc>
                <a:tc>
                  <a:txBody>
                    <a:bodyPr/>
                    <a:lstStyle/>
                    <a:p>
                      <a:pPr marL="457200" algn="ctr" rtl="1">
                        <a:lnSpc>
                          <a:spcPct val="115000"/>
                        </a:lnSpc>
                        <a:spcAft>
                          <a:spcPts val="1000"/>
                        </a:spcAft>
                      </a:pPr>
                      <a:r>
                        <a:rPr lang="ar-IQ" sz="1300">
                          <a:effectLst/>
                          <a:latin typeface="Calibri" panose="020F0502020204030204" pitchFamily="34" charset="0"/>
                          <a:ea typeface="Times New Roman" panose="02020603050405020304" pitchFamily="18" charset="0"/>
                          <a:cs typeface="Simplified Arabic" panose="02020603050405020304" pitchFamily="18" charset="-78"/>
                        </a:rPr>
                        <a:t>العمر الزمني, التحصيل السابق للرياضيات , اختبار المعرفة السابقة, اختبار الذكاء.</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021" marR="66021" marT="0" marB="0" anchor="ctr">
                    <a:lnL w="31750" cap="flat" cmpd="dbl" algn="ctr">
                      <a:solidFill>
                        <a:srgbClr val="000000"/>
                      </a:solidFill>
                      <a:prstDash val="solid"/>
                      <a:round/>
                      <a:headEnd type="none" w="med" len="med"/>
                      <a:tailEnd type="none" w="med" len="med"/>
                    </a:lnL>
                    <a:lnR w="31750" cap="flat" cmpd="dbl" algn="ctr">
                      <a:solidFill>
                        <a:srgbClr val="000000"/>
                      </a:solidFill>
                      <a:prstDash val="solid"/>
                      <a:round/>
                      <a:headEnd type="none" w="med" len="med"/>
                      <a:tailEnd type="none" w="med" len="med"/>
                    </a:lnR>
                    <a:lnT w="31750" cap="flat" cmpd="dbl" algn="ctr">
                      <a:solidFill>
                        <a:srgbClr val="000000"/>
                      </a:solidFill>
                      <a:prstDash val="solid"/>
                      <a:round/>
                      <a:headEnd type="none" w="med" len="med"/>
                      <a:tailEnd type="none" w="med" len="med"/>
                    </a:lnT>
                    <a:lnB w="31750" cap="flat" cmpd="dbl" algn="ctr">
                      <a:solidFill>
                        <a:srgbClr val="000000"/>
                      </a:solidFill>
                      <a:prstDash val="solid"/>
                      <a:round/>
                      <a:headEnd type="none" w="med" len="med"/>
                      <a:tailEnd type="none" w="med" len="med"/>
                    </a:lnB>
                  </a:tcPr>
                </a:tc>
                <a:tc>
                  <a:txBody>
                    <a:bodyPr/>
                    <a:lstStyle/>
                    <a:p>
                      <a:pPr marL="457200" algn="ctr" rtl="1">
                        <a:lnSpc>
                          <a:spcPct val="115000"/>
                        </a:lnSpc>
                        <a:spcAft>
                          <a:spcPts val="1000"/>
                        </a:spcAft>
                      </a:pPr>
                      <a:r>
                        <a:rPr lang="ar-IQ" sz="1300" dirty="0">
                          <a:effectLst/>
                          <a:latin typeface="Calibri" panose="020F0502020204030204" pitchFamily="34" charset="0"/>
                          <a:ea typeface="Times New Roman" panose="02020603050405020304" pitchFamily="18" charset="0"/>
                          <a:cs typeface="Simplified Arabic" panose="02020603050405020304" pitchFamily="18" charset="-78"/>
                        </a:rPr>
                        <a:t>اختبار التفكير المنظومي لغرض التكافؤ.</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021" marR="66021" marT="0" marB="0" anchor="ctr">
                    <a:lnL w="31750" cap="flat" cmpd="dbl" algn="ctr">
                      <a:solidFill>
                        <a:srgbClr val="000000"/>
                      </a:solidFill>
                      <a:prstDash val="solid"/>
                      <a:round/>
                      <a:headEnd type="none" w="med" len="med"/>
                      <a:tailEnd type="none" w="med" len="med"/>
                    </a:lnL>
                    <a:lnR w="31750" cap="flat" cmpd="dbl" algn="ctr">
                      <a:solidFill>
                        <a:srgbClr val="000000"/>
                      </a:solidFill>
                      <a:prstDash val="solid"/>
                      <a:round/>
                      <a:headEnd type="none" w="med" len="med"/>
                      <a:tailEnd type="none" w="med" len="med"/>
                    </a:lnR>
                    <a:lnT w="31750" cap="flat" cmpd="dbl" algn="ctr">
                      <a:solidFill>
                        <a:srgbClr val="000000"/>
                      </a:solidFill>
                      <a:prstDash val="solid"/>
                      <a:round/>
                      <a:headEnd type="none" w="med" len="med"/>
                      <a:tailEnd type="none" w="med" len="med"/>
                    </a:lnT>
                    <a:lnB w="317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xmlns="" val="2078572794"/>
                  </a:ext>
                </a:extLst>
              </a:tr>
            </a:tbl>
          </a:graphicData>
        </a:graphic>
      </p:graphicFrame>
      <p:sp>
        <p:nvSpPr>
          <p:cNvPr id="9" name="Rectangle 2"/>
          <p:cNvSpPr>
            <a:spLocks noChangeArrowheads="1"/>
          </p:cNvSpPr>
          <p:nvPr/>
        </p:nvSpPr>
        <p:spPr bwMode="auto">
          <a:xfrm>
            <a:off x="3602815" y="405353"/>
            <a:ext cx="858918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227263" algn="l"/>
              </a:tabLst>
              <a:defRPr>
                <a:solidFill>
                  <a:schemeClr val="tx1"/>
                </a:solidFill>
                <a:latin typeface="Arial" panose="020B0604020202020204" pitchFamily="34" charset="0"/>
              </a:defRPr>
            </a:lvl1pPr>
            <a:lvl2pPr eaLnBrk="0" fontAlgn="base" hangingPunct="0">
              <a:spcBef>
                <a:spcPct val="0"/>
              </a:spcBef>
              <a:spcAft>
                <a:spcPct val="0"/>
              </a:spcAft>
              <a:tabLst>
                <a:tab pos="2227263" algn="l"/>
              </a:tabLst>
              <a:defRPr>
                <a:solidFill>
                  <a:schemeClr val="tx1"/>
                </a:solidFill>
                <a:latin typeface="Arial" panose="020B0604020202020204" pitchFamily="34" charset="0"/>
              </a:defRPr>
            </a:lvl2pPr>
            <a:lvl3pPr eaLnBrk="0" fontAlgn="base" hangingPunct="0">
              <a:spcBef>
                <a:spcPct val="0"/>
              </a:spcBef>
              <a:spcAft>
                <a:spcPct val="0"/>
              </a:spcAft>
              <a:tabLst>
                <a:tab pos="2227263" algn="l"/>
              </a:tabLst>
              <a:defRPr>
                <a:solidFill>
                  <a:schemeClr val="tx1"/>
                </a:solidFill>
                <a:latin typeface="Arial" panose="020B0604020202020204" pitchFamily="34" charset="0"/>
              </a:defRPr>
            </a:lvl3pPr>
            <a:lvl4pPr eaLnBrk="0" fontAlgn="base" hangingPunct="0">
              <a:spcBef>
                <a:spcPct val="0"/>
              </a:spcBef>
              <a:spcAft>
                <a:spcPct val="0"/>
              </a:spcAft>
              <a:tabLst>
                <a:tab pos="2227263" algn="l"/>
              </a:tabLst>
              <a:defRPr>
                <a:solidFill>
                  <a:schemeClr val="tx1"/>
                </a:solidFill>
                <a:latin typeface="Arial" panose="020B0604020202020204" pitchFamily="34" charset="0"/>
              </a:defRPr>
            </a:lvl4pPr>
            <a:lvl5pPr eaLnBrk="0" fontAlgn="base" hangingPunct="0">
              <a:spcBef>
                <a:spcPct val="0"/>
              </a:spcBef>
              <a:spcAft>
                <a:spcPct val="0"/>
              </a:spcAft>
              <a:tabLst>
                <a:tab pos="2227263" algn="l"/>
              </a:tabLst>
              <a:defRPr>
                <a:solidFill>
                  <a:schemeClr val="tx1"/>
                </a:solidFill>
                <a:latin typeface="Arial" panose="020B0604020202020204" pitchFamily="34" charset="0"/>
              </a:defRPr>
            </a:lvl5pPr>
            <a:lvl6pPr eaLnBrk="0" fontAlgn="base" hangingPunct="0">
              <a:spcBef>
                <a:spcPct val="0"/>
              </a:spcBef>
              <a:spcAft>
                <a:spcPct val="0"/>
              </a:spcAft>
              <a:tabLst>
                <a:tab pos="2227263" algn="l"/>
              </a:tabLst>
              <a:defRPr>
                <a:solidFill>
                  <a:schemeClr val="tx1"/>
                </a:solidFill>
                <a:latin typeface="Arial" panose="020B0604020202020204" pitchFamily="34" charset="0"/>
              </a:defRPr>
            </a:lvl6pPr>
            <a:lvl7pPr eaLnBrk="0" fontAlgn="base" hangingPunct="0">
              <a:spcBef>
                <a:spcPct val="0"/>
              </a:spcBef>
              <a:spcAft>
                <a:spcPct val="0"/>
              </a:spcAft>
              <a:tabLst>
                <a:tab pos="2227263" algn="l"/>
              </a:tabLst>
              <a:defRPr>
                <a:solidFill>
                  <a:schemeClr val="tx1"/>
                </a:solidFill>
                <a:latin typeface="Arial" panose="020B0604020202020204" pitchFamily="34" charset="0"/>
              </a:defRPr>
            </a:lvl7pPr>
            <a:lvl8pPr eaLnBrk="0" fontAlgn="base" hangingPunct="0">
              <a:spcBef>
                <a:spcPct val="0"/>
              </a:spcBef>
              <a:spcAft>
                <a:spcPct val="0"/>
              </a:spcAft>
              <a:tabLst>
                <a:tab pos="2227263" algn="l"/>
              </a:tabLst>
              <a:defRPr>
                <a:solidFill>
                  <a:schemeClr val="tx1"/>
                </a:solidFill>
                <a:latin typeface="Arial" panose="020B0604020202020204" pitchFamily="34" charset="0"/>
              </a:defRPr>
            </a:lvl8pPr>
            <a:lvl9pPr eaLnBrk="0" fontAlgn="base" hangingPunct="0">
              <a:spcBef>
                <a:spcPct val="0"/>
              </a:spcBef>
              <a:spcAft>
                <a:spcPct val="0"/>
              </a:spcAft>
              <a:tabLst>
                <a:tab pos="2227263" algn="l"/>
              </a:tabLst>
              <a:defRPr>
                <a:solidFill>
                  <a:schemeClr val="tx1"/>
                </a:solidFill>
                <a:latin typeface="Arial" panose="020B0604020202020204" pitchFamily="34" charset="0"/>
              </a:defRPr>
            </a:lvl9pPr>
          </a:lstStyle>
          <a:p>
            <a:pPr marL="0" marR="0" lvl="0" indent="0" algn="ctr" defTabSz="914400" rtl="1" eaLnBrk="0" fontAlgn="base" latinLnBrk="0" hangingPunct="0">
              <a:lnSpc>
                <a:spcPct val="100000"/>
              </a:lnSpc>
              <a:spcBef>
                <a:spcPct val="0"/>
              </a:spcBef>
              <a:spcAft>
                <a:spcPct val="0"/>
              </a:spcAft>
              <a:buClrTx/>
              <a:buSzTx/>
              <a:buFontTx/>
              <a:buNone/>
              <a:tabLst>
                <a:tab pos="2227263" algn="l"/>
              </a:tabLst>
            </a:pPr>
            <a:r>
              <a:rPr kumimoji="0" lang="ar-IQ" altLang="en-US" b="1" i="0" u="none" strike="noStrike" cap="none" normalizeH="0" baseline="0" dirty="0" smtClean="0">
                <a:ln>
                  <a:noFill/>
                </a:ln>
                <a:solidFill>
                  <a:schemeClr val="tx1"/>
                </a:solidFill>
                <a:effectLst/>
                <a:latin typeface="Simplified Arabic" panose="02020603050405020304" pitchFamily="18" charset="-78"/>
                <a:ea typeface="Times New Roman" panose="02020603050405020304" pitchFamily="18" charset="0"/>
                <a:cs typeface="Simplified Arabic" panose="02020603050405020304" pitchFamily="18" charset="-78"/>
              </a:rPr>
              <a:t>ا</a:t>
            </a:r>
            <a:r>
              <a:rPr kumimoji="0" lang="ar-SA" altLang="en-US" b="1" i="0" u="none" strike="noStrike" cap="none" normalizeH="0" baseline="0" dirty="0" smtClean="0">
                <a:ln>
                  <a:noFill/>
                </a:ln>
                <a:solidFill>
                  <a:schemeClr val="tx1"/>
                </a:solidFill>
                <a:effectLst/>
                <a:latin typeface="Simplified Arabic" panose="02020603050405020304" pitchFamily="18" charset="-78"/>
                <a:ea typeface="Times New Roman" panose="02020603050405020304" pitchFamily="18" charset="0"/>
                <a:cs typeface="Simplified Arabic" panose="02020603050405020304" pitchFamily="18" charset="-78"/>
              </a:rPr>
              <a:t>لتباين في أدوات التكافؤ بين البحث الحالي والدراسات السابقة</a:t>
            </a:r>
            <a:endParaRPr kumimoji="0" lang="en-US" altLang="en-US" sz="14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227263" algn="l"/>
              </a:tabLst>
            </a:pPr>
            <a:endParaRPr kumimoji="0" lang="en-US" alt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763221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نبذة مختصرة عن الدراسات السابقة </a:t>
            </a:r>
            <a:endParaRPr lang="en-US" dirty="0"/>
          </a:p>
        </p:txBody>
      </p:sp>
      <p:graphicFrame>
        <p:nvGraphicFramePr>
          <p:cNvPr id="4" name="Content Placeholder 3"/>
          <p:cNvGraphicFramePr>
            <a:graphicFrameLocks noGrp="1"/>
          </p:cNvGraphicFramePr>
          <p:nvPr>
            <p:ph idx="1"/>
          </p:nvPr>
        </p:nvGraphicFramePr>
        <p:xfrm>
          <a:off x="5118101" y="1851596"/>
          <a:ext cx="6281737" cy="3151632"/>
        </p:xfrm>
        <a:graphic>
          <a:graphicData uri="http://schemas.openxmlformats.org/drawingml/2006/table">
            <a:tbl>
              <a:tblPr rtl="1" firstRow="1" firstCol="1" bandRow="1"/>
              <a:tblGrid>
                <a:gridCol w="442588">
                  <a:extLst>
                    <a:ext uri="{9D8B030D-6E8A-4147-A177-3AD203B41FA5}">
                      <a16:colId xmlns:a16="http://schemas.microsoft.com/office/drawing/2014/main" xmlns="" val="3525925135"/>
                    </a:ext>
                  </a:extLst>
                </a:gridCol>
                <a:gridCol w="1603754">
                  <a:extLst>
                    <a:ext uri="{9D8B030D-6E8A-4147-A177-3AD203B41FA5}">
                      <a16:colId xmlns:a16="http://schemas.microsoft.com/office/drawing/2014/main" xmlns="" val="1396086812"/>
                    </a:ext>
                  </a:extLst>
                </a:gridCol>
                <a:gridCol w="1539629">
                  <a:extLst>
                    <a:ext uri="{9D8B030D-6E8A-4147-A177-3AD203B41FA5}">
                      <a16:colId xmlns:a16="http://schemas.microsoft.com/office/drawing/2014/main" xmlns="" val="3035066949"/>
                    </a:ext>
                  </a:extLst>
                </a:gridCol>
                <a:gridCol w="2695766">
                  <a:extLst>
                    <a:ext uri="{9D8B030D-6E8A-4147-A177-3AD203B41FA5}">
                      <a16:colId xmlns:a16="http://schemas.microsoft.com/office/drawing/2014/main" xmlns="" val="2914062856"/>
                    </a:ext>
                  </a:extLst>
                </a:gridCol>
              </a:tblGrid>
              <a:tr h="416435">
                <a:tc>
                  <a:txBody>
                    <a:bodyPr/>
                    <a:lstStyle/>
                    <a:p>
                      <a:pPr algn="ctr" rtl="1">
                        <a:lnSpc>
                          <a:spcPct val="115000"/>
                        </a:lnSpc>
                        <a:spcAft>
                          <a:spcPts val="0"/>
                        </a:spcAft>
                      </a:pPr>
                      <a:r>
                        <a:rPr lang="ar-IQ" sz="1200" b="1">
                          <a:effectLst/>
                          <a:latin typeface="Calibri" panose="020F0502020204030204" pitchFamily="34" charset="0"/>
                          <a:ea typeface="Times New Roman" panose="02020603050405020304" pitchFamily="18" charset="0"/>
                          <a:cs typeface="Simplified Arabic" panose="02020603050405020304" pitchFamily="18" charset="-78"/>
                        </a:rPr>
                        <a:t>ت</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7897" marR="67897" marT="0" marB="0" anchor="ctr">
                    <a:lnL w="31750" cap="flat" cmpd="dbl" algn="ctr">
                      <a:solidFill>
                        <a:srgbClr val="000000"/>
                      </a:solidFill>
                      <a:prstDash val="solid"/>
                      <a:round/>
                      <a:headEnd type="none" w="med" len="med"/>
                      <a:tailEnd type="none" w="med" len="med"/>
                    </a:lnL>
                    <a:lnR w="31750" cap="flat" cmpd="dbl" algn="ctr">
                      <a:solidFill>
                        <a:srgbClr val="000000"/>
                      </a:solidFill>
                      <a:prstDash val="solid"/>
                      <a:round/>
                      <a:headEnd type="none" w="med" len="med"/>
                      <a:tailEnd type="none" w="med" len="med"/>
                    </a:lnR>
                    <a:lnT w="31750" cap="flat" cmpd="dbl" algn="ctr">
                      <a:solidFill>
                        <a:srgbClr val="000000"/>
                      </a:solidFill>
                      <a:prstDash val="solid"/>
                      <a:round/>
                      <a:headEnd type="none" w="med" len="med"/>
                      <a:tailEnd type="none" w="med" len="med"/>
                    </a:lnT>
                    <a:lnB w="31750" cap="flat" cmpd="dbl" algn="ctr">
                      <a:solidFill>
                        <a:srgbClr val="000000"/>
                      </a:solidFill>
                      <a:prstDash val="solid"/>
                      <a:round/>
                      <a:headEnd type="none" w="med" len="med"/>
                      <a:tailEnd type="none" w="med" len="med"/>
                    </a:lnB>
                    <a:solidFill>
                      <a:srgbClr val="8DB3E2"/>
                    </a:solidFill>
                  </a:tcPr>
                </a:tc>
                <a:tc>
                  <a:txBody>
                    <a:bodyPr/>
                    <a:lstStyle/>
                    <a:p>
                      <a:pPr marL="457200" algn="ctr" rtl="1">
                        <a:lnSpc>
                          <a:spcPct val="115000"/>
                        </a:lnSpc>
                        <a:spcAft>
                          <a:spcPts val="0"/>
                        </a:spcAft>
                      </a:pPr>
                      <a:r>
                        <a:rPr lang="ar-IQ" sz="1200" b="1">
                          <a:effectLst/>
                          <a:latin typeface="Calibri" panose="020F0502020204030204" pitchFamily="34" charset="0"/>
                          <a:ea typeface="Times New Roman" panose="02020603050405020304" pitchFamily="18" charset="0"/>
                          <a:cs typeface="Simplified Arabic" panose="02020603050405020304" pitchFamily="18" charset="-78"/>
                        </a:rPr>
                        <a:t>اسم الدراسة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7897" marR="67897" marT="0" marB="0" anchor="ctr">
                    <a:lnL w="31750" cap="flat" cmpd="dbl" algn="ctr">
                      <a:solidFill>
                        <a:srgbClr val="000000"/>
                      </a:solidFill>
                      <a:prstDash val="solid"/>
                      <a:round/>
                      <a:headEnd type="none" w="med" len="med"/>
                      <a:tailEnd type="none" w="med" len="med"/>
                    </a:lnL>
                    <a:lnR w="31750" cap="flat" cmpd="dbl" algn="ctr">
                      <a:solidFill>
                        <a:srgbClr val="000000"/>
                      </a:solidFill>
                      <a:prstDash val="solid"/>
                      <a:round/>
                      <a:headEnd type="none" w="med" len="med"/>
                      <a:tailEnd type="none" w="med" len="med"/>
                    </a:lnR>
                    <a:lnT w="31750" cap="flat" cmpd="dbl" algn="ctr">
                      <a:solidFill>
                        <a:srgbClr val="000000"/>
                      </a:solidFill>
                      <a:prstDash val="solid"/>
                      <a:round/>
                      <a:headEnd type="none" w="med" len="med"/>
                      <a:tailEnd type="none" w="med" len="med"/>
                    </a:lnT>
                    <a:lnB w="31750" cap="flat" cmpd="dbl" algn="ctr">
                      <a:solidFill>
                        <a:srgbClr val="000000"/>
                      </a:solidFill>
                      <a:prstDash val="solid"/>
                      <a:round/>
                      <a:headEnd type="none" w="med" len="med"/>
                      <a:tailEnd type="none" w="med" len="med"/>
                    </a:lnB>
                    <a:solidFill>
                      <a:srgbClr val="8DB3E2"/>
                    </a:solidFill>
                  </a:tcPr>
                </a:tc>
                <a:tc>
                  <a:txBody>
                    <a:bodyPr/>
                    <a:lstStyle/>
                    <a:p>
                      <a:pPr marL="457200" algn="ctr" rtl="1">
                        <a:lnSpc>
                          <a:spcPct val="115000"/>
                        </a:lnSpc>
                        <a:spcAft>
                          <a:spcPts val="0"/>
                        </a:spcAft>
                      </a:pPr>
                      <a:r>
                        <a:rPr lang="ar-IQ" sz="1200" b="1">
                          <a:effectLst/>
                          <a:latin typeface="Calibri" panose="020F0502020204030204" pitchFamily="34" charset="0"/>
                          <a:ea typeface="Times New Roman" panose="02020603050405020304" pitchFamily="18" charset="0"/>
                          <a:cs typeface="Simplified Arabic" panose="02020603050405020304" pitchFamily="18" charset="-78"/>
                        </a:rPr>
                        <a:t>الوسائل الإحصائية المختلفة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7897" marR="67897" marT="0" marB="0" anchor="ctr">
                    <a:lnL w="31750" cap="flat" cmpd="dbl" algn="ctr">
                      <a:solidFill>
                        <a:srgbClr val="000000"/>
                      </a:solidFill>
                      <a:prstDash val="solid"/>
                      <a:round/>
                      <a:headEnd type="none" w="med" len="med"/>
                      <a:tailEnd type="none" w="med" len="med"/>
                    </a:lnL>
                    <a:lnR w="31750" cap="flat" cmpd="dbl" algn="ctr">
                      <a:solidFill>
                        <a:srgbClr val="000000"/>
                      </a:solidFill>
                      <a:prstDash val="solid"/>
                      <a:round/>
                      <a:headEnd type="none" w="med" len="med"/>
                      <a:tailEnd type="none" w="med" len="med"/>
                    </a:lnR>
                    <a:lnT w="31750" cap="flat" cmpd="dbl" algn="ctr">
                      <a:solidFill>
                        <a:srgbClr val="000000"/>
                      </a:solidFill>
                      <a:prstDash val="solid"/>
                      <a:round/>
                      <a:headEnd type="none" w="med" len="med"/>
                      <a:tailEnd type="none" w="med" len="med"/>
                    </a:lnT>
                    <a:lnB w="31750" cap="flat" cmpd="dbl" algn="ctr">
                      <a:solidFill>
                        <a:srgbClr val="000000"/>
                      </a:solidFill>
                      <a:prstDash val="solid"/>
                      <a:round/>
                      <a:headEnd type="none" w="med" len="med"/>
                      <a:tailEnd type="none" w="med" len="med"/>
                    </a:lnB>
                    <a:solidFill>
                      <a:srgbClr val="8DB3E2"/>
                    </a:solidFill>
                  </a:tcPr>
                </a:tc>
                <a:tc>
                  <a:txBody>
                    <a:bodyPr/>
                    <a:lstStyle/>
                    <a:p>
                      <a:pPr marL="457200" algn="ctr" rtl="1">
                        <a:lnSpc>
                          <a:spcPct val="115000"/>
                        </a:lnSpc>
                        <a:spcAft>
                          <a:spcPts val="0"/>
                        </a:spcAft>
                      </a:pPr>
                      <a:r>
                        <a:rPr lang="ar-IQ" sz="1200" b="1">
                          <a:effectLst/>
                          <a:latin typeface="Calibri" panose="020F0502020204030204" pitchFamily="34" charset="0"/>
                          <a:ea typeface="Times New Roman" panose="02020603050405020304" pitchFamily="18" charset="0"/>
                          <a:cs typeface="Simplified Arabic" panose="02020603050405020304" pitchFamily="18" charset="-78"/>
                        </a:rPr>
                        <a:t>الوسائل الإحصائية المتفقة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7897" marR="67897" marT="0" marB="0" anchor="ctr">
                    <a:lnL w="31750" cap="flat" cmpd="dbl" algn="ctr">
                      <a:solidFill>
                        <a:srgbClr val="000000"/>
                      </a:solidFill>
                      <a:prstDash val="solid"/>
                      <a:round/>
                      <a:headEnd type="none" w="med" len="med"/>
                      <a:tailEnd type="none" w="med" len="med"/>
                    </a:lnL>
                    <a:lnR w="31750" cap="flat" cmpd="dbl" algn="ctr">
                      <a:solidFill>
                        <a:srgbClr val="000000"/>
                      </a:solidFill>
                      <a:prstDash val="solid"/>
                      <a:round/>
                      <a:headEnd type="none" w="med" len="med"/>
                      <a:tailEnd type="none" w="med" len="med"/>
                    </a:lnR>
                    <a:lnT w="31750" cap="flat" cmpd="dbl" algn="ctr">
                      <a:solidFill>
                        <a:srgbClr val="000000"/>
                      </a:solidFill>
                      <a:prstDash val="solid"/>
                      <a:round/>
                      <a:headEnd type="none" w="med" len="med"/>
                      <a:tailEnd type="none" w="med" len="med"/>
                    </a:lnT>
                    <a:lnB w="31750" cap="flat" cmpd="dbl" algn="ctr">
                      <a:solidFill>
                        <a:srgbClr val="000000"/>
                      </a:solidFill>
                      <a:prstDash val="solid"/>
                      <a:round/>
                      <a:headEnd type="none" w="med" len="med"/>
                      <a:tailEnd type="none" w="med" len="med"/>
                    </a:lnB>
                    <a:solidFill>
                      <a:srgbClr val="8DB3E2"/>
                    </a:solidFill>
                  </a:tcPr>
                </a:tc>
                <a:extLst>
                  <a:ext uri="{0D108BD9-81ED-4DB2-BD59-A6C34878D82A}">
                    <a16:rowId xmlns:a16="http://schemas.microsoft.com/office/drawing/2014/main" xmlns="" val="186857662"/>
                  </a:ext>
                </a:extLst>
              </a:tr>
              <a:tr h="506965">
                <a:tc>
                  <a:txBody>
                    <a:bodyPr/>
                    <a:lstStyle/>
                    <a:p>
                      <a:pPr algn="ctr" rtl="1">
                        <a:lnSpc>
                          <a:spcPct val="80000"/>
                        </a:lnSpc>
                        <a:spcAft>
                          <a:spcPts val="0"/>
                        </a:spcAft>
                      </a:pPr>
                      <a:r>
                        <a:rPr lang="en-US" sz="1200" b="1">
                          <a:effectLst/>
                          <a:latin typeface="Simplified Arabic" panose="02020603050405020304" pitchFamily="18" charset="-78"/>
                          <a:ea typeface="Times New Roman" panose="02020603050405020304" pitchFamily="18" charset="0"/>
                          <a:cs typeface="Arial" panose="020B0604020202020204" pitchFamily="34" charset="0"/>
                        </a:rPr>
                        <a:t>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7897" marR="67897" marT="0" marB="0" anchor="ctr">
                    <a:lnL w="31750" cap="flat" cmpd="dbl" algn="ctr">
                      <a:solidFill>
                        <a:srgbClr val="000000"/>
                      </a:solidFill>
                      <a:prstDash val="solid"/>
                      <a:round/>
                      <a:headEnd type="none" w="med" len="med"/>
                      <a:tailEnd type="none" w="med" len="med"/>
                    </a:lnL>
                    <a:lnR w="31750" cap="flat" cmpd="dbl" algn="ctr">
                      <a:solidFill>
                        <a:srgbClr val="000000"/>
                      </a:solidFill>
                      <a:prstDash val="solid"/>
                      <a:round/>
                      <a:headEnd type="none" w="med" len="med"/>
                      <a:tailEnd type="none" w="med" len="med"/>
                    </a:lnR>
                    <a:lnT w="31750" cap="flat" cmpd="dbl" algn="ctr">
                      <a:solidFill>
                        <a:srgbClr val="000000"/>
                      </a:solidFill>
                      <a:prstDash val="solid"/>
                      <a:round/>
                      <a:headEnd type="none" w="med" len="med"/>
                      <a:tailEnd type="none" w="med" len="med"/>
                    </a:lnT>
                    <a:lnB w="31750" cap="flat" cmpd="dbl" algn="ctr">
                      <a:solidFill>
                        <a:srgbClr val="000000"/>
                      </a:solidFill>
                      <a:prstDash val="solid"/>
                      <a:round/>
                      <a:headEnd type="none" w="med" len="med"/>
                      <a:tailEnd type="none" w="med" len="med"/>
                    </a:lnB>
                    <a:solidFill>
                      <a:srgbClr val="8DB3E2"/>
                    </a:solidFill>
                  </a:tcPr>
                </a:tc>
                <a:tc>
                  <a:txBody>
                    <a:bodyPr/>
                    <a:lstStyle/>
                    <a:p>
                      <a:pPr marL="457200" algn="ctr" rtl="1">
                        <a:lnSpc>
                          <a:spcPct val="80000"/>
                        </a:lnSpc>
                        <a:spcAft>
                          <a:spcPts val="0"/>
                        </a:spcAft>
                      </a:pPr>
                      <a:r>
                        <a:rPr lang="ar-IQ" sz="1400">
                          <a:effectLst/>
                          <a:latin typeface="Calibri" panose="020F0502020204030204" pitchFamily="34" charset="0"/>
                          <a:ea typeface="Times New Roman" panose="02020603050405020304" pitchFamily="18" charset="0"/>
                          <a:cs typeface="Simplified Arabic" panose="02020603050405020304" pitchFamily="18" charset="-78"/>
                        </a:rPr>
                        <a:t>(الكرخي,2016)</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7897" marR="67897" marT="0" marB="0" anchor="ctr">
                    <a:lnL w="31750" cap="flat" cmpd="dbl" algn="ctr">
                      <a:solidFill>
                        <a:srgbClr val="000000"/>
                      </a:solidFill>
                      <a:prstDash val="solid"/>
                      <a:round/>
                      <a:headEnd type="none" w="med" len="med"/>
                      <a:tailEnd type="none" w="med" len="med"/>
                    </a:lnL>
                    <a:lnR w="31750" cap="flat" cmpd="dbl" algn="ctr">
                      <a:solidFill>
                        <a:srgbClr val="000000"/>
                      </a:solidFill>
                      <a:prstDash val="solid"/>
                      <a:round/>
                      <a:headEnd type="none" w="med" len="med"/>
                      <a:tailEnd type="none" w="med" len="med"/>
                    </a:lnR>
                    <a:lnT w="31750" cap="flat" cmpd="dbl" algn="ctr">
                      <a:solidFill>
                        <a:srgbClr val="000000"/>
                      </a:solidFill>
                      <a:prstDash val="solid"/>
                      <a:round/>
                      <a:headEnd type="none" w="med" len="med"/>
                      <a:tailEnd type="none" w="med" len="med"/>
                    </a:lnT>
                    <a:lnB w="31750" cap="flat" cmpd="dbl" algn="ctr">
                      <a:solidFill>
                        <a:srgbClr val="000000"/>
                      </a:solidFill>
                      <a:prstDash val="solid"/>
                      <a:round/>
                      <a:headEnd type="none" w="med" len="med"/>
                      <a:tailEnd type="none" w="med" len="med"/>
                    </a:lnB>
                  </a:tcPr>
                </a:tc>
                <a:tc>
                  <a:txBody>
                    <a:bodyPr/>
                    <a:lstStyle/>
                    <a:p>
                      <a:pPr marL="457200" algn="r" rtl="1">
                        <a:lnSpc>
                          <a:spcPct val="80000"/>
                        </a:lnSpc>
                        <a:spcAft>
                          <a:spcPts val="0"/>
                        </a:spcAft>
                      </a:pPr>
                      <a:r>
                        <a:rPr lang="ar-SA" sz="1400">
                          <a:effectLst/>
                          <a:latin typeface="Calibri" panose="020F0502020204030204" pitchFamily="34" charset="0"/>
                          <a:ea typeface="Times New Roman" panose="02020603050405020304" pitchFamily="18" charset="0"/>
                          <a:cs typeface="Simplified Arabic" panose="02020603050405020304" pitchFamily="18" charset="-78"/>
                        </a:rPr>
                        <a:t>  معادلة سبيرمان براون</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7897" marR="67897" marT="0" marB="0" anchor="ctr">
                    <a:lnL w="31750" cap="flat" cmpd="dbl" algn="ctr">
                      <a:solidFill>
                        <a:srgbClr val="000000"/>
                      </a:solidFill>
                      <a:prstDash val="solid"/>
                      <a:round/>
                      <a:headEnd type="none" w="med" len="med"/>
                      <a:tailEnd type="none" w="med" len="med"/>
                    </a:lnL>
                    <a:lnR w="31750" cap="flat" cmpd="dbl" algn="ctr">
                      <a:solidFill>
                        <a:srgbClr val="000000"/>
                      </a:solidFill>
                      <a:prstDash val="solid"/>
                      <a:round/>
                      <a:headEnd type="none" w="med" len="med"/>
                      <a:tailEnd type="none" w="med" len="med"/>
                    </a:lnR>
                    <a:lnT w="31750" cap="flat" cmpd="dbl" algn="ctr">
                      <a:solidFill>
                        <a:srgbClr val="000000"/>
                      </a:solidFill>
                      <a:prstDash val="solid"/>
                      <a:round/>
                      <a:headEnd type="none" w="med" len="med"/>
                      <a:tailEnd type="none" w="med" len="med"/>
                    </a:lnT>
                    <a:lnB w="31750" cap="flat" cmpd="dbl" algn="ctr">
                      <a:solidFill>
                        <a:srgbClr val="000000"/>
                      </a:solidFill>
                      <a:prstDash val="solid"/>
                      <a:round/>
                      <a:headEnd type="none" w="med" len="med"/>
                      <a:tailEnd type="none" w="med" len="med"/>
                    </a:lnB>
                  </a:tcPr>
                </a:tc>
                <a:tc>
                  <a:txBody>
                    <a:bodyPr/>
                    <a:lstStyle/>
                    <a:p>
                      <a:pPr marL="457200" algn="just" rtl="1">
                        <a:lnSpc>
                          <a:spcPct val="80000"/>
                        </a:lnSpc>
                        <a:spcAft>
                          <a:spcPts val="0"/>
                        </a:spcAft>
                      </a:pPr>
                      <a:r>
                        <a:rPr lang="ar-IQ" sz="1400">
                          <a:effectLst/>
                          <a:latin typeface="Calibri" panose="020F0502020204030204" pitchFamily="34" charset="0"/>
                          <a:ea typeface="Times New Roman" panose="02020603050405020304" pitchFamily="18" charset="0"/>
                          <a:cs typeface="Simplified Arabic" panose="02020603050405020304" pitchFamily="18" charset="-78"/>
                        </a:rPr>
                        <a:t>اختبار مربع كآي, الفا-كرونباخ, ومعامل ارتباط بيرسون ,</a:t>
                      </a:r>
                      <a:r>
                        <a:rPr lang="en-US" sz="1400">
                          <a:effectLst/>
                          <a:latin typeface="Simplified Arabic" panose="02020603050405020304" pitchFamily="18" charset="-78"/>
                          <a:ea typeface="Times New Roman" panose="02020603050405020304" pitchFamily="18" charset="0"/>
                          <a:cs typeface="Arial" panose="020B0604020202020204" pitchFamily="34" charset="0"/>
                        </a:rPr>
                        <a:t>t-test </a:t>
                      </a:r>
                      <a:r>
                        <a:rPr lang="ar-SA" sz="1400">
                          <a:effectLst/>
                          <a:latin typeface="Calibri" panose="020F0502020204030204" pitchFamily="34" charset="0"/>
                          <a:ea typeface="Times New Roman" panose="02020603050405020304" pitchFamily="18" charset="0"/>
                          <a:cs typeface="Simplified Arabic" panose="02020603050405020304" pitchFamily="18" charset="-78"/>
                        </a:rPr>
                        <a:t> لعينتين مستقلتين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7897" marR="67897" marT="0" marB="0" anchor="ctr">
                    <a:lnL w="31750" cap="flat" cmpd="dbl" algn="ctr">
                      <a:solidFill>
                        <a:srgbClr val="000000"/>
                      </a:solidFill>
                      <a:prstDash val="solid"/>
                      <a:round/>
                      <a:headEnd type="none" w="med" len="med"/>
                      <a:tailEnd type="none" w="med" len="med"/>
                    </a:lnL>
                    <a:lnR w="31750" cap="flat" cmpd="dbl" algn="ctr">
                      <a:solidFill>
                        <a:srgbClr val="000000"/>
                      </a:solidFill>
                      <a:prstDash val="solid"/>
                      <a:round/>
                      <a:headEnd type="none" w="med" len="med"/>
                      <a:tailEnd type="none" w="med" len="med"/>
                    </a:lnR>
                    <a:lnT w="31750" cap="flat" cmpd="dbl" algn="ctr">
                      <a:solidFill>
                        <a:srgbClr val="000000"/>
                      </a:solidFill>
                      <a:prstDash val="solid"/>
                      <a:round/>
                      <a:headEnd type="none" w="med" len="med"/>
                      <a:tailEnd type="none" w="med" len="med"/>
                    </a:lnT>
                    <a:lnB w="317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xmlns="" val="1894159850"/>
                  </a:ext>
                </a:extLst>
              </a:tr>
              <a:tr h="506965">
                <a:tc>
                  <a:txBody>
                    <a:bodyPr/>
                    <a:lstStyle/>
                    <a:p>
                      <a:pPr algn="ctr" rtl="1">
                        <a:lnSpc>
                          <a:spcPct val="80000"/>
                        </a:lnSpc>
                        <a:spcAft>
                          <a:spcPts val="0"/>
                        </a:spcAft>
                      </a:pPr>
                      <a:r>
                        <a:rPr lang="en-US" sz="1200" b="1">
                          <a:effectLst/>
                          <a:latin typeface="Simplified Arabic" panose="02020603050405020304" pitchFamily="18" charset="-78"/>
                          <a:ea typeface="Times New Roman" panose="02020603050405020304" pitchFamily="18" charset="0"/>
                          <a:cs typeface="Arial" panose="020B0604020202020204" pitchFamily="34" charset="0"/>
                        </a:rPr>
                        <a:t>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7897" marR="67897" marT="0" marB="0" anchor="ctr">
                    <a:lnL w="31750" cap="flat" cmpd="dbl" algn="ctr">
                      <a:solidFill>
                        <a:srgbClr val="000000"/>
                      </a:solidFill>
                      <a:prstDash val="solid"/>
                      <a:round/>
                      <a:headEnd type="none" w="med" len="med"/>
                      <a:tailEnd type="none" w="med" len="med"/>
                    </a:lnL>
                    <a:lnR w="31750" cap="flat" cmpd="dbl" algn="ctr">
                      <a:solidFill>
                        <a:srgbClr val="000000"/>
                      </a:solidFill>
                      <a:prstDash val="solid"/>
                      <a:round/>
                      <a:headEnd type="none" w="med" len="med"/>
                      <a:tailEnd type="none" w="med" len="med"/>
                    </a:lnR>
                    <a:lnT w="31750" cap="flat" cmpd="dbl" algn="ctr">
                      <a:solidFill>
                        <a:srgbClr val="000000"/>
                      </a:solidFill>
                      <a:prstDash val="solid"/>
                      <a:round/>
                      <a:headEnd type="none" w="med" len="med"/>
                      <a:tailEnd type="none" w="med" len="med"/>
                    </a:lnT>
                    <a:lnB w="31750" cap="flat" cmpd="dbl" algn="ctr">
                      <a:solidFill>
                        <a:srgbClr val="000000"/>
                      </a:solidFill>
                      <a:prstDash val="solid"/>
                      <a:round/>
                      <a:headEnd type="none" w="med" len="med"/>
                      <a:tailEnd type="none" w="med" len="med"/>
                    </a:lnB>
                    <a:solidFill>
                      <a:srgbClr val="8DB3E2"/>
                    </a:solidFill>
                  </a:tcPr>
                </a:tc>
                <a:tc>
                  <a:txBody>
                    <a:bodyPr/>
                    <a:lstStyle/>
                    <a:p>
                      <a:pPr marL="457200" algn="ctr" rtl="1">
                        <a:lnSpc>
                          <a:spcPct val="80000"/>
                        </a:lnSpc>
                        <a:spcAft>
                          <a:spcPts val="0"/>
                        </a:spcAft>
                      </a:pPr>
                      <a:r>
                        <a:rPr lang="ar-IQ" sz="1400">
                          <a:effectLst/>
                          <a:latin typeface="Calibri" panose="020F0502020204030204" pitchFamily="34" charset="0"/>
                          <a:ea typeface="Times New Roman" panose="02020603050405020304" pitchFamily="18" charset="0"/>
                          <a:cs typeface="Simplified Arabic" panose="02020603050405020304" pitchFamily="18" charset="-78"/>
                        </a:rPr>
                        <a:t>(ناصر,</a:t>
                      </a:r>
                      <a:r>
                        <a:rPr lang="en-US" sz="1400">
                          <a:effectLst/>
                          <a:latin typeface="Simplified Arabic" panose="02020603050405020304" pitchFamily="18" charset="-78"/>
                          <a:ea typeface="Times New Roman" panose="02020603050405020304" pitchFamily="18" charset="0"/>
                          <a:cs typeface="Arial" panose="020B0604020202020204" pitchFamily="34" charset="0"/>
                        </a:rPr>
                        <a:t>2016</a:t>
                      </a:r>
                      <a:r>
                        <a:rPr lang="ar-IQ" sz="1400">
                          <a:effectLst/>
                          <a:latin typeface="Calibri" panose="020F0502020204030204" pitchFamily="34" charset="0"/>
                          <a:ea typeface="Times New Roman" panose="02020603050405020304" pitchFamily="18" charset="0"/>
                          <a:cs typeface="Simplified Arabic" panose="02020603050405020304" pitchFamily="18" charset="-78"/>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7897" marR="67897" marT="0" marB="0" anchor="ctr">
                    <a:lnL w="31750" cap="flat" cmpd="dbl" algn="ctr">
                      <a:solidFill>
                        <a:srgbClr val="000000"/>
                      </a:solidFill>
                      <a:prstDash val="solid"/>
                      <a:round/>
                      <a:headEnd type="none" w="med" len="med"/>
                      <a:tailEnd type="none" w="med" len="med"/>
                    </a:lnL>
                    <a:lnR w="31750" cap="flat" cmpd="dbl" algn="ctr">
                      <a:solidFill>
                        <a:srgbClr val="000000"/>
                      </a:solidFill>
                      <a:prstDash val="solid"/>
                      <a:round/>
                      <a:headEnd type="none" w="med" len="med"/>
                      <a:tailEnd type="none" w="med" len="med"/>
                    </a:lnR>
                    <a:lnT w="31750" cap="flat" cmpd="dbl" algn="ctr">
                      <a:solidFill>
                        <a:srgbClr val="000000"/>
                      </a:solidFill>
                      <a:prstDash val="solid"/>
                      <a:round/>
                      <a:headEnd type="none" w="med" len="med"/>
                      <a:tailEnd type="none" w="med" len="med"/>
                    </a:lnT>
                    <a:lnB w="31750" cap="flat" cmpd="dbl" algn="ctr">
                      <a:solidFill>
                        <a:srgbClr val="000000"/>
                      </a:solidFill>
                      <a:prstDash val="solid"/>
                      <a:round/>
                      <a:headEnd type="none" w="med" len="med"/>
                      <a:tailEnd type="none" w="med" len="med"/>
                    </a:lnB>
                  </a:tcPr>
                </a:tc>
                <a:tc>
                  <a:txBody>
                    <a:bodyPr/>
                    <a:lstStyle/>
                    <a:p>
                      <a:pPr algn="r" rtl="1">
                        <a:lnSpc>
                          <a:spcPct val="80000"/>
                        </a:lnSpc>
                        <a:spcAft>
                          <a:spcPts val="0"/>
                        </a:spcAft>
                      </a:pPr>
                      <a:r>
                        <a:rPr lang="ar-IQ" sz="1400">
                          <a:effectLst/>
                          <a:latin typeface="Calibri" panose="020F0502020204030204" pitchFamily="34" charset="0"/>
                          <a:ea typeface="Times New Roman" panose="02020603050405020304" pitchFamily="18" charset="0"/>
                          <a:cs typeface="Simplified Arabic" panose="02020603050405020304" pitchFamily="18" charset="-78"/>
                        </a:rPr>
                        <a:t>معادلة سبيرمان براون</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7897" marR="67897" marT="0" marB="0" anchor="ctr">
                    <a:lnL w="31750" cap="flat" cmpd="dbl" algn="ctr">
                      <a:solidFill>
                        <a:srgbClr val="000000"/>
                      </a:solidFill>
                      <a:prstDash val="solid"/>
                      <a:round/>
                      <a:headEnd type="none" w="med" len="med"/>
                      <a:tailEnd type="none" w="med" len="med"/>
                    </a:lnL>
                    <a:lnR w="31750" cap="flat" cmpd="dbl" algn="ctr">
                      <a:solidFill>
                        <a:srgbClr val="000000"/>
                      </a:solidFill>
                      <a:prstDash val="solid"/>
                      <a:round/>
                      <a:headEnd type="none" w="med" len="med"/>
                      <a:tailEnd type="none" w="med" len="med"/>
                    </a:lnR>
                    <a:lnT w="31750" cap="flat" cmpd="dbl" algn="ctr">
                      <a:solidFill>
                        <a:srgbClr val="000000"/>
                      </a:solidFill>
                      <a:prstDash val="solid"/>
                      <a:round/>
                      <a:headEnd type="none" w="med" len="med"/>
                      <a:tailEnd type="none" w="med" len="med"/>
                    </a:lnT>
                    <a:lnB w="31750" cap="flat" cmpd="dbl" algn="ctr">
                      <a:solidFill>
                        <a:srgbClr val="000000"/>
                      </a:solidFill>
                      <a:prstDash val="solid"/>
                      <a:round/>
                      <a:headEnd type="none" w="med" len="med"/>
                      <a:tailEnd type="none" w="med" len="med"/>
                    </a:lnB>
                  </a:tcPr>
                </a:tc>
                <a:tc>
                  <a:txBody>
                    <a:bodyPr/>
                    <a:lstStyle/>
                    <a:p>
                      <a:pPr marL="457200" algn="just" rtl="1">
                        <a:lnSpc>
                          <a:spcPct val="80000"/>
                        </a:lnSpc>
                        <a:spcAft>
                          <a:spcPts val="0"/>
                        </a:spcAft>
                      </a:pPr>
                      <a:r>
                        <a:rPr lang="ar-IQ" sz="1400">
                          <a:effectLst/>
                          <a:latin typeface="Calibri" panose="020F0502020204030204" pitchFamily="34" charset="0"/>
                          <a:ea typeface="Times New Roman" panose="02020603050405020304" pitchFamily="18" charset="0"/>
                          <a:cs typeface="Simplified Arabic" panose="02020603050405020304" pitchFamily="18" charset="-78"/>
                        </a:rPr>
                        <a:t>معادلة ارتباط بيرسون , وسائل الصدق والثبات, اختبار</a:t>
                      </a:r>
                      <a:r>
                        <a:rPr lang="en-US" sz="1400">
                          <a:effectLst/>
                          <a:latin typeface="Simplified Arabic" panose="02020603050405020304" pitchFamily="18" charset="-78"/>
                          <a:ea typeface="Times New Roman" panose="02020603050405020304" pitchFamily="18" charset="0"/>
                          <a:cs typeface="Arial" panose="020B0604020202020204" pitchFamily="34" charset="0"/>
                        </a:rPr>
                        <a:t>t-test </a:t>
                      </a:r>
                      <a:r>
                        <a:rPr lang="ar-IQ" sz="1400">
                          <a:effectLst/>
                          <a:latin typeface="Calibri" panose="020F0502020204030204" pitchFamily="34" charset="0"/>
                          <a:ea typeface="Times New Roman" panose="02020603050405020304" pitchFamily="18" charset="0"/>
                          <a:cs typeface="Simplified Arabic" panose="02020603050405020304" pitchFamily="18" charset="-78"/>
                        </a:rPr>
                        <a:t> لعينتين مستقلتين.</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7897" marR="67897" marT="0" marB="0" anchor="ctr">
                    <a:lnL w="31750" cap="flat" cmpd="dbl" algn="ctr">
                      <a:solidFill>
                        <a:srgbClr val="000000"/>
                      </a:solidFill>
                      <a:prstDash val="solid"/>
                      <a:round/>
                      <a:headEnd type="none" w="med" len="med"/>
                      <a:tailEnd type="none" w="med" len="med"/>
                    </a:lnL>
                    <a:lnR w="31750" cap="flat" cmpd="dbl" algn="ctr">
                      <a:solidFill>
                        <a:srgbClr val="000000"/>
                      </a:solidFill>
                      <a:prstDash val="solid"/>
                      <a:round/>
                      <a:headEnd type="none" w="med" len="med"/>
                      <a:tailEnd type="none" w="med" len="med"/>
                    </a:lnR>
                    <a:lnT w="31750" cap="flat" cmpd="dbl" algn="ctr">
                      <a:solidFill>
                        <a:srgbClr val="000000"/>
                      </a:solidFill>
                      <a:prstDash val="solid"/>
                      <a:round/>
                      <a:headEnd type="none" w="med" len="med"/>
                      <a:tailEnd type="none" w="med" len="med"/>
                    </a:lnT>
                    <a:lnB w="317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xmlns="" val="3967804302"/>
                  </a:ext>
                </a:extLst>
              </a:tr>
              <a:tr h="675953">
                <a:tc>
                  <a:txBody>
                    <a:bodyPr/>
                    <a:lstStyle/>
                    <a:p>
                      <a:pPr algn="ctr" rtl="1">
                        <a:lnSpc>
                          <a:spcPct val="80000"/>
                        </a:lnSpc>
                        <a:spcAft>
                          <a:spcPts val="0"/>
                        </a:spcAft>
                      </a:pPr>
                      <a:r>
                        <a:rPr lang="en-US" sz="1200" b="1">
                          <a:effectLst/>
                          <a:latin typeface="Simplified Arabic" panose="02020603050405020304" pitchFamily="18" charset="-78"/>
                          <a:ea typeface="Times New Roman" panose="02020603050405020304" pitchFamily="18" charset="0"/>
                          <a:cs typeface="Arial" panose="020B0604020202020204" pitchFamily="34" charset="0"/>
                        </a:rPr>
                        <a:t>3</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7897" marR="67897" marT="0" marB="0" anchor="ctr">
                    <a:lnL w="31750" cap="flat" cmpd="dbl" algn="ctr">
                      <a:solidFill>
                        <a:srgbClr val="000000"/>
                      </a:solidFill>
                      <a:prstDash val="solid"/>
                      <a:round/>
                      <a:headEnd type="none" w="med" len="med"/>
                      <a:tailEnd type="none" w="med" len="med"/>
                    </a:lnL>
                    <a:lnR w="31750" cap="flat" cmpd="dbl" algn="ctr">
                      <a:solidFill>
                        <a:srgbClr val="000000"/>
                      </a:solidFill>
                      <a:prstDash val="solid"/>
                      <a:round/>
                      <a:headEnd type="none" w="med" len="med"/>
                      <a:tailEnd type="none" w="med" len="med"/>
                    </a:lnR>
                    <a:lnT w="31750" cap="flat" cmpd="dbl" algn="ctr">
                      <a:solidFill>
                        <a:srgbClr val="000000"/>
                      </a:solidFill>
                      <a:prstDash val="solid"/>
                      <a:round/>
                      <a:headEnd type="none" w="med" len="med"/>
                      <a:tailEnd type="none" w="med" len="med"/>
                    </a:lnT>
                    <a:lnB w="31750" cap="flat" cmpd="dbl" algn="ctr">
                      <a:solidFill>
                        <a:srgbClr val="000000"/>
                      </a:solidFill>
                      <a:prstDash val="solid"/>
                      <a:round/>
                      <a:headEnd type="none" w="med" len="med"/>
                      <a:tailEnd type="none" w="med" len="med"/>
                    </a:lnB>
                    <a:solidFill>
                      <a:srgbClr val="8DB3E2"/>
                    </a:solidFill>
                  </a:tcPr>
                </a:tc>
                <a:tc>
                  <a:txBody>
                    <a:bodyPr/>
                    <a:lstStyle/>
                    <a:p>
                      <a:pPr marL="457200" algn="ctr" rtl="1">
                        <a:lnSpc>
                          <a:spcPct val="80000"/>
                        </a:lnSpc>
                        <a:spcAft>
                          <a:spcPts val="0"/>
                        </a:spcAft>
                      </a:pPr>
                      <a:r>
                        <a:rPr lang="ar-IQ" sz="1400">
                          <a:effectLst/>
                          <a:latin typeface="Calibri" panose="020F0502020204030204" pitchFamily="34" charset="0"/>
                          <a:ea typeface="Times New Roman" panose="02020603050405020304" pitchFamily="18" charset="0"/>
                          <a:cs typeface="Simplified Arabic" panose="02020603050405020304" pitchFamily="18" charset="-78"/>
                        </a:rPr>
                        <a:t>(الدايني, و</a:t>
                      </a:r>
                      <a:r>
                        <a:rPr lang="ar-SA" sz="1400">
                          <a:effectLst/>
                          <a:latin typeface="Calibri" panose="020F0502020204030204" pitchFamily="34" charset="0"/>
                          <a:ea typeface="Times New Roman" panose="02020603050405020304" pitchFamily="18" charset="0"/>
                          <a:cs typeface="Simplified Arabic" panose="02020603050405020304" pitchFamily="18" charset="-78"/>
                        </a:rPr>
                        <a:t>هافانا</a:t>
                      </a:r>
                      <a:r>
                        <a:rPr lang="ar-IQ" sz="1400">
                          <a:effectLst/>
                          <a:latin typeface="Calibri" panose="020F0502020204030204" pitchFamily="34" charset="0"/>
                          <a:ea typeface="Times New Roman" panose="02020603050405020304" pitchFamily="18" charset="0"/>
                          <a:cs typeface="Simplified Arabic" panose="02020603050405020304" pitchFamily="18" charset="-78"/>
                        </a:rPr>
                        <a:t>البياتي,</a:t>
                      </a:r>
                      <a:r>
                        <a:rPr lang="en-US" sz="1400">
                          <a:effectLst/>
                          <a:latin typeface="Simplified Arabic" panose="02020603050405020304" pitchFamily="18" charset="-78"/>
                          <a:ea typeface="Times New Roman" panose="02020603050405020304" pitchFamily="18" charset="0"/>
                          <a:cs typeface="Arial" panose="020B0604020202020204" pitchFamily="34" charset="0"/>
                        </a:rPr>
                        <a:t>2016</a:t>
                      </a:r>
                      <a:r>
                        <a:rPr lang="ar-IQ" sz="1400">
                          <a:effectLst/>
                          <a:latin typeface="Calibri" panose="020F0502020204030204" pitchFamily="34" charset="0"/>
                          <a:ea typeface="Times New Roman" panose="02020603050405020304" pitchFamily="18" charset="0"/>
                          <a:cs typeface="Simplified Arabic" panose="02020603050405020304" pitchFamily="18" charset="-78"/>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7897" marR="67897" marT="0" marB="0" anchor="ctr">
                    <a:lnL w="31750" cap="flat" cmpd="dbl" algn="ctr">
                      <a:solidFill>
                        <a:srgbClr val="000000"/>
                      </a:solidFill>
                      <a:prstDash val="solid"/>
                      <a:round/>
                      <a:headEnd type="none" w="med" len="med"/>
                      <a:tailEnd type="none" w="med" len="med"/>
                    </a:lnL>
                    <a:lnR w="31750" cap="flat" cmpd="dbl" algn="ctr">
                      <a:solidFill>
                        <a:srgbClr val="000000"/>
                      </a:solidFill>
                      <a:prstDash val="solid"/>
                      <a:round/>
                      <a:headEnd type="none" w="med" len="med"/>
                      <a:tailEnd type="none" w="med" len="med"/>
                    </a:lnR>
                    <a:lnT w="31750" cap="flat" cmpd="dbl" algn="ctr">
                      <a:solidFill>
                        <a:srgbClr val="000000"/>
                      </a:solidFill>
                      <a:prstDash val="solid"/>
                      <a:round/>
                      <a:headEnd type="none" w="med" len="med"/>
                      <a:tailEnd type="none" w="med" len="med"/>
                    </a:lnT>
                    <a:lnB w="31750" cap="flat" cmpd="dbl" algn="ctr">
                      <a:solidFill>
                        <a:srgbClr val="000000"/>
                      </a:solidFill>
                      <a:prstDash val="solid"/>
                      <a:round/>
                      <a:headEnd type="none" w="med" len="med"/>
                      <a:tailEnd type="none" w="med" len="med"/>
                    </a:lnB>
                  </a:tcPr>
                </a:tc>
                <a:tc>
                  <a:txBody>
                    <a:bodyPr/>
                    <a:lstStyle/>
                    <a:p>
                      <a:pPr algn="ctr" rtl="1">
                        <a:lnSpc>
                          <a:spcPct val="80000"/>
                        </a:lnSpc>
                        <a:spcAft>
                          <a:spcPts val="0"/>
                        </a:spcAft>
                      </a:pPr>
                      <a:r>
                        <a:rPr lang="en-US" sz="1400">
                          <a:effectLst/>
                          <a:latin typeface="Simplified Arabic" panose="02020603050405020304" pitchFamily="18" charset="-78"/>
                          <a:ea typeface="Times New Roman" panose="02020603050405020304" pitchFamily="18" charset="0"/>
                          <a:cs typeface="Arial" panose="020B0604020202020204" pitchFamily="34" charset="0"/>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p>
                      <a:pPr algn="ctr" rtl="1">
                        <a:lnSpc>
                          <a:spcPct val="80000"/>
                        </a:lnSpc>
                        <a:spcAft>
                          <a:spcPts val="0"/>
                        </a:spcAft>
                      </a:pPr>
                      <a:r>
                        <a:rPr lang="ar-SA" sz="1400">
                          <a:effectLst/>
                          <a:latin typeface="Calibri" panose="020F0502020204030204" pitchFamily="34" charset="0"/>
                          <a:ea typeface="Times New Roman" panose="02020603050405020304" pitchFamily="18" charset="0"/>
                          <a:cs typeface="Simplified Arabic" panose="02020603050405020304" pitchFamily="18" charset="-78"/>
                        </a:rPr>
                        <a:t>معادلة كيودريشاردسون</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7897" marR="67897" marT="0" marB="0" anchor="ctr">
                    <a:lnL w="31750" cap="flat" cmpd="dbl" algn="ctr">
                      <a:solidFill>
                        <a:srgbClr val="000000"/>
                      </a:solidFill>
                      <a:prstDash val="solid"/>
                      <a:round/>
                      <a:headEnd type="none" w="med" len="med"/>
                      <a:tailEnd type="none" w="med" len="med"/>
                    </a:lnL>
                    <a:lnR w="31750" cap="flat" cmpd="dbl" algn="ctr">
                      <a:solidFill>
                        <a:srgbClr val="000000"/>
                      </a:solidFill>
                      <a:prstDash val="solid"/>
                      <a:round/>
                      <a:headEnd type="none" w="med" len="med"/>
                      <a:tailEnd type="none" w="med" len="med"/>
                    </a:lnR>
                    <a:lnT w="31750" cap="flat" cmpd="dbl" algn="ctr">
                      <a:solidFill>
                        <a:srgbClr val="000000"/>
                      </a:solidFill>
                      <a:prstDash val="solid"/>
                      <a:round/>
                      <a:headEnd type="none" w="med" len="med"/>
                      <a:tailEnd type="none" w="med" len="med"/>
                    </a:lnT>
                    <a:lnB w="31750" cap="flat" cmpd="dbl" algn="ctr">
                      <a:solidFill>
                        <a:srgbClr val="000000"/>
                      </a:solidFill>
                      <a:prstDash val="solid"/>
                      <a:round/>
                      <a:headEnd type="none" w="med" len="med"/>
                      <a:tailEnd type="none" w="med" len="med"/>
                    </a:lnB>
                  </a:tcPr>
                </a:tc>
                <a:tc>
                  <a:txBody>
                    <a:bodyPr/>
                    <a:lstStyle/>
                    <a:p>
                      <a:pPr marL="457200" algn="just" rtl="1">
                        <a:lnSpc>
                          <a:spcPct val="80000"/>
                        </a:lnSpc>
                        <a:spcAft>
                          <a:spcPts val="0"/>
                        </a:spcAft>
                      </a:pPr>
                      <a:r>
                        <a:rPr lang="ar-SA" sz="1400">
                          <a:effectLst/>
                          <a:latin typeface="Calibri" panose="020F0502020204030204" pitchFamily="34" charset="0"/>
                          <a:ea typeface="Times New Roman" panose="02020603050405020304" pitchFamily="18" charset="0"/>
                          <a:cs typeface="Simplified Arabic" panose="02020603050405020304" pitchFamily="18" charset="-78"/>
                        </a:rPr>
                        <a:t>معادلة الفا-كرونباخ, معادلة اتفاق كوبر, معادلة حساب حجم الأثر للمتغير المستقل في المتغير التابع, </a:t>
                      </a:r>
                      <a:r>
                        <a:rPr lang="en-US" sz="1400">
                          <a:effectLst/>
                          <a:latin typeface="Simplified Arabic" panose="02020603050405020304" pitchFamily="18" charset="-78"/>
                          <a:ea typeface="Times New Roman" panose="02020603050405020304" pitchFamily="18" charset="0"/>
                          <a:cs typeface="Arial" panose="020B0604020202020204" pitchFamily="34" charset="0"/>
                        </a:rPr>
                        <a:t>t-test</a:t>
                      </a:r>
                      <a:r>
                        <a:rPr lang="ar-SA" sz="1400">
                          <a:effectLst/>
                          <a:latin typeface="Calibri" panose="020F0502020204030204" pitchFamily="34" charset="0"/>
                          <a:ea typeface="Times New Roman" panose="02020603050405020304" pitchFamily="18" charset="0"/>
                          <a:cs typeface="Simplified Arabic" panose="02020603050405020304" pitchFamily="18" charset="-78"/>
                        </a:rPr>
                        <a:t> لعينتين مستقلتين.</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7897" marR="67897" marT="0" marB="0" anchor="ctr">
                    <a:lnL w="31750" cap="flat" cmpd="dbl" algn="ctr">
                      <a:solidFill>
                        <a:srgbClr val="000000"/>
                      </a:solidFill>
                      <a:prstDash val="solid"/>
                      <a:round/>
                      <a:headEnd type="none" w="med" len="med"/>
                      <a:tailEnd type="none" w="med" len="med"/>
                    </a:lnL>
                    <a:lnR w="31750" cap="flat" cmpd="dbl" algn="ctr">
                      <a:solidFill>
                        <a:srgbClr val="000000"/>
                      </a:solidFill>
                      <a:prstDash val="solid"/>
                      <a:round/>
                      <a:headEnd type="none" w="med" len="med"/>
                      <a:tailEnd type="none" w="med" len="med"/>
                    </a:lnR>
                    <a:lnT w="31750" cap="flat" cmpd="dbl" algn="ctr">
                      <a:solidFill>
                        <a:srgbClr val="000000"/>
                      </a:solidFill>
                      <a:prstDash val="solid"/>
                      <a:round/>
                      <a:headEnd type="none" w="med" len="med"/>
                      <a:tailEnd type="none" w="med" len="med"/>
                    </a:lnT>
                    <a:lnB w="317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xmlns="" val="2643489509"/>
                  </a:ext>
                </a:extLst>
              </a:tr>
              <a:tr h="168988">
                <a:tc>
                  <a:txBody>
                    <a:bodyPr/>
                    <a:lstStyle/>
                    <a:p>
                      <a:pPr algn="ctr" rtl="1">
                        <a:lnSpc>
                          <a:spcPct val="80000"/>
                        </a:lnSpc>
                        <a:spcAft>
                          <a:spcPts val="0"/>
                        </a:spcAft>
                      </a:pPr>
                      <a:r>
                        <a:rPr lang="en-US" sz="1200" b="1">
                          <a:effectLst/>
                          <a:latin typeface="Simplified Arabic" panose="02020603050405020304" pitchFamily="18" charset="-78"/>
                          <a:ea typeface="Times New Roman" panose="02020603050405020304" pitchFamily="18" charset="0"/>
                          <a:cs typeface="Arial" panose="020B0604020202020204" pitchFamily="34" charset="0"/>
                        </a:rPr>
                        <a:t>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7897" marR="67897" marT="0" marB="0" anchor="ctr">
                    <a:lnL w="31750" cap="flat" cmpd="dbl" algn="ctr">
                      <a:solidFill>
                        <a:srgbClr val="000000"/>
                      </a:solidFill>
                      <a:prstDash val="solid"/>
                      <a:round/>
                      <a:headEnd type="none" w="med" len="med"/>
                      <a:tailEnd type="none" w="med" len="med"/>
                    </a:lnL>
                    <a:lnR w="31750" cap="flat" cmpd="dbl" algn="ctr">
                      <a:solidFill>
                        <a:srgbClr val="000000"/>
                      </a:solidFill>
                      <a:prstDash val="solid"/>
                      <a:round/>
                      <a:headEnd type="none" w="med" len="med"/>
                      <a:tailEnd type="none" w="med" len="med"/>
                    </a:lnR>
                    <a:lnT w="31750" cap="flat" cmpd="dbl" algn="ctr">
                      <a:solidFill>
                        <a:srgbClr val="000000"/>
                      </a:solidFill>
                      <a:prstDash val="solid"/>
                      <a:round/>
                      <a:headEnd type="none" w="med" len="med"/>
                      <a:tailEnd type="none" w="med" len="med"/>
                    </a:lnT>
                    <a:lnB w="31750" cap="flat" cmpd="dbl" algn="ctr">
                      <a:solidFill>
                        <a:srgbClr val="000000"/>
                      </a:solidFill>
                      <a:prstDash val="solid"/>
                      <a:round/>
                      <a:headEnd type="none" w="med" len="med"/>
                      <a:tailEnd type="none" w="med" len="med"/>
                    </a:lnB>
                    <a:solidFill>
                      <a:srgbClr val="8DB3E2"/>
                    </a:solidFill>
                  </a:tcPr>
                </a:tc>
                <a:tc>
                  <a:txBody>
                    <a:bodyPr/>
                    <a:lstStyle/>
                    <a:p>
                      <a:pPr algn="ctr" rtl="1">
                        <a:lnSpc>
                          <a:spcPct val="80000"/>
                        </a:lnSpc>
                        <a:spcAft>
                          <a:spcPts val="0"/>
                        </a:spcAft>
                      </a:pPr>
                      <a:r>
                        <a:rPr lang="ar-IQ" sz="1400">
                          <a:effectLst/>
                          <a:latin typeface="Calibri" panose="020F0502020204030204" pitchFamily="34" charset="0"/>
                          <a:ea typeface="Times New Roman" panose="02020603050405020304" pitchFamily="18" charset="0"/>
                          <a:cs typeface="Simplified Arabic" panose="02020603050405020304" pitchFamily="18" charset="-78"/>
                        </a:rPr>
                        <a:t>(أبو صرار,</a:t>
                      </a:r>
                      <a:r>
                        <a:rPr lang="en-US" sz="1400">
                          <a:effectLst/>
                          <a:latin typeface="Simplified Arabic" panose="02020603050405020304" pitchFamily="18" charset="-78"/>
                          <a:ea typeface="Times New Roman" panose="02020603050405020304" pitchFamily="18" charset="0"/>
                          <a:cs typeface="Arial" panose="020B0604020202020204" pitchFamily="34" charset="0"/>
                        </a:rPr>
                        <a:t>2013</a:t>
                      </a:r>
                      <a:r>
                        <a:rPr lang="ar-IQ" sz="1400">
                          <a:effectLst/>
                          <a:latin typeface="Calibri" panose="020F0502020204030204" pitchFamily="34" charset="0"/>
                          <a:ea typeface="Times New Roman" panose="02020603050405020304" pitchFamily="18" charset="0"/>
                          <a:cs typeface="Simplified Arabic" panose="02020603050405020304" pitchFamily="18" charset="-78"/>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7897" marR="67897" marT="0" marB="0" anchor="ctr">
                    <a:lnL w="31750" cap="flat" cmpd="dbl" algn="ctr">
                      <a:solidFill>
                        <a:srgbClr val="000000"/>
                      </a:solidFill>
                      <a:prstDash val="solid"/>
                      <a:round/>
                      <a:headEnd type="none" w="med" len="med"/>
                      <a:tailEnd type="none" w="med" len="med"/>
                    </a:lnL>
                    <a:lnR w="31750" cap="flat" cmpd="dbl" algn="ctr">
                      <a:solidFill>
                        <a:srgbClr val="000000"/>
                      </a:solidFill>
                      <a:prstDash val="solid"/>
                      <a:round/>
                      <a:headEnd type="none" w="med" len="med"/>
                      <a:tailEnd type="none" w="med" len="med"/>
                    </a:lnR>
                    <a:lnT w="31750" cap="flat" cmpd="dbl" algn="ctr">
                      <a:solidFill>
                        <a:srgbClr val="000000"/>
                      </a:solidFill>
                      <a:prstDash val="solid"/>
                      <a:round/>
                      <a:headEnd type="none" w="med" len="med"/>
                      <a:tailEnd type="none" w="med" len="med"/>
                    </a:lnT>
                    <a:lnB w="31750" cap="flat" cmpd="dbl" algn="ctr">
                      <a:solidFill>
                        <a:srgbClr val="000000"/>
                      </a:solidFill>
                      <a:prstDash val="solid"/>
                      <a:round/>
                      <a:headEnd type="none" w="med" len="med"/>
                      <a:tailEnd type="none" w="med" len="med"/>
                    </a:lnB>
                  </a:tcPr>
                </a:tc>
                <a:tc>
                  <a:txBody>
                    <a:bodyPr/>
                    <a:lstStyle/>
                    <a:p>
                      <a:pPr algn="ctr" rtl="1">
                        <a:lnSpc>
                          <a:spcPct val="80000"/>
                        </a:lnSpc>
                        <a:spcAft>
                          <a:spcPts val="0"/>
                        </a:spcAft>
                      </a:pPr>
                      <a:r>
                        <a:rPr lang="ar-SA" sz="1400">
                          <a:effectLst/>
                          <a:latin typeface="Calibri" panose="020F0502020204030204" pitchFamily="34" charset="0"/>
                          <a:ea typeface="Times New Roman" panose="02020603050405020304" pitchFamily="18" charset="0"/>
                          <a:cs typeface="Simplified Arabic" panose="02020603050405020304" pitchFamily="18" charset="-78"/>
                        </a:rPr>
                        <a:t>معادلة كيودريشاردسون</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7897" marR="67897" marT="0" marB="0" anchor="ctr">
                    <a:lnL w="31750" cap="flat" cmpd="dbl" algn="ctr">
                      <a:solidFill>
                        <a:srgbClr val="000000"/>
                      </a:solidFill>
                      <a:prstDash val="solid"/>
                      <a:round/>
                      <a:headEnd type="none" w="med" len="med"/>
                      <a:tailEnd type="none" w="med" len="med"/>
                    </a:lnL>
                    <a:lnR w="31750" cap="flat" cmpd="dbl" algn="ctr">
                      <a:solidFill>
                        <a:srgbClr val="000000"/>
                      </a:solidFill>
                      <a:prstDash val="solid"/>
                      <a:round/>
                      <a:headEnd type="none" w="med" len="med"/>
                      <a:tailEnd type="none" w="med" len="med"/>
                    </a:lnR>
                    <a:lnT w="31750" cap="flat" cmpd="dbl" algn="ctr">
                      <a:solidFill>
                        <a:srgbClr val="000000"/>
                      </a:solidFill>
                      <a:prstDash val="solid"/>
                      <a:round/>
                      <a:headEnd type="none" w="med" len="med"/>
                      <a:tailEnd type="none" w="med" len="med"/>
                    </a:lnT>
                    <a:lnB w="31750" cap="flat" cmpd="dbl" algn="ctr">
                      <a:solidFill>
                        <a:srgbClr val="000000"/>
                      </a:solidFill>
                      <a:prstDash val="solid"/>
                      <a:round/>
                      <a:headEnd type="none" w="med" len="med"/>
                      <a:tailEnd type="none" w="med" len="med"/>
                    </a:lnB>
                  </a:tcPr>
                </a:tc>
                <a:tc>
                  <a:txBody>
                    <a:bodyPr/>
                    <a:lstStyle/>
                    <a:p>
                      <a:pPr algn="just" rtl="1">
                        <a:lnSpc>
                          <a:spcPct val="80000"/>
                        </a:lnSpc>
                        <a:spcAft>
                          <a:spcPts val="0"/>
                        </a:spcAft>
                      </a:pPr>
                      <a:r>
                        <a:rPr lang="ar-SA" sz="1400">
                          <a:effectLst/>
                          <a:latin typeface="Calibri" panose="020F0502020204030204" pitchFamily="34" charset="0"/>
                          <a:ea typeface="Times New Roman" panose="02020603050405020304" pitchFamily="18" charset="0"/>
                          <a:cs typeface="Simplified Arabic" panose="02020603050405020304" pitchFamily="18" charset="-78"/>
                        </a:rPr>
                        <a:t>مربع كآي, اختبار </a:t>
                      </a:r>
                      <a:r>
                        <a:rPr lang="en-US" sz="1400">
                          <a:effectLst/>
                          <a:latin typeface="Simplified Arabic" panose="02020603050405020304" pitchFamily="18" charset="-78"/>
                          <a:ea typeface="Times New Roman" panose="02020603050405020304" pitchFamily="18" charset="0"/>
                          <a:cs typeface="Arial" panose="020B0604020202020204" pitchFamily="34" charset="0"/>
                        </a:rPr>
                        <a:t>t-test</a:t>
                      </a:r>
                      <a:r>
                        <a:rPr lang="ar-SA" sz="1400">
                          <a:effectLst/>
                          <a:latin typeface="Calibri" panose="020F0502020204030204" pitchFamily="34" charset="0"/>
                          <a:ea typeface="Times New Roman" panose="02020603050405020304" pitchFamily="18" charset="0"/>
                          <a:cs typeface="Simplified Arabic" panose="02020603050405020304" pitchFamily="18" charset="-78"/>
                        </a:rPr>
                        <a:t> لعينتين مستقلتين.</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7897" marR="67897" marT="0" marB="0" anchor="ctr">
                    <a:lnL w="31750" cap="flat" cmpd="dbl" algn="ctr">
                      <a:solidFill>
                        <a:srgbClr val="000000"/>
                      </a:solidFill>
                      <a:prstDash val="solid"/>
                      <a:round/>
                      <a:headEnd type="none" w="med" len="med"/>
                      <a:tailEnd type="none" w="med" len="med"/>
                    </a:lnL>
                    <a:lnR w="31750" cap="flat" cmpd="dbl" algn="ctr">
                      <a:solidFill>
                        <a:srgbClr val="000000"/>
                      </a:solidFill>
                      <a:prstDash val="solid"/>
                      <a:round/>
                      <a:headEnd type="none" w="med" len="med"/>
                      <a:tailEnd type="none" w="med" len="med"/>
                    </a:lnR>
                    <a:lnT w="31750" cap="flat" cmpd="dbl" algn="ctr">
                      <a:solidFill>
                        <a:srgbClr val="000000"/>
                      </a:solidFill>
                      <a:prstDash val="solid"/>
                      <a:round/>
                      <a:headEnd type="none" w="med" len="med"/>
                      <a:tailEnd type="none" w="med" len="med"/>
                    </a:lnT>
                    <a:lnB w="317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xmlns="" val="910150077"/>
                  </a:ext>
                </a:extLst>
              </a:tr>
              <a:tr h="844942">
                <a:tc>
                  <a:txBody>
                    <a:bodyPr/>
                    <a:lstStyle/>
                    <a:p>
                      <a:pPr algn="ctr" rtl="1">
                        <a:lnSpc>
                          <a:spcPct val="80000"/>
                        </a:lnSpc>
                        <a:spcAft>
                          <a:spcPts val="0"/>
                        </a:spcAft>
                      </a:pPr>
                      <a:r>
                        <a:rPr lang="en-US" sz="1200" b="1">
                          <a:effectLst/>
                          <a:latin typeface="Simplified Arabic" panose="02020603050405020304" pitchFamily="18" charset="-78"/>
                          <a:ea typeface="Times New Roman" panose="02020603050405020304" pitchFamily="18" charset="0"/>
                          <a:cs typeface="Arial" panose="020B0604020202020204" pitchFamily="34" charset="0"/>
                        </a:rPr>
                        <a:t>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7897" marR="67897" marT="0" marB="0" anchor="ctr">
                    <a:lnL w="31750" cap="flat" cmpd="dbl" algn="ctr">
                      <a:solidFill>
                        <a:srgbClr val="000000"/>
                      </a:solidFill>
                      <a:prstDash val="solid"/>
                      <a:round/>
                      <a:headEnd type="none" w="med" len="med"/>
                      <a:tailEnd type="none" w="med" len="med"/>
                    </a:lnL>
                    <a:lnR w="31750" cap="flat" cmpd="dbl" algn="ctr">
                      <a:solidFill>
                        <a:srgbClr val="000000"/>
                      </a:solidFill>
                      <a:prstDash val="solid"/>
                      <a:round/>
                      <a:headEnd type="none" w="med" len="med"/>
                      <a:tailEnd type="none" w="med" len="med"/>
                    </a:lnR>
                    <a:lnT w="31750" cap="flat" cmpd="dbl" algn="ctr">
                      <a:solidFill>
                        <a:srgbClr val="000000"/>
                      </a:solidFill>
                      <a:prstDash val="solid"/>
                      <a:round/>
                      <a:headEnd type="none" w="med" len="med"/>
                      <a:tailEnd type="none" w="med" len="med"/>
                    </a:lnT>
                    <a:lnB w="31750" cap="flat" cmpd="dbl" algn="ctr">
                      <a:solidFill>
                        <a:srgbClr val="000000"/>
                      </a:solidFill>
                      <a:prstDash val="solid"/>
                      <a:round/>
                      <a:headEnd type="none" w="med" len="med"/>
                      <a:tailEnd type="none" w="med" len="med"/>
                    </a:lnB>
                    <a:solidFill>
                      <a:srgbClr val="8DB3E2"/>
                    </a:solidFill>
                  </a:tcPr>
                </a:tc>
                <a:tc>
                  <a:txBody>
                    <a:bodyPr/>
                    <a:lstStyle/>
                    <a:p>
                      <a:pPr marL="457200" indent="268605" algn="ctr" rtl="1">
                        <a:lnSpc>
                          <a:spcPct val="80000"/>
                        </a:lnSpc>
                        <a:spcAft>
                          <a:spcPts val="0"/>
                        </a:spcAft>
                      </a:pPr>
                      <a:r>
                        <a:rPr lang="ar-IQ" sz="1400">
                          <a:effectLst/>
                          <a:latin typeface="Calibri" panose="020F0502020204030204" pitchFamily="34" charset="0"/>
                          <a:ea typeface="Times New Roman" panose="02020603050405020304" pitchFamily="18" charset="0"/>
                          <a:cs typeface="Simplified Arabic" panose="02020603050405020304" pitchFamily="18" charset="-78"/>
                        </a:rPr>
                        <a:t>البحث الحالي</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7897" marR="67897" marT="0" marB="0" anchor="ctr">
                    <a:lnL w="31750" cap="flat" cmpd="dbl" algn="ctr">
                      <a:solidFill>
                        <a:srgbClr val="000000"/>
                      </a:solidFill>
                      <a:prstDash val="solid"/>
                      <a:round/>
                      <a:headEnd type="none" w="med" len="med"/>
                      <a:tailEnd type="none" w="med" len="med"/>
                    </a:lnL>
                    <a:lnR w="31750" cap="flat" cmpd="dbl" algn="ctr">
                      <a:solidFill>
                        <a:srgbClr val="000000"/>
                      </a:solidFill>
                      <a:prstDash val="solid"/>
                      <a:round/>
                      <a:headEnd type="none" w="med" len="med"/>
                      <a:tailEnd type="none" w="med" len="med"/>
                    </a:lnR>
                    <a:lnT w="31750" cap="flat" cmpd="dbl" algn="ctr">
                      <a:solidFill>
                        <a:srgbClr val="000000"/>
                      </a:solidFill>
                      <a:prstDash val="solid"/>
                      <a:round/>
                      <a:headEnd type="none" w="med" len="med"/>
                      <a:tailEnd type="none" w="med" len="med"/>
                    </a:lnT>
                    <a:lnB w="31750" cap="flat" cmpd="dbl" algn="ctr">
                      <a:solidFill>
                        <a:srgbClr val="000000"/>
                      </a:solidFill>
                      <a:prstDash val="solid"/>
                      <a:round/>
                      <a:headEnd type="none" w="med" len="med"/>
                      <a:tailEnd type="none" w="med" len="med"/>
                    </a:lnB>
                  </a:tcPr>
                </a:tc>
                <a:tc>
                  <a:txBody>
                    <a:bodyPr/>
                    <a:lstStyle/>
                    <a:p>
                      <a:pPr marL="457200" indent="20955" algn="ctr" rtl="1">
                        <a:lnSpc>
                          <a:spcPct val="80000"/>
                        </a:lnSpc>
                        <a:spcAft>
                          <a:spcPts val="0"/>
                        </a:spcAft>
                      </a:pPr>
                      <a:r>
                        <a:rPr lang="ar-SA" sz="1400">
                          <a:effectLst/>
                          <a:latin typeface="Calibri" panose="020F0502020204030204" pitchFamily="34" charset="0"/>
                          <a:ea typeface="Times New Roman" panose="02020603050405020304" pitchFamily="18" charset="0"/>
                          <a:cs typeface="Simplified Arabic" panose="02020603050405020304" pitchFamily="18" charset="-78"/>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7897" marR="67897" marT="0" marB="0" anchor="ctr">
                    <a:lnL w="31750" cap="flat" cmpd="dbl" algn="ctr">
                      <a:solidFill>
                        <a:srgbClr val="000000"/>
                      </a:solidFill>
                      <a:prstDash val="solid"/>
                      <a:round/>
                      <a:headEnd type="none" w="med" len="med"/>
                      <a:tailEnd type="none" w="med" len="med"/>
                    </a:lnL>
                    <a:lnR w="31750" cap="flat" cmpd="dbl" algn="ctr">
                      <a:solidFill>
                        <a:srgbClr val="000000"/>
                      </a:solidFill>
                      <a:prstDash val="solid"/>
                      <a:round/>
                      <a:headEnd type="none" w="med" len="med"/>
                      <a:tailEnd type="none" w="med" len="med"/>
                    </a:lnR>
                    <a:lnT w="31750" cap="flat" cmpd="dbl" algn="ctr">
                      <a:solidFill>
                        <a:srgbClr val="000000"/>
                      </a:solidFill>
                      <a:prstDash val="solid"/>
                      <a:round/>
                      <a:headEnd type="none" w="med" len="med"/>
                      <a:tailEnd type="none" w="med" len="med"/>
                    </a:lnT>
                    <a:lnB w="31750" cap="flat" cmpd="dbl" algn="ctr">
                      <a:solidFill>
                        <a:srgbClr val="000000"/>
                      </a:solidFill>
                      <a:prstDash val="solid"/>
                      <a:round/>
                      <a:headEnd type="none" w="med" len="med"/>
                      <a:tailEnd type="none" w="med" len="med"/>
                    </a:lnB>
                  </a:tcPr>
                </a:tc>
                <a:tc>
                  <a:txBody>
                    <a:bodyPr/>
                    <a:lstStyle/>
                    <a:p>
                      <a:pPr marL="457200" algn="just" rtl="1">
                        <a:lnSpc>
                          <a:spcPct val="80000"/>
                        </a:lnSpc>
                        <a:spcAft>
                          <a:spcPts val="0"/>
                        </a:spcAft>
                      </a:pPr>
                      <a:r>
                        <a:rPr lang="ar-IQ" sz="1400" dirty="0">
                          <a:effectLst/>
                          <a:latin typeface="Calibri" panose="020F0502020204030204" pitchFamily="34" charset="0"/>
                          <a:ea typeface="Times New Roman" panose="02020603050405020304" pitchFamily="18" charset="0"/>
                          <a:cs typeface="Simplified Arabic" panose="02020603050405020304" pitchFamily="18" charset="-78"/>
                        </a:rPr>
                        <a:t>معادلة الفا-كرونباخ , اختبار ليفين, ومعادلة كوبر, ومربع كآي </a:t>
                      </a:r>
                      <a:r>
                        <a:rPr lang="ar-SA" sz="1400" dirty="0">
                          <a:effectLst/>
                          <a:latin typeface="Calibri" panose="020F0502020204030204" pitchFamily="34" charset="0"/>
                          <a:ea typeface="Times New Roman" panose="02020603050405020304" pitchFamily="18" charset="0"/>
                          <a:cs typeface="Simplified Arabic" panose="02020603050405020304" pitchFamily="18" charset="-78"/>
                        </a:rPr>
                        <a:t>, معادلة بيرسون, معادلة قياس حجم الأثر ومعادلة ايتا, </a:t>
                      </a:r>
                      <a:r>
                        <a:rPr lang="en-US" sz="1400" dirty="0">
                          <a:effectLst/>
                          <a:latin typeface="Simplified Arabic" panose="02020603050405020304" pitchFamily="18" charset="-78"/>
                          <a:ea typeface="Times New Roman" panose="02020603050405020304" pitchFamily="18" charset="0"/>
                          <a:cs typeface="Arial" panose="020B0604020202020204" pitchFamily="34" charset="0"/>
                        </a:rPr>
                        <a:t>t-test</a:t>
                      </a:r>
                      <a:r>
                        <a:rPr lang="ar-SA" sz="1400" dirty="0">
                          <a:effectLst/>
                          <a:latin typeface="Calibri" panose="020F0502020204030204" pitchFamily="34" charset="0"/>
                          <a:ea typeface="Times New Roman" panose="02020603050405020304" pitchFamily="18" charset="0"/>
                          <a:cs typeface="Simplified Arabic" panose="02020603050405020304" pitchFamily="18" charset="-78"/>
                        </a:rPr>
                        <a:t> لعينتين مستقلتين ومعادلات أخرى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7897" marR="67897" marT="0" marB="0" anchor="ctr">
                    <a:lnL w="31750" cap="flat" cmpd="dbl" algn="ctr">
                      <a:solidFill>
                        <a:srgbClr val="000000"/>
                      </a:solidFill>
                      <a:prstDash val="solid"/>
                      <a:round/>
                      <a:headEnd type="none" w="med" len="med"/>
                      <a:tailEnd type="none" w="med" len="med"/>
                    </a:lnL>
                    <a:lnR w="31750" cap="flat" cmpd="dbl" algn="ctr">
                      <a:solidFill>
                        <a:srgbClr val="000000"/>
                      </a:solidFill>
                      <a:prstDash val="solid"/>
                      <a:round/>
                      <a:headEnd type="none" w="med" len="med"/>
                      <a:tailEnd type="none" w="med" len="med"/>
                    </a:lnR>
                    <a:lnT w="31750" cap="flat" cmpd="dbl" algn="ctr">
                      <a:solidFill>
                        <a:srgbClr val="000000"/>
                      </a:solidFill>
                      <a:prstDash val="solid"/>
                      <a:round/>
                      <a:headEnd type="none" w="med" len="med"/>
                      <a:tailEnd type="none" w="med" len="med"/>
                    </a:lnT>
                    <a:lnB w="317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xmlns="" val="3549367955"/>
                  </a:ext>
                </a:extLst>
              </a:tr>
            </a:tbl>
          </a:graphicData>
        </a:graphic>
      </p:graphicFrame>
      <p:sp>
        <p:nvSpPr>
          <p:cNvPr id="5" name="Rectangle 1"/>
          <p:cNvSpPr>
            <a:spLocks noChangeArrowheads="1"/>
          </p:cNvSpPr>
          <p:nvPr/>
        </p:nvSpPr>
        <p:spPr bwMode="auto">
          <a:xfrm>
            <a:off x="-58826" y="415815"/>
            <a:ext cx="12149226" cy="1231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68288" eaLnBrk="0" fontAlgn="base" hangingPunct="0">
              <a:spcBef>
                <a:spcPct val="0"/>
              </a:spcBef>
              <a:spcAft>
                <a:spcPct val="0"/>
              </a:spcAft>
              <a:tabLst>
                <a:tab pos="2219325" algn="l"/>
              </a:tabLst>
              <a:defRPr>
                <a:solidFill>
                  <a:schemeClr val="tx1"/>
                </a:solidFill>
                <a:latin typeface="Arial" panose="020B0604020202020204" pitchFamily="34" charset="0"/>
              </a:defRPr>
            </a:lvl1pPr>
            <a:lvl2pPr eaLnBrk="0" fontAlgn="base" hangingPunct="0">
              <a:spcBef>
                <a:spcPct val="0"/>
              </a:spcBef>
              <a:spcAft>
                <a:spcPct val="0"/>
              </a:spcAft>
              <a:tabLst>
                <a:tab pos="2219325" algn="l"/>
              </a:tabLst>
              <a:defRPr>
                <a:solidFill>
                  <a:schemeClr val="tx1"/>
                </a:solidFill>
                <a:latin typeface="Arial" panose="020B0604020202020204" pitchFamily="34" charset="0"/>
              </a:defRPr>
            </a:lvl2pPr>
            <a:lvl3pPr eaLnBrk="0" fontAlgn="base" hangingPunct="0">
              <a:spcBef>
                <a:spcPct val="0"/>
              </a:spcBef>
              <a:spcAft>
                <a:spcPct val="0"/>
              </a:spcAft>
              <a:tabLst>
                <a:tab pos="2219325" algn="l"/>
              </a:tabLst>
              <a:defRPr>
                <a:solidFill>
                  <a:schemeClr val="tx1"/>
                </a:solidFill>
                <a:latin typeface="Arial" panose="020B0604020202020204" pitchFamily="34" charset="0"/>
              </a:defRPr>
            </a:lvl3pPr>
            <a:lvl4pPr eaLnBrk="0" fontAlgn="base" hangingPunct="0">
              <a:spcBef>
                <a:spcPct val="0"/>
              </a:spcBef>
              <a:spcAft>
                <a:spcPct val="0"/>
              </a:spcAft>
              <a:tabLst>
                <a:tab pos="2219325" algn="l"/>
              </a:tabLst>
              <a:defRPr>
                <a:solidFill>
                  <a:schemeClr val="tx1"/>
                </a:solidFill>
                <a:latin typeface="Arial" panose="020B0604020202020204" pitchFamily="34" charset="0"/>
              </a:defRPr>
            </a:lvl4pPr>
            <a:lvl5pPr eaLnBrk="0" fontAlgn="base" hangingPunct="0">
              <a:spcBef>
                <a:spcPct val="0"/>
              </a:spcBef>
              <a:spcAft>
                <a:spcPct val="0"/>
              </a:spcAft>
              <a:tabLst>
                <a:tab pos="2219325" algn="l"/>
              </a:tabLst>
              <a:defRPr>
                <a:solidFill>
                  <a:schemeClr val="tx1"/>
                </a:solidFill>
                <a:latin typeface="Arial" panose="020B0604020202020204" pitchFamily="34" charset="0"/>
              </a:defRPr>
            </a:lvl5pPr>
            <a:lvl6pPr eaLnBrk="0" fontAlgn="base" hangingPunct="0">
              <a:spcBef>
                <a:spcPct val="0"/>
              </a:spcBef>
              <a:spcAft>
                <a:spcPct val="0"/>
              </a:spcAft>
              <a:tabLst>
                <a:tab pos="2219325" algn="l"/>
              </a:tabLst>
              <a:defRPr>
                <a:solidFill>
                  <a:schemeClr val="tx1"/>
                </a:solidFill>
                <a:latin typeface="Arial" panose="020B0604020202020204" pitchFamily="34" charset="0"/>
              </a:defRPr>
            </a:lvl6pPr>
            <a:lvl7pPr eaLnBrk="0" fontAlgn="base" hangingPunct="0">
              <a:spcBef>
                <a:spcPct val="0"/>
              </a:spcBef>
              <a:spcAft>
                <a:spcPct val="0"/>
              </a:spcAft>
              <a:tabLst>
                <a:tab pos="2219325" algn="l"/>
              </a:tabLst>
              <a:defRPr>
                <a:solidFill>
                  <a:schemeClr val="tx1"/>
                </a:solidFill>
                <a:latin typeface="Arial" panose="020B0604020202020204" pitchFamily="34" charset="0"/>
              </a:defRPr>
            </a:lvl7pPr>
            <a:lvl8pPr eaLnBrk="0" fontAlgn="base" hangingPunct="0">
              <a:spcBef>
                <a:spcPct val="0"/>
              </a:spcBef>
              <a:spcAft>
                <a:spcPct val="0"/>
              </a:spcAft>
              <a:tabLst>
                <a:tab pos="2219325" algn="l"/>
              </a:tabLst>
              <a:defRPr>
                <a:solidFill>
                  <a:schemeClr val="tx1"/>
                </a:solidFill>
                <a:latin typeface="Arial" panose="020B0604020202020204" pitchFamily="34" charset="0"/>
              </a:defRPr>
            </a:lvl8pPr>
            <a:lvl9pPr eaLnBrk="0" fontAlgn="base" hangingPunct="0">
              <a:spcBef>
                <a:spcPct val="0"/>
              </a:spcBef>
              <a:spcAft>
                <a:spcPct val="0"/>
              </a:spcAft>
              <a:tabLst>
                <a:tab pos="2219325" algn="l"/>
              </a:tabLst>
              <a:defRPr>
                <a:solidFill>
                  <a:schemeClr val="tx1"/>
                </a:solidFill>
                <a:latin typeface="Arial" panose="020B0604020202020204" pitchFamily="34" charset="0"/>
              </a:defRPr>
            </a:lvl9pPr>
          </a:lstStyle>
          <a:p>
            <a:pPr marL="0" marR="0" lvl="0" indent="268288" algn="just" defTabSz="914400" rtl="1" eaLnBrk="0" fontAlgn="base" latinLnBrk="0" hangingPunct="0">
              <a:lnSpc>
                <a:spcPct val="100000"/>
              </a:lnSpc>
              <a:spcBef>
                <a:spcPct val="0"/>
              </a:spcBef>
              <a:spcAft>
                <a:spcPct val="0"/>
              </a:spcAft>
              <a:buClrTx/>
              <a:buSzTx/>
              <a:buFontTx/>
              <a:buNone/>
              <a:tabLst>
                <a:tab pos="2219325" algn="l"/>
              </a:tabLst>
            </a:pPr>
            <a:r>
              <a:rPr kumimoji="0" lang="ar-IQ" altLang="en-US" sz="1400" b="1" i="0" u="none" strike="noStrike" cap="none" normalizeH="0" baseline="0" dirty="0" smtClean="0">
                <a:ln>
                  <a:noFill/>
                </a:ln>
                <a:solidFill>
                  <a:schemeClr val="tx1"/>
                </a:solidFill>
                <a:effectLst/>
                <a:latin typeface="Simplified Arabic" panose="02020603050405020304" pitchFamily="18" charset="-78"/>
                <a:ea typeface="Times New Roman" panose="02020603050405020304" pitchFamily="18" charset="0"/>
                <a:cs typeface="Simplified Arabic" panose="02020603050405020304" pitchFamily="18" charset="-78"/>
              </a:rPr>
              <a:t>الوسائل الإحصائية :</a:t>
            </a:r>
            <a:endParaRPr kumimoji="0" lang="en-US" altLang="en-US" sz="1100" b="0" i="0" u="none" strike="noStrike" cap="none" normalizeH="0" baseline="0" dirty="0" smtClean="0">
              <a:ln>
                <a:noFill/>
              </a:ln>
              <a:solidFill>
                <a:schemeClr val="tx1"/>
              </a:solidFill>
              <a:effectLst/>
            </a:endParaRPr>
          </a:p>
          <a:p>
            <a:pPr marL="0" marR="0" lvl="0" indent="268288" algn="just" defTabSz="914400" rtl="1" eaLnBrk="0" fontAlgn="base" latinLnBrk="0" hangingPunct="0">
              <a:lnSpc>
                <a:spcPct val="100000"/>
              </a:lnSpc>
              <a:spcBef>
                <a:spcPct val="0"/>
              </a:spcBef>
              <a:spcAft>
                <a:spcPct val="0"/>
              </a:spcAft>
              <a:buClrTx/>
              <a:buSzTx/>
              <a:buFontTx/>
              <a:buNone/>
              <a:tabLst>
                <a:tab pos="2219325" algn="l"/>
              </a:tabLst>
            </a:pPr>
            <a:r>
              <a:rPr kumimoji="0" lang="ar-IQ" altLang="en-US" sz="1400" b="0" i="0" u="none" strike="noStrike" cap="none" normalizeH="0" baseline="0" dirty="0" smtClean="0">
                <a:ln>
                  <a:noFill/>
                </a:ln>
                <a:solidFill>
                  <a:schemeClr val="tx1"/>
                </a:solidFill>
                <a:effectLst/>
                <a:latin typeface="Simplified Arabic" panose="02020603050405020304" pitchFamily="18" charset="-78"/>
                <a:ea typeface="Times New Roman" panose="02020603050405020304" pitchFamily="18" charset="0"/>
                <a:cs typeface="Simplified Arabic" panose="02020603050405020304" pitchFamily="18" charset="-78"/>
              </a:rPr>
              <a:t>اتفق البحث الحالي في استخدامه لبعض الوسائل الإحصائية مع بعض وسائل الدراسات السابقة واختلف مع بعضا منها كما موضح في الجدول الآتي:</a:t>
            </a:r>
            <a:r>
              <a:rPr kumimoji="0" lang="ar-SA" altLang="en-US" sz="1400" b="0" i="0" u="none" strike="noStrike" cap="none" normalizeH="0" baseline="0" dirty="0" smtClean="0">
                <a:ln>
                  <a:noFill/>
                </a:ln>
                <a:solidFill>
                  <a:schemeClr val="tx1"/>
                </a:solidFill>
                <a:effectLst/>
                <a:latin typeface="Simplified Arabic" panose="02020603050405020304" pitchFamily="18" charset="-78"/>
                <a:ea typeface="Times New Roman" panose="02020603050405020304" pitchFamily="18" charset="0"/>
                <a:cs typeface="Simplified Arabic" panose="02020603050405020304" pitchFamily="18" charset="-78"/>
              </a:rPr>
              <a:t>	</a:t>
            </a:r>
            <a:endParaRPr kumimoji="0" lang="en-US" altLang="en-US" sz="1100" b="0" i="0" u="none" strike="noStrike" cap="none" normalizeH="0" baseline="0" dirty="0" smtClean="0">
              <a:ln>
                <a:noFill/>
              </a:ln>
              <a:solidFill>
                <a:schemeClr val="tx1"/>
              </a:solidFill>
              <a:effectLst/>
            </a:endParaRPr>
          </a:p>
          <a:p>
            <a:pPr marL="0" marR="0" lvl="0" indent="268288" algn="just" defTabSz="914400" rtl="1" eaLnBrk="0" fontAlgn="base" latinLnBrk="0" hangingPunct="0">
              <a:lnSpc>
                <a:spcPct val="100000"/>
              </a:lnSpc>
              <a:spcBef>
                <a:spcPct val="0"/>
              </a:spcBef>
              <a:spcAft>
                <a:spcPct val="0"/>
              </a:spcAft>
              <a:buClrTx/>
              <a:buSzTx/>
              <a:buFontTx/>
              <a:buNone/>
              <a:tabLst>
                <a:tab pos="2219325" algn="l"/>
              </a:tabLst>
            </a:pPr>
            <a:r>
              <a:rPr kumimoji="0" lang="ar-SA" altLang="en-US" sz="1400" b="1" i="0" u="none" strike="noStrike" cap="none" normalizeH="0" baseline="0" dirty="0" smtClean="0">
                <a:ln>
                  <a:noFill/>
                </a:ln>
                <a:solidFill>
                  <a:schemeClr val="tx1"/>
                </a:solidFill>
                <a:effectLst/>
                <a:latin typeface="Simplified Arabic" panose="02020603050405020304" pitchFamily="18" charset="-78"/>
                <a:ea typeface="Times New Roman" panose="02020603050405020304" pitchFamily="18" charset="0"/>
                <a:cs typeface="Simplified Arabic" panose="02020603050405020304" pitchFamily="18" charset="-78"/>
              </a:rPr>
              <a:t>جدول (</a:t>
            </a:r>
            <a:r>
              <a:rPr kumimoji="0" lang="en-US" altLang="en-US" sz="1400" b="1" i="0" u="none" strike="noStrike" cap="none" normalizeH="0" baseline="0" dirty="0" smtClean="0">
                <a:ln>
                  <a:noFill/>
                </a:ln>
                <a:solidFill>
                  <a:schemeClr val="tx1"/>
                </a:solidFill>
                <a:effectLst/>
                <a:latin typeface="Simplified Arabic" panose="02020603050405020304" pitchFamily="18" charset="-78"/>
                <a:ea typeface="Times New Roman" panose="02020603050405020304" pitchFamily="18" charset="0"/>
                <a:cs typeface="Simplified Arabic" panose="02020603050405020304" pitchFamily="18" charset="-78"/>
              </a:rPr>
              <a:t>(6</a:t>
            </a:r>
            <a:endParaRPr kumimoji="0" lang="en-US" altLang="en-US" sz="1100" b="0" i="0" u="none" strike="noStrike" cap="none" normalizeH="0" baseline="0" dirty="0" smtClean="0">
              <a:ln>
                <a:noFill/>
              </a:ln>
              <a:solidFill>
                <a:schemeClr val="tx1"/>
              </a:solidFill>
              <a:effectLst/>
            </a:endParaRPr>
          </a:p>
          <a:p>
            <a:pPr marL="0" marR="0" lvl="0" indent="268288" algn="just" defTabSz="914400" rtl="1" eaLnBrk="0" fontAlgn="base" latinLnBrk="0" hangingPunct="0">
              <a:lnSpc>
                <a:spcPct val="100000"/>
              </a:lnSpc>
              <a:spcBef>
                <a:spcPct val="0"/>
              </a:spcBef>
              <a:spcAft>
                <a:spcPct val="0"/>
              </a:spcAft>
              <a:buClrTx/>
              <a:buSzTx/>
              <a:buFontTx/>
              <a:buNone/>
              <a:tabLst>
                <a:tab pos="2219325" algn="l"/>
              </a:tabLst>
            </a:pPr>
            <a:r>
              <a:rPr kumimoji="0" lang="ar-SA" altLang="en-US" sz="1400" b="1" i="0" u="none" strike="noStrike" cap="none" normalizeH="0" baseline="0" dirty="0" smtClean="0">
                <a:ln>
                  <a:noFill/>
                </a:ln>
                <a:solidFill>
                  <a:schemeClr val="tx1"/>
                </a:solidFill>
                <a:effectLst/>
                <a:latin typeface="Simplified Arabic" panose="02020603050405020304" pitchFamily="18" charset="-78"/>
                <a:ea typeface="Times New Roman" panose="02020603050405020304" pitchFamily="18" charset="0"/>
                <a:cs typeface="Simplified Arabic" panose="02020603050405020304" pitchFamily="18" charset="-78"/>
              </a:rPr>
              <a:t>التباين في الوسائل الإحصائية بين البحث الحالي والدراسات السابقة</a:t>
            </a:r>
            <a:endParaRPr kumimoji="0" lang="en-US" altLang="en-US" sz="1100" b="0" i="0" u="none" strike="noStrike" cap="none" normalizeH="0" baseline="0" dirty="0" smtClean="0">
              <a:ln>
                <a:noFill/>
              </a:ln>
              <a:solidFill>
                <a:schemeClr val="tx1"/>
              </a:solidFill>
              <a:effectLst/>
            </a:endParaRPr>
          </a:p>
          <a:p>
            <a:pPr marL="0" marR="0" lvl="0" indent="268288" algn="l" defTabSz="914400" rtl="0" eaLnBrk="0" fontAlgn="base" latinLnBrk="0" hangingPunct="0">
              <a:lnSpc>
                <a:spcPct val="100000"/>
              </a:lnSpc>
              <a:spcBef>
                <a:spcPct val="0"/>
              </a:spcBef>
              <a:spcAft>
                <a:spcPct val="0"/>
              </a:spcAft>
              <a:buClrTx/>
              <a:buSzTx/>
              <a:buFontTx/>
              <a:buNone/>
              <a:tabLst>
                <a:tab pos="2219325" algn="l"/>
              </a:tabLst>
            </a:pPr>
            <a:endParaRPr kumimoji="0" lang="en-US" alt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396426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إجراءات البحث </a:t>
            </a:r>
            <a:br>
              <a:rPr lang="ar-IQ" dirty="0" smtClean="0"/>
            </a:br>
            <a:endParaRPr lang="en-US" dirty="0"/>
          </a:p>
        </p:txBody>
      </p:sp>
      <p:sp>
        <p:nvSpPr>
          <p:cNvPr id="3" name="Content Placeholder 2"/>
          <p:cNvSpPr>
            <a:spLocks noGrp="1"/>
          </p:cNvSpPr>
          <p:nvPr>
            <p:ph idx="1"/>
          </p:nvPr>
        </p:nvSpPr>
        <p:spPr>
          <a:xfrm>
            <a:off x="5513559" y="-754681"/>
            <a:ext cx="6281873" cy="5248622"/>
          </a:xfrm>
        </p:spPr>
        <p:txBody>
          <a:bodyPr/>
          <a:lstStyle/>
          <a:p>
            <a:pPr algn="just" rtl="1"/>
            <a:r>
              <a:rPr lang="ar-IQ" dirty="0"/>
              <a:t>اعتماد التصميم التجريبي ذو المجموعتين المستقلتين المتكافئتين (تجريبية وضابطة) ذوات الاختبار البعدي, لملائمته لطبيعة مشكلة </a:t>
            </a:r>
            <a:r>
              <a:rPr lang="ar-IQ" dirty="0" smtClean="0"/>
              <a:t>البحث الحالي</a:t>
            </a:r>
          </a:p>
          <a:p>
            <a:pPr algn="just" rtl="1"/>
            <a:r>
              <a:rPr lang="ar-IQ" dirty="0"/>
              <a:t>تحديد مجتمع البحث, ويشمل مجتمع البحث الحالي طلاب الصف الأول المتوسط في المدارس المتوسطة الحكومية النهارية التابعة إلى المديرية العامة لتربية ذي قار/ مركز الناصرية , ويمكن تمثيله في الجدول الآتي :</a:t>
            </a:r>
          </a:p>
          <a:p>
            <a:pPr algn="just" rtl="1"/>
            <a:endParaRPr lang="ar-IQ" dirty="0"/>
          </a:p>
        </p:txBody>
      </p:sp>
      <p:pic>
        <p:nvPicPr>
          <p:cNvPr id="4" name="Picture 3"/>
          <p:cNvPicPr>
            <a:picLocks noChangeAspect="1"/>
          </p:cNvPicPr>
          <p:nvPr/>
        </p:nvPicPr>
        <p:blipFill>
          <a:blip r:embed="rId2"/>
          <a:stretch>
            <a:fillRect/>
          </a:stretch>
        </p:blipFill>
        <p:spPr>
          <a:xfrm>
            <a:off x="6445955" y="2617040"/>
            <a:ext cx="4969207" cy="2745182"/>
          </a:xfrm>
          <a:prstGeom prst="rect">
            <a:avLst/>
          </a:prstGeom>
        </p:spPr>
      </p:pic>
    </p:spTree>
    <p:extLst>
      <p:ext uri="{BB962C8B-B14F-4D97-AF65-F5344CB8AC3E}">
        <p14:creationId xmlns:p14="http://schemas.microsoft.com/office/powerpoint/2010/main" val="27799849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إجراءات البحث </a:t>
            </a:r>
            <a:endParaRPr lang="en-US" dirty="0"/>
          </a:p>
        </p:txBody>
      </p:sp>
      <p:sp>
        <p:nvSpPr>
          <p:cNvPr id="3" name="Content Placeholder 2"/>
          <p:cNvSpPr>
            <a:spLocks noGrp="1"/>
          </p:cNvSpPr>
          <p:nvPr>
            <p:ph idx="1"/>
          </p:nvPr>
        </p:nvSpPr>
        <p:spPr/>
        <p:txBody>
          <a:bodyPr/>
          <a:lstStyle/>
          <a:p>
            <a:pPr algn="just" rtl="1"/>
            <a:r>
              <a:rPr lang="ar-IQ" dirty="0"/>
              <a:t>اختيار العينة على إجراء القرعة لغرض تطبيق إجراءات البحث على جميع المدارس المتوسطة في المركز البالغ عددها (53) متوسطة وبواقع (31) متوسطة للبنين </a:t>
            </a:r>
            <a:endParaRPr lang="ar-IQ" dirty="0" smtClean="0"/>
          </a:p>
          <a:p>
            <a:pPr algn="just" rtl="1"/>
            <a:r>
              <a:rPr lang="ar-IQ" dirty="0"/>
              <a:t>وبطريقة السحب العشوائي() وقع الاختيار على متوسطة العلامة الشيخ ( احمد الوائلي ) ليتم من خلالها تحديد عينة البحث ( طلاب الأول المتوسط ) التي تعتمد لتطبيق تجربة البحث الأساسية, أما بقية مدارس البنين يمكن اعتمادها في استخراج الخصائص السايكومترية والتحليلات الإحصائية لأداتا البحث (الاختبار  التحصيلي واختبار التفكير المنظومي).</a:t>
            </a:r>
            <a:endParaRPr lang="en-US" dirty="0"/>
          </a:p>
        </p:txBody>
      </p:sp>
    </p:spTree>
    <p:extLst>
      <p:ext uri="{BB962C8B-B14F-4D97-AF65-F5344CB8AC3E}">
        <p14:creationId xmlns:p14="http://schemas.microsoft.com/office/powerpoint/2010/main" val="2874643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إجراءات البحث </a:t>
            </a:r>
            <a:endParaRPr lang="en-US" dirty="0"/>
          </a:p>
        </p:txBody>
      </p:sp>
      <p:sp>
        <p:nvSpPr>
          <p:cNvPr id="3" name="Content Placeholder 2"/>
          <p:cNvSpPr>
            <a:spLocks noGrp="1"/>
          </p:cNvSpPr>
          <p:nvPr>
            <p:ph idx="1"/>
          </p:nvPr>
        </p:nvSpPr>
        <p:spPr/>
        <p:txBody>
          <a:bodyPr/>
          <a:lstStyle/>
          <a:p>
            <a:pPr algn="just" rtl="1"/>
            <a:r>
              <a:rPr lang="ar-IQ" dirty="0"/>
              <a:t>أمام الباحثة أربع شعب للصف الأول المتوسط مما وفر فرصة في الاختيار العشوائي لإفراد عينة البحث المتمثلة بشعبتين ( التجريبية والضابطة ). إذ بلغ عدد طلاب الصف الأول المتوسط في المدرسة (190) طالباً, وتم اختيار مجموعتي البحث بطريقة السحب العشوائي وهما شعبة (ب) لتمثل المجموعة الضابطة , وشعبة (ج) لتمثل المجموعة التجريبية, وقد تم استبعاد بعض الطلاب إحصائياً من الراسبين في العام السابق عند تحليل البيانات. لغرض المحافظة على سلامة التجربة وموضوعيتها, كي لا تؤثر خبراتهم السابقة على نتائج البحث وقد بلغ طلاب عينة البحث (90) طالباً موزعين على مجموعتين بواقع (45) طالباً في شعبة (ب) التي تمثل المجموعة الضابطة و (45) طالباً في شعبة (ج) التي تمثل المجموعة التجريبية, مع السماح للطلاب المستبعدين بالدوام ضمن مجموعتي البحث للحفاظ على نظام المدرسة,</a:t>
            </a:r>
            <a:endParaRPr lang="en-US" dirty="0"/>
          </a:p>
        </p:txBody>
      </p:sp>
    </p:spTree>
    <p:extLst>
      <p:ext uri="{BB962C8B-B14F-4D97-AF65-F5344CB8AC3E}">
        <p14:creationId xmlns:p14="http://schemas.microsoft.com/office/powerpoint/2010/main" val="38609933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إجراءات البحث </a:t>
            </a:r>
            <a:endParaRPr lang="en-US" dirty="0"/>
          </a:p>
        </p:txBody>
      </p:sp>
      <p:sp>
        <p:nvSpPr>
          <p:cNvPr id="3" name="Content Placeholder 2"/>
          <p:cNvSpPr>
            <a:spLocks noGrp="1"/>
          </p:cNvSpPr>
          <p:nvPr>
            <p:ph idx="1"/>
          </p:nvPr>
        </p:nvSpPr>
        <p:spPr/>
        <p:txBody>
          <a:bodyPr/>
          <a:lstStyle/>
          <a:p>
            <a:pPr algn="just" rtl="1"/>
            <a:r>
              <a:rPr lang="ar-IQ" dirty="0"/>
              <a:t>إجراءات الضبط : </a:t>
            </a:r>
          </a:p>
          <a:p>
            <a:pPr algn="just" rtl="1"/>
            <a:r>
              <a:rPr lang="ar-IQ" dirty="0"/>
              <a:t>قبل البدء في التجربة والشروع في التدريس الفعلي حرصت الباحثة على تكافؤ مجموعتي البحث, وضبط المتغيرات التي يُعتقد أنها تؤثر في سلامة التجربة ودقة نتائجها. </a:t>
            </a:r>
            <a:endParaRPr lang="ar-IQ" dirty="0" smtClean="0"/>
          </a:p>
          <a:p>
            <a:pPr algn="just" rtl="1"/>
            <a:r>
              <a:rPr lang="ar-IQ" dirty="0"/>
              <a:t>السلامة الداخلية للتصميم التجريبي :</a:t>
            </a:r>
          </a:p>
          <a:p>
            <a:pPr algn="just" rtl="1"/>
            <a:r>
              <a:rPr lang="ar-IQ" dirty="0"/>
              <a:t>إن عملية ضبط المتغيرات تعد من أهم الإجراءات في الأبحاث التجريبية, وذلك لأنها توفر درجة مقبولة من الصدق الداخلي للتصميم التجريبي, ويشير الضبط إلى الجهود التي تٌبذل لاستبعاد أثر أي من المتغيرات الدخيلة التي من المحتمل أن تؤثر في المتغير التابع. </a:t>
            </a:r>
          </a:p>
          <a:p>
            <a:pPr algn="just" rtl="1"/>
            <a:r>
              <a:rPr lang="ar-IQ" dirty="0"/>
              <a:t>العمر الزمني محسوباً بالأشهر </a:t>
            </a:r>
            <a:endParaRPr lang="ar-IQ" dirty="0" smtClean="0"/>
          </a:p>
          <a:p>
            <a:pPr algn="just" rtl="1"/>
            <a:r>
              <a:rPr lang="ar-IQ" dirty="0"/>
              <a:t>ولغرض معرفة دلالة الفرق بين تباين أعمار طلاب المجموعتين, تم تطبيق اختبار ليفين    (</a:t>
            </a:r>
            <a:r>
              <a:rPr lang="en-US" dirty="0" err="1"/>
              <a:t>Levene's</a:t>
            </a:r>
            <a:r>
              <a:rPr lang="en-US" dirty="0"/>
              <a:t> Test) </a:t>
            </a:r>
            <a:r>
              <a:rPr lang="ar-IQ" dirty="0" smtClean="0"/>
              <a:t> )</a:t>
            </a:r>
            <a:endParaRPr lang="ar-IQ" dirty="0"/>
          </a:p>
        </p:txBody>
      </p:sp>
    </p:spTree>
    <p:extLst>
      <p:ext uri="{BB962C8B-B14F-4D97-AF65-F5344CB8AC3E}">
        <p14:creationId xmlns:p14="http://schemas.microsoft.com/office/powerpoint/2010/main" val="5374894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إجراءات البحث </a:t>
            </a:r>
            <a:endParaRPr lang="en-US" dirty="0"/>
          </a:p>
        </p:txBody>
      </p:sp>
      <p:sp>
        <p:nvSpPr>
          <p:cNvPr id="3" name="Content Placeholder 2"/>
          <p:cNvSpPr>
            <a:spLocks noGrp="1"/>
          </p:cNvSpPr>
          <p:nvPr>
            <p:ph idx="1"/>
          </p:nvPr>
        </p:nvSpPr>
        <p:spPr/>
        <p:txBody>
          <a:bodyPr/>
          <a:lstStyle/>
          <a:p>
            <a:pPr algn="just" rtl="1"/>
            <a:r>
              <a:rPr lang="ar-IQ" dirty="0"/>
              <a:t>ولمعرفة دلالة الفرق بين متوسطي أعمار طلاب المجموعتين تم تطبيق </a:t>
            </a:r>
            <a:r>
              <a:rPr lang="ar-IQ" dirty="0" smtClean="0"/>
              <a:t>اختبار (</a:t>
            </a:r>
            <a:r>
              <a:rPr lang="en-US" dirty="0" smtClean="0"/>
              <a:t>t </a:t>
            </a:r>
            <a:r>
              <a:rPr lang="en-US" dirty="0" err="1" smtClean="0"/>
              <a:t>t</a:t>
            </a:r>
            <a:r>
              <a:rPr lang="en-US" dirty="0" smtClean="0"/>
              <a:t> – </a:t>
            </a:r>
            <a:r>
              <a:rPr lang="en-US" dirty="0"/>
              <a:t>test) </a:t>
            </a:r>
            <a:r>
              <a:rPr lang="ar-IQ" dirty="0"/>
              <a:t>لعينتين </a:t>
            </a:r>
            <a:r>
              <a:rPr lang="ar-IQ" dirty="0" smtClean="0"/>
              <a:t>مستقلتين</a:t>
            </a:r>
            <a:r>
              <a:rPr lang="en-US" dirty="0" smtClean="0"/>
              <a:t> </a:t>
            </a:r>
          </a:p>
          <a:p>
            <a:pPr algn="just" rtl="1"/>
            <a:r>
              <a:rPr lang="ar-IQ" dirty="0" smtClean="0"/>
              <a:t>وكذلك بالنسبة للإجراءات الأخرى </a:t>
            </a:r>
            <a:endParaRPr lang="en-US" dirty="0"/>
          </a:p>
        </p:txBody>
      </p:sp>
    </p:spTree>
    <p:extLst>
      <p:ext uri="{BB962C8B-B14F-4D97-AF65-F5344CB8AC3E}">
        <p14:creationId xmlns:p14="http://schemas.microsoft.com/office/powerpoint/2010/main" val="34267766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نتائج البحث وتفسرها </a:t>
            </a:r>
            <a:endParaRPr lang="en-US" dirty="0"/>
          </a:p>
        </p:txBody>
      </p:sp>
      <p:sp>
        <p:nvSpPr>
          <p:cNvPr id="3" name="Content Placeholder 2"/>
          <p:cNvSpPr>
            <a:spLocks noGrp="1"/>
          </p:cNvSpPr>
          <p:nvPr>
            <p:ph idx="1"/>
          </p:nvPr>
        </p:nvSpPr>
        <p:spPr/>
        <p:txBody>
          <a:bodyPr>
            <a:normAutofit fontScale="92500" lnSpcReduction="10000"/>
          </a:bodyPr>
          <a:lstStyle/>
          <a:p>
            <a:pPr algn="just" rtl="1"/>
            <a:r>
              <a:rPr lang="ar-IQ" b="1" dirty="0"/>
              <a:t>عرض نتائج الاختبار التحصيلي : </a:t>
            </a:r>
          </a:p>
          <a:p>
            <a:pPr algn="just" rtl="1"/>
            <a:r>
              <a:rPr lang="ar-IQ" dirty="0"/>
              <a:t>الهدف الأول للبحث هو : معرفة أثر أنموذج ستيبانز المعدل في التحصيل لدى طلاب الصف الأول المتوسط في مادة الرياضيات.</a:t>
            </a:r>
          </a:p>
          <a:p>
            <a:pPr algn="just" rtl="1"/>
            <a:r>
              <a:rPr lang="ar-IQ" b="1" dirty="0"/>
              <a:t>أ‌-	ولغرض التحقق من الفرضية الصفرية الأولى التي تنص على انه :</a:t>
            </a:r>
          </a:p>
          <a:p>
            <a:pPr algn="just" rtl="1"/>
            <a:r>
              <a:rPr lang="ar-IQ" dirty="0"/>
              <a:t>	لا يوجد فرق ذو دلالة إحصائية عند مستوى دلالة (0.05) بين متوسطي درجات طلاب المجموعة التجريبية الذين درسوا على وفق أنموذج ستيبانز المعدل ودرجات طلاب المجموعة الضابطة الذين درسوا على وفق الطريقة الاعتيادية في الاختبار التحصيلي لمادة الرياضيات. </a:t>
            </a:r>
            <a:endParaRPr lang="ar-IQ" dirty="0" smtClean="0"/>
          </a:p>
          <a:p>
            <a:pPr algn="just" rtl="1"/>
            <a:endParaRPr lang="ar-IQ" dirty="0"/>
          </a:p>
          <a:p>
            <a:pPr algn="just" rtl="1"/>
            <a:r>
              <a:rPr lang="ar-IQ" dirty="0"/>
              <a:t>بتطبيق اختبار التحصيل وتصحيح إجابات الطلاب وتنظيمها في جداول خاصة ملحق (23), وتم استخدام الحقيبة </a:t>
            </a:r>
            <a:r>
              <a:rPr lang="ar-IQ" dirty="0" smtClean="0"/>
              <a:t>الإحصائية</a:t>
            </a:r>
            <a:r>
              <a:rPr lang="en-US" dirty="0" err="1" smtClean="0"/>
              <a:t>spss</a:t>
            </a:r>
            <a:r>
              <a:rPr lang="en-US" dirty="0"/>
              <a:t>), </a:t>
            </a:r>
            <a:r>
              <a:rPr lang="ar-IQ" dirty="0"/>
              <a:t>تم حساب المتوسط الحسابي والانحراف المعياري لدرجات طلاب مجموعتي البحث في اختبار التحصيل, ووجد أن المتوسط الحسابي لدرجات طلاب المجموعة التجريبية هو (26.00) بانحراف معياري قدره (2.772) في حين بلغ المتوسط الحسابي لدرجات طلاب المجموعة الضابطة (21.98) بانحراف معياري قدره (2.435</a:t>
            </a:r>
          </a:p>
          <a:p>
            <a:endParaRPr lang="en-US" dirty="0"/>
          </a:p>
        </p:txBody>
      </p:sp>
    </p:spTree>
    <p:extLst>
      <p:ext uri="{BB962C8B-B14F-4D97-AF65-F5344CB8AC3E}">
        <p14:creationId xmlns:p14="http://schemas.microsoft.com/office/powerpoint/2010/main" val="38869459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نتائج البحث وتفسرها </a:t>
            </a:r>
            <a:endParaRPr lang="en-US" dirty="0"/>
          </a:p>
        </p:txBody>
      </p:sp>
      <p:sp>
        <p:nvSpPr>
          <p:cNvPr id="3" name="Content Placeholder 2"/>
          <p:cNvSpPr>
            <a:spLocks noGrp="1"/>
          </p:cNvSpPr>
          <p:nvPr>
            <p:ph idx="1"/>
          </p:nvPr>
        </p:nvSpPr>
        <p:spPr/>
        <p:txBody>
          <a:bodyPr/>
          <a:lstStyle/>
          <a:p>
            <a:pPr algn="just" rtl="1"/>
            <a:r>
              <a:rPr lang="ar-IQ" dirty="0"/>
              <a:t>يتضح أن الفرق بين متوسطي درجات طلاب المجموعة التجريبية والضابطة في اختبار التحصيل كان لصالح المجموعة التجريبية, ولغرض معرفة دلالة الفرق بين تباين درجات طلاب المجموعتين تم تطبيق اختبار ليفين ((</a:t>
            </a:r>
            <a:r>
              <a:rPr lang="en-US" dirty="0" err="1"/>
              <a:t>Levene's</a:t>
            </a:r>
            <a:r>
              <a:rPr lang="en-US" dirty="0"/>
              <a:t> Test </a:t>
            </a:r>
            <a:r>
              <a:rPr lang="ar-IQ" dirty="0"/>
              <a:t>إذ كانت قيمة (</a:t>
            </a:r>
            <a:r>
              <a:rPr lang="en-US" dirty="0"/>
              <a:t>F) </a:t>
            </a:r>
            <a:r>
              <a:rPr lang="ar-IQ" dirty="0"/>
              <a:t>هي (1.939) عند مستوى دلالة (0.167) وهو اكبر من مستوى الدلالة المعتمد البالغ (0.05) مما يدل على أن مجموعتي البحث متجانسة في هذا المتغير, ولمعرفة دلالة الفرق بين متوسطي درجات طلاب المجموعتين وبتطبيق اختبار (</a:t>
            </a:r>
            <a:r>
              <a:rPr lang="en-US" dirty="0"/>
              <a:t>t-test) </a:t>
            </a:r>
            <a:r>
              <a:rPr lang="ar-IQ" dirty="0"/>
              <a:t>لعينتين مستقلتين إذ كانت قيمة (</a:t>
            </a:r>
            <a:r>
              <a:rPr lang="en-US" dirty="0"/>
              <a:t>t) </a:t>
            </a:r>
            <a:r>
              <a:rPr lang="ar-IQ" dirty="0"/>
              <a:t>هي (7.313) عند مستوى دلالة (0.000) وهو اصغر من مستوى الدلالة المعتمد البالغ (0.05) عند درجة حرية (88) مما يدل على تفوق طلاب المجموعة التجريبية الذين درسوا على وفق أنموذج ستيبانز المعدل على طلاب المجموعة الضابطة الذين درسوا على وفق الطريقة الاعتيادية,</a:t>
            </a:r>
            <a:endParaRPr lang="en-US" dirty="0"/>
          </a:p>
        </p:txBody>
      </p:sp>
    </p:spTree>
    <p:extLst>
      <p:ext uri="{BB962C8B-B14F-4D97-AF65-F5344CB8AC3E}">
        <p14:creationId xmlns:p14="http://schemas.microsoft.com/office/powerpoint/2010/main" val="3834485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ملخص البحث </a:t>
            </a:r>
            <a:endParaRPr lang="en-US" dirty="0"/>
          </a:p>
        </p:txBody>
      </p:sp>
      <p:sp>
        <p:nvSpPr>
          <p:cNvPr id="3" name="Content Placeholder 2"/>
          <p:cNvSpPr>
            <a:spLocks noGrp="1"/>
          </p:cNvSpPr>
          <p:nvPr>
            <p:ph idx="1"/>
          </p:nvPr>
        </p:nvSpPr>
        <p:spPr/>
        <p:txBody>
          <a:bodyPr>
            <a:normAutofit/>
          </a:bodyPr>
          <a:lstStyle/>
          <a:p>
            <a:pPr algn="just" rtl="1"/>
            <a:r>
              <a:rPr lang="ar-IQ" dirty="0"/>
              <a:t>ولأجل التحقق من فرضيات البحث تم إتباع الإجراءات الآتية :</a:t>
            </a:r>
          </a:p>
          <a:p>
            <a:pPr algn="just" rtl="1"/>
            <a:r>
              <a:rPr lang="ar-IQ" dirty="0"/>
              <a:t> اختيار التصميم التجريبي ذي المجموعتين المتكافئتين (تجريبية ـ ضابطة) ذات الاختبار البعدي.</a:t>
            </a:r>
          </a:p>
          <a:p>
            <a:pPr algn="just" rtl="1"/>
            <a:r>
              <a:rPr lang="ar-IQ" dirty="0"/>
              <a:t> وتحديد مجتمع البحث متمثلا </a:t>
            </a:r>
            <a:r>
              <a:rPr lang="ar-IQ" b="1" dirty="0"/>
              <a:t>بطلاب الصف الأول المتوسط </a:t>
            </a:r>
            <a:r>
              <a:rPr lang="ar-IQ" dirty="0"/>
              <a:t>للمدارس الصباحية الحكومية التابعة لمديرية تربية ذي قار ـ فرع الناصرية. إضافة إلى تحديد عينة البحث متمثلة بطلاب الصف الأول المتوسط في متوسطة العلامة الشيخ أحمد الوائلي, حيث تكونت عينة البحث من </a:t>
            </a:r>
            <a:r>
              <a:rPr lang="ar-IQ" b="1" dirty="0" smtClean="0"/>
              <a:t>(</a:t>
            </a:r>
            <a:r>
              <a:rPr lang="ar-IQ" b="1" dirty="0"/>
              <a:t>90 </a:t>
            </a:r>
            <a:r>
              <a:rPr lang="ar-IQ" b="1" dirty="0" smtClean="0"/>
              <a:t>طالباً ) </a:t>
            </a:r>
            <a:r>
              <a:rPr lang="ar-IQ" dirty="0"/>
              <a:t>من طلاب الأول المتوسط بواقع </a:t>
            </a:r>
            <a:r>
              <a:rPr lang="ar-IQ" b="1" dirty="0"/>
              <a:t>(45) طالباً لكلا المجموعتين الضابطة </a:t>
            </a:r>
            <a:r>
              <a:rPr lang="ar-IQ" dirty="0"/>
              <a:t>والتجريبية، وتم اختيار الشعبتين من بين أربع شعب ضمن المدرسة بشكل عشوائي. </a:t>
            </a:r>
            <a:endParaRPr lang="ar-IQ" dirty="0" smtClean="0"/>
          </a:p>
          <a:p>
            <a:pPr algn="just" rtl="1"/>
            <a:r>
              <a:rPr lang="ar-IQ" dirty="0" smtClean="0"/>
              <a:t>وعليه </a:t>
            </a:r>
            <a:r>
              <a:rPr lang="ar-IQ" dirty="0"/>
              <a:t>تم التحقق من السلامة الداخلية والخارجية للتصميم التجريبي للحد من تأثيرات المتغيرات الدخيلة التي قد تؤثر في المتغيرات التابعة </a:t>
            </a:r>
            <a:r>
              <a:rPr lang="ar-IQ" b="1" dirty="0"/>
              <a:t>وكوفئت المجموعتان إحصائيا في بعض المتغيرات وهي ( التحصيل السابق لمادة الرياضيات, الذكاء, التفكير المنظومي, العمر الزمني بالأشهر, المعرفة الرياضية السابقة ), </a:t>
            </a:r>
            <a:r>
              <a:rPr lang="ar-IQ" dirty="0" smtClean="0"/>
              <a:t>وايضا</a:t>
            </a:r>
            <a:endParaRPr lang="en-US" dirty="0"/>
          </a:p>
        </p:txBody>
      </p:sp>
    </p:spTree>
    <p:extLst>
      <p:ext uri="{BB962C8B-B14F-4D97-AF65-F5344CB8AC3E}">
        <p14:creationId xmlns:p14="http://schemas.microsoft.com/office/powerpoint/2010/main" val="40117408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نتائج البحث وتفسرها </a:t>
            </a:r>
            <a:endParaRPr lang="en-US" dirty="0"/>
          </a:p>
        </p:txBody>
      </p:sp>
      <p:sp>
        <p:nvSpPr>
          <p:cNvPr id="3" name="Content Placeholder 2"/>
          <p:cNvSpPr>
            <a:spLocks noGrp="1"/>
          </p:cNvSpPr>
          <p:nvPr>
            <p:ph idx="1"/>
          </p:nvPr>
        </p:nvSpPr>
        <p:spPr/>
        <p:txBody>
          <a:bodyPr/>
          <a:lstStyle/>
          <a:p>
            <a:pPr algn="just" rtl="1"/>
            <a:r>
              <a:rPr lang="ar-IQ" dirty="0"/>
              <a:t>وبذلك تم رفض الفرضية الصفرية وقبول الفرضية البديلة التي تنص :</a:t>
            </a:r>
          </a:p>
          <a:p>
            <a:pPr algn="just" rtl="1"/>
            <a:r>
              <a:rPr lang="ar-IQ" dirty="0"/>
              <a:t>	يوجد فرق ذو دلالة إحصائية عند مستوى دلالة (0.05) بين متوسطي درجات طلاب المجموعة التجريبية الذين درسوا على وفق أنموذج ستيبانز المعدل ودرجات طلاب المجموعة الضابطة الذين درسوا على وفق الطريقة الاعتيادية في اختبار التحصيل, ولصالح المجموعة التجريبية. </a:t>
            </a:r>
          </a:p>
          <a:p>
            <a:endParaRPr lang="ar-IQ" dirty="0" smtClean="0"/>
          </a:p>
          <a:p>
            <a:pPr algn="just" rtl="1"/>
            <a:r>
              <a:rPr lang="ar-IQ" b="1" dirty="0"/>
              <a:t>معرفة أثر أنموذج ستيبانز المعدل في التفكير المنظومي لدى طلاب الصف الأول المتوسط.</a:t>
            </a:r>
          </a:p>
          <a:p>
            <a:pPr algn="just" rtl="1"/>
            <a:r>
              <a:rPr lang="en-US" b="1" dirty="0" smtClean="0"/>
              <a:t>. </a:t>
            </a:r>
            <a:r>
              <a:rPr lang="ar-IQ" b="1" dirty="0"/>
              <a:t>ولغرض التحقق من الفرضية الصفرية الثانية التي تنص على انه :</a:t>
            </a:r>
          </a:p>
          <a:p>
            <a:pPr algn="just" rtl="1"/>
            <a:r>
              <a:rPr lang="ar-IQ" dirty="0"/>
              <a:t>	لا يوجد فرق ذو دلالة إحصائية عند مستوى الدلالة (0.05) بين متوسط درجات طلاب المجموعة التجريبية الذين درسوا على وفق أنموذج ستيبانز المعدل, ودرجات طلاب المجموعة الضابطة الذين درسوا نفس المادة على وفق الطريقة الاعتيادية في اختبار التفكير المنظومي لمادة الرياضيات.</a:t>
            </a:r>
          </a:p>
          <a:p>
            <a:endParaRPr lang="en-US" dirty="0"/>
          </a:p>
        </p:txBody>
      </p:sp>
    </p:spTree>
    <p:extLst>
      <p:ext uri="{BB962C8B-B14F-4D97-AF65-F5344CB8AC3E}">
        <p14:creationId xmlns:p14="http://schemas.microsoft.com/office/powerpoint/2010/main" val="13605611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نتائج البحث وتفسيرها </a:t>
            </a:r>
            <a:endParaRPr lang="en-US" dirty="0"/>
          </a:p>
        </p:txBody>
      </p:sp>
      <p:sp>
        <p:nvSpPr>
          <p:cNvPr id="3" name="Content Placeholder 2"/>
          <p:cNvSpPr>
            <a:spLocks noGrp="1"/>
          </p:cNvSpPr>
          <p:nvPr>
            <p:ph idx="1"/>
          </p:nvPr>
        </p:nvSpPr>
        <p:spPr/>
        <p:txBody>
          <a:bodyPr/>
          <a:lstStyle/>
          <a:p>
            <a:pPr algn="just" rtl="1"/>
            <a:r>
              <a:rPr lang="ar-IQ" dirty="0"/>
              <a:t>أعلاه يتضح أن الفرق بين متوسطي درجات طلاب المجموعة التجريبية والضابطة في اختبار التفكير المنظومي كان لصالح المجموعة التجريبية, ولغرض معرفة دلالة الفرق بين تباين درجات طلاب المجموعتين تم تطبيق اختبار ليفين ((</a:t>
            </a:r>
            <a:r>
              <a:rPr lang="en-US" dirty="0" err="1"/>
              <a:t>Levene's</a:t>
            </a:r>
            <a:r>
              <a:rPr lang="en-US" dirty="0"/>
              <a:t> Test </a:t>
            </a:r>
            <a:r>
              <a:rPr lang="ar-IQ" dirty="0"/>
              <a:t>إذ كانت قيمة (</a:t>
            </a:r>
            <a:r>
              <a:rPr lang="en-US" dirty="0"/>
              <a:t>F) </a:t>
            </a:r>
            <a:r>
              <a:rPr lang="ar-IQ" dirty="0"/>
              <a:t>هي (2.608) عند مستوى دلالة (0.110) وهو اكبر من مستوى الدلالة المعتمد البالغ (0.05) مما يدل على أن مجموعتي البحث متجانسة في هذا المتغير, ولمعرفة دلالة الفرق بين متوسطي درجات طلاب المجموعتين تم تطبيق اختبار (</a:t>
            </a:r>
            <a:r>
              <a:rPr lang="en-US" dirty="0"/>
              <a:t>t-test) </a:t>
            </a:r>
            <a:r>
              <a:rPr lang="ar-IQ" dirty="0"/>
              <a:t>لعينتين مستقلتين إذ كانت قيمة (</a:t>
            </a:r>
            <a:r>
              <a:rPr lang="en-US" dirty="0"/>
              <a:t>t) </a:t>
            </a:r>
            <a:r>
              <a:rPr lang="ar-IQ" dirty="0"/>
              <a:t>هي (9.525) عند مستوى دلالة (0.000) وهو اصغر من مستوى الدلالة المعتمد البالغ (0.05) عند درجة حرية (88) مما يدل على تفوق طلاب المجموعة التجريبية الذين درسوا على وفق أنموذج ستيبانز المعدل على طلاب المجموعة الضابطة الذين درسوا على وفق الطريقة الاعتيادية,</a:t>
            </a:r>
            <a:endParaRPr lang="en-US" dirty="0"/>
          </a:p>
        </p:txBody>
      </p:sp>
    </p:spTree>
    <p:extLst>
      <p:ext uri="{BB962C8B-B14F-4D97-AF65-F5344CB8AC3E}">
        <p14:creationId xmlns:p14="http://schemas.microsoft.com/office/powerpoint/2010/main" val="35744347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نتائج البحث وتفسيرها </a:t>
            </a:r>
            <a:endParaRPr lang="en-US" dirty="0"/>
          </a:p>
        </p:txBody>
      </p:sp>
      <p:sp>
        <p:nvSpPr>
          <p:cNvPr id="3" name="Content Placeholder 2"/>
          <p:cNvSpPr>
            <a:spLocks noGrp="1"/>
          </p:cNvSpPr>
          <p:nvPr>
            <p:ph idx="1"/>
          </p:nvPr>
        </p:nvSpPr>
        <p:spPr/>
        <p:txBody>
          <a:bodyPr/>
          <a:lstStyle/>
          <a:p>
            <a:pPr algn="just" rtl="1"/>
            <a:r>
              <a:rPr lang="ar-IQ" dirty="0"/>
              <a:t>وبذلك تم رفض الفرضية الصفرية وقبول الفرضية البديلة التي تنص :</a:t>
            </a:r>
          </a:p>
          <a:p>
            <a:pPr algn="just" rtl="1"/>
            <a:r>
              <a:rPr lang="ar-IQ" dirty="0"/>
              <a:t>	يوجد فرق ذو دلالة إحصائية عند مستوى دلالة (0.05) بين متوسطي درجات طلاب المجموعة التجريبية الذين درسوا على وفق أنموذج ستيبانز المعدل ودرجات طلاب المجموعة الضابطة الذين درسوا على وفق الطريقة الاعتيادية في اختبار التفكير المنظومي, ولصالح المجموعة التجريبية. </a:t>
            </a:r>
          </a:p>
          <a:p>
            <a:endParaRPr lang="en-US" dirty="0"/>
          </a:p>
        </p:txBody>
      </p:sp>
    </p:spTree>
    <p:extLst>
      <p:ext uri="{BB962C8B-B14F-4D97-AF65-F5344CB8AC3E}">
        <p14:creationId xmlns:p14="http://schemas.microsoft.com/office/powerpoint/2010/main" val="26196409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تفسير النتائج </a:t>
            </a:r>
            <a:endParaRPr lang="en-US" dirty="0"/>
          </a:p>
        </p:txBody>
      </p:sp>
      <p:sp>
        <p:nvSpPr>
          <p:cNvPr id="3" name="Content Placeholder 2"/>
          <p:cNvSpPr>
            <a:spLocks noGrp="1"/>
          </p:cNvSpPr>
          <p:nvPr>
            <p:ph idx="1"/>
          </p:nvPr>
        </p:nvSpPr>
        <p:spPr/>
        <p:txBody>
          <a:bodyPr>
            <a:normAutofit fontScale="70000" lnSpcReduction="20000"/>
          </a:bodyPr>
          <a:lstStyle/>
          <a:p>
            <a:pPr algn="just" rtl="1"/>
            <a:r>
              <a:rPr lang="ar-IQ" dirty="0"/>
              <a:t>	تفسير النتائج المتعلقة بالفرضية الأولى ( التحصيل )</a:t>
            </a:r>
          </a:p>
          <a:p>
            <a:pPr algn="just" rtl="1"/>
            <a:r>
              <a:rPr lang="ar-IQ" dirty="0"/>
              <a:t>أسفرت النتائج المتعلقة بالفرضية الأولى أن المجموعة التجريبية التي درست وفق أنموذج ستيبانز أفضل من المجموعة الضابطة التي درست وفق الطريقة الاعتيادية في اختبار التحصيل مما يدل إن هذه الأنموذج له اثر ايجابي في تحصيل الطلاب ويعزى ذلك إلى الأسباب الآتية :</a:t>
            </a:r>
          </a:p>
          <a:p>
            <a:pPr algn="just" rtl="1"/>
            <a:r>
              <a:rPr lang="ar-IQ" dirty="0"/>
              <a:t>أن تقديم مادة الرياضيات على وفق ( أنموذج ستيبانز المعدل ) بصورة متسلسلة, ومترابطة بحسب خطواته الست قد أسهم في جذب انتباه الطلاب وتحفيزهم نحو المادة المتعلمة وتعزيز عملية التعلم مقارنة بالطريقة الاعتيادية, مما يساعدهم على التركيز وترميز المعلومات وتنظيم الأفكار وصولا إلى الحل السليم بما يضمن استيعاب أفضل للمعرفة الرياضية وزيادة في التحصيل , وبالتحديد وصول الطلاب إلى الخطوة الخامسة من الأنموذج وهي مرحلة توسيع المعرفة الجديدة المتحققة لديهم يضاف لها ما يطلب منهم من نشاطات وواجبات أخرى أسهم في تحقيق إثراء معرفي لديهم وجعلهم يتفاعلون مع ما يشاهدون ويسمعون وبالتالي ينتجون أفكار جديدة تساعدهم على تطوير قدراتهم العقلية و يضمن انتقالهم إلى الخطوة السادسة تلقائيا ( الذهاب ما وراء المعرفة ) وهذا بدوره يقود إلى ربط الخبرات التي اكتسبها الطالب في الصف مع خبرتهم في الحياة اليومية ويضمن وصول الطالب إلى المستويات العليا من التفكير عند بلوم في مجال التحصيل المعرفي ( التحليل والتركيب والتقويم ). وإن التدريس على وفق أنموذج ستيبانز المعدل ساعد الطلاب على الربط بين المعلومات والمعارف الرياضية السابقة والجديدة  مما يؤدي بالطالب إلى استنتاج معلومات جديدة فيصنع لنفسه مع الاستمرار منظومة معرفية متراكمة تسهم في حل المشكلات الرياضية مستقبلا وهذا ما يعطي عملية التعليم عند الطالب صفة الاستمرارية في بناء المعرفة الرياضية المنطقية أي يجعل التعلم ذو معنى وممكن الاستخدام له في مواقف متشابهة وهو ينسجم مع فلسفة النظرية البنائية. إن تقسيم الطلاب على مجموعات صغيرة أسهم في تحديد مستوياتهم المختلفة والفروق الفردية بينهم أي أن المدرّسة أصبح لها القدرة على أن توجه تعلم الطالب وفقاً لمستواه, والعمل ضمن مجاميع قد أسهم كذلك في تعزيز ثقة الطالب بنفسه من خلال التعاون وتبادل المعلومات فيما بينهم من جهة وبين مدرّسة المادة من جهة أخرى عن طريق الإثراء المعرفي وتوظيف التعلم التعاوني وهذا بدوره يودي إلى زيادة التحصيل وقد اتضح ذلك في أداء طلاب المجموعة التجريبية للاختبار التحصيلي.</a:t>
            </a:r>
          </a:p>
          <a:p>
            <a:r>
              <a:rPr lang="ar-IQ" dirty="0"/>
              <a:t> </a:t>
            </a:r>
          </a:p>
          <a:p>
            <a:endParaRPr lang="en-US" dirty="0"/>
          </a:p>
        </p:txBody>
      </p:sp>
    </p:spTree>
    <p:extLst>
      <p:ext uri="{BB962C8B-B14F-4D97-AF65-F5344CB8AC3E}">
        <p14:creationId xmlns:p14="http://schemas.microsoft.com/office/powerpoint/2010/main" val="30732391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تفسير النتائج </a:t>
            </a:r>
            <a:endParaRPr lang="en-US" dirty="0"/>
          </a:p>
        </p:txBody>
      </p:sp>
      <p:sp>
        <p:nvSpPr>
          <p:cNvPr id="3" name="Content Placeholder 2"/>
          <p:cNvSpPr>
            <a:spLocks noGrp="1"/>
          </p:cNvSpPr>
          <p:nvPr>
            <p:ph idx="1"/>
          </p:nvPr>
        </p:nvSpPr>
        <p:spPr/>
        <p:txBody>
          <a:bodyPr>
            <a:normAutofit fontScale="55000" lnSpcReduction="20000"/>
          </a:bodyPr>
          <a:lstStyle/>
          <a:p>
            <a:pPr algn="just" rtl="1"/>
            <a:r>
              <a:rPr lang="ar-IQ" sz="2200" b="1" dirty="0"/>
              <a:t>	تفسير النتائج المتعلقة بالفرضية الثانية ( التفكير المنظومي )</a:t>
            </a:r>
          </a:p>
          <a:p>
            <a:pPr algn="just" rtl="1"/>
            <a:r>
              <a:rPr lang="ar-IQ" dirty="0"/>
              <a:t>أسفرت النتائج المتعلقة بالفرضية الثانية تفوق طلاب المجموعة التجريبية الذين درسوا على وفق أنموذج ستيبانز المعدل على طلاب المجموعة الضابطة الذين درسوا على وفق الطريقة الاعتيادية في اختبار التفكير المنظومي ويمكن تفسير ذلك بالاتي : </a:t>
            </a:r>
          </a:p>
          <a:p>
            <a:pPr algn="just" rtl="1"/>
            <a:r>
              <a:rPr lang="ar-IQ" dirty="0"/>
              <a:t> إن أنموذج استيبانز المعدل ساعد على ترتيب محتوى المادة الدراسية بشكل منظم مما يسهل على الطلاب الربط بين المعرفة الرياضية السابقة والجديدة من جهة والمعرفة الجديدة وفروعها المختلفة من جهة أخرى مما أسهم في تنظيم وتوظيف تفكير الطالب بشكل منطقي متسلسل من خلال وجود مساحات كافية للطلاب أثناء الدرس في مناقشة المعلومات بينهم وإنتاج أسئلة وتفاعل يضمن الوصول للحل السليم دون طلب المساعدة من المدرسة وهذا يُنمي مهارات التحليل والتركيب للمعلومة لديهم وقد أشارة إلى ذلك العديد من الأدبيات والدراسات.</a:t>
            </a:r>
          </a:p>
          <a:p>
            <a:pPr algn="just" rtl="1"/>
            <a:r>
              <a:rPr lang="ar-IQ" dirty="0"/>
              <a:t> وأسهم أسلوب عرض الأنشطة, وتنوعها والتفاعل معها بجذب تفكير الطلاب لها فخلقت بذلك لديهم حالة من عدم الاتزان المعرفي التي سرعان ما يسعى الطالب إلى إشباعها فيتجه صوب التفكير في محاولة منه للوصول إلى إيجاد الحل السليم واستعادة الاتزان مرة أخرى وخاصة متوسطي التحصيل من خلال اكتشاف المعرفة الرياضية الجديدة وبناءها على المعرفة السابقة, وربط مكوناتها المختلفة في منظومة متكاملة وهذا بدوره يؤدي إلى تنمية القدرة لدى الطالب لرؤية العلاقات الشاملة والتي تربط بين أجزاء الموضوع الواحد من دون أن يفقد جزئياته مما يجعل التدريس يسير باتجاه تحقيق الأهداف المطلوبة.</a:t>
            </a:r>
          </a:p>
          <a:p>
            <a:pPr algn="just" rtl="1"/>
            <a:r>
              <a:rPr lang="ar-IQ" dirty="0"/>
              <a:t>إن المدّرسة بموجب أنموذج ستيبانز المعدل تلفت وتوجه نظر الطلاب من خلال ما تطرحُه من أسئلة مستدرجة بذلك ما لديهم من معلومات أولية عن المعرفة الجديدة ومتعلقة بها, قد منحها هذا الأنموذج المعدل فرصة تكوين تصور واضح بان ليس جميع الطلاب بمستوى تفكير واحد لذا يتوجب عليها التنوع في أسلوب طرح الأسئلة واستخدام اللغة والمصطلحات والمفاهيم المناسبة لمستوى تفكيرهم, فضلا عن تتابع وتسلسل خطوات الأنموذج المعدل قد أسهم في تركيز وتنظيم أفكار الطلاب وتوجيهها في سياقات منظمة ومتسلسلة ومنطقية علمية ساهمت بتطوير قابليات الطلاب وقدراتهم العقلية وتحسين مستوى تفكيرهم وبالتحديد التفكير المنظومي وخاصة الخطوة الخامس والسادسة من الأنموذج.  وان طريقة عرض المعرفة الرياضية على وفق خطوات أنموذج استيبانز المعدل أسهم في تعزيز العديد من مهارات التفكير لدى الطالب على وفق طريقة تحليل وتنظيم وتركيب وعرض المادة الموجودة حسب خطوات الأنموذج, إضافة إلى عمل الطالب ضمن بيئة تعليمية تفاعلية, واشتراكه في أنشطة اجتماعية, وأنشطة أخرى متنوعة لتنمية مواهبهم المختلفة خارج نطاع المنهج المدرسي الرسمي ومن أمثلته العصف الفكري من جهة والمدرسة المعدة إعدادا خاصا من جهة أخرى كلها أسهمت في تعزيز وتطوير المهارات الفرعية والمجالات الأربعة من مهارات التفكير المنظومي وظهر ذلك واضحا في أداء طلاب المجموعة التجريبية في اختبار التفكير المنظومي أكثر مما كان في أداء طلاب المجموعة الضابطة . </a:t>
            </a:r>
          </a:p>
          <a:p>
            <a:pPr algn="just" rtl="1"/>
            <a:r>
              <a:rPr lang="ar-IQ" dirty="0"/>
              <a:t>وتأتي هذه النتيجة متفقة مع نتائج دراسات عديدة توصلت إلى أفضليه النماذج والاستراتيجيات والتصاميم الحديثة على الطرائق التقليدية في اختبار التفكير المنظومي مثل دراسة (</a:t>
            </a:r>
            <a:r>
              <a:rPr lang="en-US" dirty="0"/>
              <a:t>Apollonian &amp; Chares ,2004), </a:t>
            </a:r>
            <a:r>
              <a:rPr lang="ar-IQ" dirty="0"/>
              <a:t>ودراسة (عفانة وأبو الملوح ,2007), ودراسة (الخزرجي, 2013), ودراسة (السلامات وعبد الله السفياني ,2017) وغيرها ممن ذكر في الدراسات السابقة</a:t>
            </a:r>
          </a:p>
        </p:txBody>
      </p:sp>
    </p:spTree>
    <p:extLst>
      <p:ext uri="{BB962C8B-B14F-4D97-AF65-F5344CB8AC3E}">
        <p14:creationId xmlns:p14="http://schemas.microsoft.com/office/powerpoint/2010/main" val="5151006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الاستنتاجات </a:t>
            </a:r>
            <a:endParaRPr lang="en-US" dirty="0"/>
          </a:p>
        </p:txBody>
      </p:sp>
      <p:sp>
        <p:nvSpPr>
          <p:cNvPr id="3" name="Content Placeholder 2"/>
          <p:cNvSpPr>
            <a:spLocks noGrp="1"/>
          </p:cNvSpPr>
          <p:nvPr>
            <p:ph idx="1"/>
          </p:nvPr>
        </p:nvSpPr>
        <p:spPr/>
        <p:txBody>
          <a:bodyPr>
            <a:normAutofit lnSpcReduction="10000"/>
          </a:bodyPr>
          <a:lstStyle/>
          <a:p>
            <a:pPr algn="just" rtl="1"/>
            <a:r>
              <a:rPr lang="ar-IQ" dirty="0"/>
              <a:t>الاستنتاجات </a:t>
            </a:r>
          </a:p>
          <a:p>
            <a:pPr algn="just" rtl="1"/>
            <a:r>
              <a:rPr lang="ar-IQ" dirty="0"/>
              <a:t>في ضوء نتائج البحث تم استنتاج ما يأتي :</a:t>
            </a:r>
          </a:p>
          <a:p>
            <a:pPr algn="just" rtl="1"/>
            <a:r>
              <a:rPr lang="ar-IQ" dirty="0"/>
              <a:t>1. يمكن اعتماد أنموذج ستيبانز المعدل في تدريس الرياضيات التي لها خصوصية تأتي من مكونات معرفتها ( المفاهيم والتعميمات والمهارات وحل المسائل ).</a:t>
            </a:r>
          </a:p>
          <a:p>
            <a:pPr algn="just" rtl="1"/>
            <a:r>
              <a:rPr lang="ar-IQ" dirty="0"/>
              <a:t>2. التدريس بأنموذج ستيبانز المعدل ساهم في تحسين التحصيل الرياضي لطلاب المجموعة التجريبية وهذا ما أشارت اليه النتائج المعروضة في جدول (38 - أ).</a:t>
            </a:r>
          </a:p>
          <a:p>
            <a:pPr algn="just" rtl="1"/>
            <a:r>
              <a:rPr lang="ar-IQ" dirty="0"/>
              <a:t>3. التدريس بأنموذج ستيبانز المعدل كان له الأثر في رفع وتحسين مستوى التفكير المنظومي لدى طلاب المجموعة التجريبية وهذا ما أشار إليه النتائج المعروضة في جدول (40 - أ).</a:t>
            </a:r>
          </a:p>
          <a:p>
            <a:pPr algn="just" rtl="1"/>
            <a:r>
              <a:rPr lang="ar-IQ" dirty="0"/>
              <a:t>4. التدريس على وفق أنموذج ستيبانز المعدل مكَن طلاب المجموعة التجريبية من القدرة على ربط ما لديهم من معرفة رياضية سابقة مع المعرفة الجديدة التي حصلوا عليها ضمن منظومة مرتبة, وعمل أيضاً على تنشيط الذاكرة وربط الأفكار وتهيئة التفكير لدى الطلاب بإعطاء الإجابات والحلول المبدئية للمشكلة ( عنوان الدرس ) والتي كانت تدعم بالتعزيز من جانب الباحثة ( المدّرسة ).</a:t>
            </a:r>
          </a:p>
          <a:p>
            <a:endParaRPr lang="en-US" dirty="0"/>
          </a:p>
        </p:txBody>
      </p:sp>
    </p:spTree>
    <p:extLst>
      <p:ext uri="{BB962C8B-B14F-4D97-AF65-F5344CB8AC3E}">
        <p14:creationId xmlns:p14="http://schemas.microsoft.com/office/powerpoint/2010/main" val="163281763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التوصيات</a:t>
            </a:r>
            <a:endParaRPr lang="en-US" dirty="0"/>
          </a:p>
        </p:txBody>
      </p:sp>
      <p:sp>
        <p:nvSpPr>
          <p:cNvPr id="3" name="Content Placeholder 2"/>
          <p:cNvSpPr>
            <a:spLocks noGrp="1"/>
          </p:cNvSpPr>
          <p:nvPr>
            <p:ph idx="1"/>
          </p:nvPr>
        </p:nvSpPr>
        <p:spPr/>
        <p:txBody>
          <a:bodyPr>
            <a:normAutofit fontScale="92500" lnSpcReduction="10000"/>
          </a:bodyPr>
          <a:lstStyle/>
          <a:p>
            <a:pPr algn="just" rtl="1"/>
            <a:r>
              <a:rPr lang="ar-IQ" dirty="0"/>
              <a:t>: التوصيات  </a:t>
            </a:r>
          </a:p>
          <a:p>
            <a:pPr algn="just" rtl="1"/>
            <a:r>
              <a:rPr lang="ar-IQ" dirty="0"/>
              <a:t>يمكن ترجمة ما تم التوصل إليه من نتائج إلى تطبيقات واقعية تخدم الميدان التربوي ولهذا الغرض توصي الباحثة بما يأتي :</a:t>
            </a:r>
          </a:p>
          <a:p>
            <a:pPr algn="just" rtl="1"/>
            <a:r>
              <a:rPr lang="ar-IQ" dirty="0"/>
              <a:t>1.	تنظيم دورات تدريبية لمدرسي مادة الرياضيات في أثناء الخدمة على توظيف النماذج التدريسية الحديثة ومنها أنموذج ستيبانز المعدل في تدريس مادة الرياضيات.</a:t>
            </a:r>
          </a:p>
          <a:p>
            <a:pPr algn="just" rtl="1"/>
            <a:r>
              <a:rPr lang="ar-IQ" dirty="0"/>
              <a:t>2.	التأكيد على ضرورة تكامل محتوى الرياضيات عند أعداد محتوى المناهج الدراسية وعند وضع أهداف تدريس المحتوى لأنه من غير الصحيح الاهتمام بمكون على حساب المكونات الأخرى وهذا هو ما دعى لتعديل أنموذج استيبانز.</a:t>
            </a:r>
          </a:p>
          <a:p>
            <a:pPr algn="just" rtl="1"/>
            <a:r>
              <a:rPr lang="ar-IQ" dirty="0"/>
              <a:t>3.	اعتماد أنموذج ستيبانز المعدل في تدريس الرياضيات لأنه يجعل من المتعلم محورا للعملية التعليمية ومشاركاً ايجابياً فيها. وكذلك يسهم في تعزيز مهارات التفكير بشكل عام ومهارات التفكير المنظومي بشكل خاص ( مهارة إدراك العلاقات, مهارة تحليل المنظومات, مهارة تركيب المنظومات, مهارة تقويم المنظومات ) حتى يتحقق التعلم الفعال بما يتناسب مع قدراتهم.</a:t>
            </a:r>
          </a:p>
          <a:p>
            <a:pPr algn="just" rtl="1"/>
            <a:r>
              <a:rPr lang="ar-IQ" dirty="0"/>
              <a:t>4. تضمين مقررات برنامج إعداد مُدرسي ومُدرسات الرياضيات في كليات التربية للنماذج الحديثة في التدريس كأنموذج ستيبانز المعدل . </a:t>
            </a:r>
          </a:p>
          <a:p>
            <a:endParaRPr lang="en-US" dirty="0"/>
          </a:p>
        </p:txBody>
      </p:sp>
    </p:spTree>
    <p:extLst>
      <p:ext uri="{BB962C8B-B14F-4D97-AF65-F5344CB8AC3E}">
        <p14:creationId xmlns:p14="http://schemas.microsoft.com/office/powerpoint/2010/main" val="28159234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المقترحات </a:t>
            </a:r>
            <a:endParaRPr lang="en-US" dirty="0"/>
          </a:p>
        </p:txBody>
      </p:sp>
      <p:sp>
        <p:nvSpPr>
          <p:cNvPr id="3" name="Content Placeholder 2"/>
          <p:cNvSpPr>
            <a:spLocks noGrp="1"/>
          </p:cNvSpPr>
          <p:nvPr>
            <p:ph idx="1"/>
          </p:nvPr>
        </p:nvSpPr>
        <p:spPr/>
        <p:txBody>
          <a:bodyPr/>
          <a:lstStyle/>
          <a:p>
            <a:pPr algn="just" rtl="1"/>
            <a:r>
              <a:rPr lang="ar-IQ" dirty="0"/>
              <a:t> المقترحات </a:t>
            </a:r>
          </a:p>
          <a:p>
            <a:pPr algn="just" rtl="1"/>
            <a:r>
              <a:rPr lang="ar-IQ" dirty="0"/>
              <a:t>استكمالا لهذا البحث تقترح الباحثة إجراء الدراسات الآتية :</a:t>
            </a:r>
          </a:p>
          <a:p>
            <a:pPr algn="just" rtl="1"/>
            <a:r>
              <a:rPr lang="ar-IQ" dirty="0"/>
              <a:t> 1. إجراء بحوث مماثلة  للبحث الحالي تهدف للتعرف على اثر أنموذج ستيبانز المعدل في تعليم وتدريس الرياضيات مع متغيرات تابعة أخرى ومراحل دراسية أخرى, وتغير جنس العينة.</a:t>
            </a:r>
          </a:p>
          <a:p>
            <a:pPr algn="just" rtl="1"/>
            <a:r>
              <a:rPr lang="ar-IQ" dirty="0"/>
              <a:t>2. إجراء دراسة تهدف إلى تحديد الصعوبات التي تواجه أعضاء الهيئة التدريسية أثناء تدريسهم للأنموذج والعمل على اقتراح الحلول المناسبة من اجل التغلب عليها.</a:t>
            </a:r>
          </a:p>
          <a:p>
            <a:pPr algn="just" rtl="1"/>
            <a:r>
              <a:rPr lang="ar-IQ" dirty="0"/>
              <a:t>3  . العمل على إجراء بحوث أخرى لمعرفة مدى امتلاك طلاب المرحلة الإعدادية لمهارات التفكير  كالمنظومي.</a:t>
            </a:r>
          </a:p>
          <a:p>
            <a:pPr algn="just" rtl="1"/>
            <a:r>
              <a:rPr lang="ar-IQ" dirty="0"/>
              <a:t>4.	إجراء دراسة لمعرفة اثر أنموذج ستيبانز المعدل في تنمية أنواع أخرى من التفكير منها: ( التفكير الناقد، التفكير الاستدلالي ) .</a:t>
            </a:r>
          </a:p>
          <a:p>
            <a:endParaRPr lang="en-US" dirty="0"/>
          </a:p>
        </p:txBody>
      </p:sp>
    </p:spTree>
    <p:extLst>
      <p:ext uri="{BB962C8B-B14F-4D97-AF65-F5344CB8AC3E}">
        <p14:creationId xmlns:p14="http://schemas.microsoft.com/office/powerpoint/2010/main" val="11098061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أخرى </a:t>
            </a:r>
            <a:endParaRPr lang="en-US" dirty="0"/>
          </a:p>
        </p:txBody>
      </p:sp>
      <p:sp>
        <p:nvSpPr>
          <p:cNvPr id="3" name="Content Placeholder 2"/>
          <p:cNvSpPr>
            <a:spLocks noGrp="1"/>
          </p:cNvSpPr>
          <p:nvPr>
            <p:ph idx="1"/>
          </p:nvPr>
        </p:nvSpPr>
        <p:spPr/>
        <p:txBody>
          <a:bodyPr/>
          <a:lstStyle/>
          <a:p>
            <a:pPr algn="just" rtl="1"/>
            <a:r>
              <a:rPr lang="ar-IQ" b="1" dirty="0" smtClean="0"/>
              <a:t>مصادر البحث </a:t>
            </a:r>
          </a:p>
          <a:p>
            <a:pPr algn="just" rtl="1"/>
            <a:r>
              <a:rPr lang="ar-IQ" dirty="0" smtClean="0"/>
              <a:t>المصادر العربية 85 مصدر </a:t>
            </a:r>
          </a:p>
          <a:p>
            <a:pPr algn="just" rtl="1"/>
            <a:r>
              <a:rPr lang="ar-IQ" dirty="0" smtClean="0"/>
              <a:t>المصادر الأجنبية 10 مصدر </a:t>
            </a:r>
          </a:p>
          <a:p>
            <a:pPr algn="just" rtl="1"/>
            <a:r>
              <a:rPr lang="ar-IQ" b="1" dirty="0" smtClean="0"/>
              <a:t>الملاحق </a:t>
            </a:r>
          </a:p>
          <a:p>
            <a:pPr algn="just" rtl="1"/>
            <a:r>
              <a:rPr lang="ar-IQ" b="1" dirty="0" smtClean="0"/>
              <a:t>21 ملحق </a:t>
            </a:r>
          </a:p>
          <a:p>
            <a:pPr algn="just" rtl="1"/>
            <a:r>
              <a:rPr lang="ar-IQ" b="1" dirty="0" smtClean="0"/>
              <a:t>ملخص البحث </a:t>
            </a:r>
          </a:p>
          <a:p>
            <a:pPr algn="just" rtl="1"/>
            <a:r>
              <a:rPr lang="ar-IQ" b="1" dirty="0" smtClean="0"/>
              <a:t>العربي وافي جدا ومعبر عن المشكلة والمتغيرات والعينة وحدود  البحث </a:t>
            </a:r>
            <a:endParaRPr lang="en-US" b="1" dirty="0"/>
          </a:p>
        </p:txBody>
      </p:sp>
    </p:spTree>
    <p:extLst>
      <p:ext uri="{BB962C8B-B14F-4D97-AF65-F5344CB8AC3E}">
        <p14:creationId xmlns:p14="http://schemas.microsoft.com/office/powerpoint/2010/main" val="995078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ملخص البحث</a:t>
            </a:r>
            <a:endParaRPr lang="en-US" dirty="0"/>
          </a:p>
        </p:txBody>
      </p:sp>
      <p:sp>
        <p:nvSpPr>
          <p:cNvPr id="3" name="Content Placeholder 2"/>
          <p:cNvSpPr>
            <a:spLocks noGrp="1"/>
          </p:cNvSpPr>
          <p:nvPr>
            <p:ph idx="1"/>
          </p:nvPr>
        </p:nvSpPr>
        <p:spPr/>
        <p:txBody>
          <a:bodyPr/>
          <a:lstStyle/>
          <a:p>
            <a:pPr algn="just" rtl="1"/>
            <a:r>
              <a:rPr lang="ar-IQ" dirty="0"/>
              <a:t>وايضا تم إعداد مجموعة من الخطط التدريسية لكل مجموعة من مجموعتي البحث والبالغ عددها ((43 خطة لكل مجموعة من المجموعتين، المجموعة التجريبية تدرس حسب خطوات أنموذج ستيبانز المعدل، والمجموعة الضابطة تدرس حسب الطريقة الاعتيادية. وخلال فترة تطبيق التجربة تم بناء اختبارين احدهما تحصيلي وتكون من ((25 فقرة، منها (22) فقرة من نوع موضوعي (اختيار من متعدد)، و(3) فقرات من نوع المقالي القصير الإجابة, والآخر اختبار للتفكير المنظومي وتكون من(12) فقرة ذات الإجابات المقالية القصيرة، وبعد تطبيق الاختبارين على مجموعة المعلومات ومجموعة التحليل الإحصائي، حللت النتائج فيما بعد باستخدام الوسائل الإحصائية ضمن حقيبة (</a:t>
            </a:r>
            <a:r>
              <a:rPr lang="en-US" dirty="0" err="1"/>
              <a:t>spss</a:t>
            </a:r>
            <a:r>
              <a:rPr lang="en-US" dirty="0"/>
              <a:t>) </a:t>
            </a:r>
            <a:r>
              <a:rPr lang="ar-IQ" dirty="0"/>
              <a:t>إصدار(22) وأسفرت نتائج التحليل عن أثر دال إحصائيا لأنموذج ستيبانز المعدل في التحصيل والتفكير المنظومي لدى طلاب المجموعة التجريبية وتفوقها في الأداء على طلاب المجموعة الضابطة في كلا الاختبارين, وخرج البحث بجملة من التوصيات، والمقترحات المثبتة في متن البحث.</a:t>
            </a:r>
            <a:endParaRPr lang="en-US" dirty="0"/>
          </a:p>
        </p:txBody>
      </p:sp>
    </p:spTree>
    <p:extLst>
      <p:ext uri="{BB962C8B-B14F-4D97-AF65-F5344CB8AC3E}">
        <p14:creationId xmlns:p14="http://schemas.microsoft.com/office/powerpoint/2010/main" val="15032927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مشكلة البحث </a:t>
            </a:r>
            <a:endParaRPr lang="en-US" dirty="0"/>
          </a:p>
        </p:txBody>
      </p:sp>
      <p:sp>
        <p:nvSpPr>
          <p:cNvPr id="3" name="Content Placeholder 2"/>
          <p:cNvSpPr>
            <a:spLocks noGrp="1"/>
          </p:cNvSpPr>
          <p:nvPr>
            <p:ph idx="1"/>
          </p:nvPr>
        </p:nvSpPr>
        <p:spPr/>
        <p:txBody>
          <a:bodyPr/>
          <a:lstStyle/>
          <a:p>
            <a:pPr algn="just" rtl="1"/>
            <a:r>
              <a:rPr lang="ar-IQ" dirty="0" smtClean="0">
                <a:cs typeface="+mj-cs"/>
              </a:rPr>
              <a:t>ذكرت الباحثة ان رغم </a:t>
            </a:r>
            <a:r>
              <a:rPr lang="ar-IQ" dirty="0">
                <a:cs typeface="+mj-cs"/>
              </a:rPr>
              <a:t>التطورات التي حصلت في مجال بناء وتطوير المناهج الدراسية للرياضيات, إلا أن مستوى التدريس في مدارسنا دون مستوى الطموح وبالتحديد فيما يخص تحصيل مادة الرياضيات, وتلمست الباحثة ذلك من خلال خبرتها المتواضعة لمدة لا تقل عن (15) سنة لمدارس البنين والبنات, ويعود هذا المؤشر إلى ضعف الخلفية العلمية الرياضية التي يرثها المتعلم من المرحلة الابتدائية, أو اعتبار المرحلة المتوسطة هي نقطة تحول من غرس الأساسيات إلى فهم الحقائق, إضافة إلى ما تم الحصول عليه من بيانات ضمن وثائق في شعبة الإحصاء التابعة إلى مديرية تربية محافظة ذي قار والتي أشارت إلى أن نسبة نجاح طلاب الصف الأول المتوسط (البنين) في مادة الرياضيات للعام الدراسي (2016\2017) قد بلغت (62%) </a:t>
            </a:r>
            <a:endParaRPr lang="en-US" dirty="0">
              <a:cs typeface="+mj-cs"/>
            </a:endParaRPr>
          </a:p>
        </p:txBody>
      </p:sp>
    </p:spTree>
    <p:extLst>
      <p:ext uri="{BB962C8B-B14F-4D97-AF65-F5344CB8AC3E}">
        <p14:creationId xmlns:p14="http://schemas.microsoft.com/office/powerpoint/2010/main" val="312162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مشكلة البحث </a:t>
            </a:r>
            <a:endParaRPr lang="en-US" dirty="0"/>
          </a:p>
        </p:txBody>
      </p:sp>
      <p:sp>
        <p:nvSpPr>
          <p:cNvPr id="3" name="Content Placeholder 2"/>
          <p:cNvSpPr>
            <a:spLocks noGrp="1"/>
          </p:cNvSpPr>
          <p:nvPr>
            <p:ph idx="1"/>
          </p:nvPr>
        </p:nvSpPr>
        <p:spPr/>
        <p:txBody>
          <a:bodyPr/>
          <a:lstStyle/>
          <a:p>
            <a:pPr algn="just" rtl="1"/>
            <a:r>
              <a:rPr lang="ar-IQ" dirty="0"/>
              <a:t>وتأكدت أيضا أن المشكلة مازالت قائمة ومستمرة من خلال إجراء استطلاع لأراء عدد من مُدرسين ومُدرسات مادة الرياضيات في الأول المتوسط تم اختيارهم بشكل عشوائي وبلغ عددهم (25) مُدرس, وبخدمة في هذا المجال لا تقل عن (5) </a:t>
            </a:r>
            <a:r>
              <a:rPr lang="ar-IQ" dirty="0" smtClean="0"/>
              <a:t>سنوات</a:t>
            </a:r>
          </a:p>
          <a:p>
            <a:r>
              <a:rPr lang="ar-IQ" dirty="0" smtClean="0"/>
              <a:t> </a:t>
            </a:r>
            <a:endParaRPr lang="en-US" dirty="0"/>
          </a:p>
        </p:txBody>
      </p:sp>
    </p:spTree>
    <p:extLst>
      <p:ext uri="{BB962C8B-B14F-4D97-AF65-F5344CB8AC3E}">
        <p14:creationId xmlns:p14="http://schemas.microsoft.com/office/powerpoint/2010/main" val="28864115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مشكلة البحث </a:t>
            </a:r>
            <a:endParaRPr lang="en-US" dirty="0"/>
          </a:p>
        </p:txBody>
      </p:sp>
      <p:sp>
        <p:nvSpPr>
          <p:cNvPr id="3" name="Content Placeholder 2"/>
          <p:cNvSpPr>
            <a:spLocks noGrp="1"/>
          </p:cNvSpPr>
          <p:nvPr>
            <p:ph idx="1"/>
          </p:nvPr>
        </p:nvSpPr>
        <p:spPr/>
        <p:txBody>
          <a:bodyPr>
            <a:normAutofit fontScale="92500"/>
          </a:bodyPr>
          <a:lstStyle/>
          <a:p>
            <a:pPr algn="just" rtl="1"/>
            <a:r>
              <a:rPr lang="ar-IQ" dirty="0"/>
              <a:t>وكانت نتائج الإجابات بعد أن تم تكميمها على النحو الآتي :</a:t>
            </a:r>
          </a:p>
          <a:p>
            <a:pPr algn="just" rtl="1"/>
            <a:r>
              <a:rPr lang="ar-IQ" dirty="0"/>
              <a:t>1. (95%) من المدرسين غير راضين عن تحصيل الطلاب في الصف الأول المتوسط لمادة الرياضيات والسبب يعود حسب رأيهم إلى كثافة المحتوى المقرر بالمعرفة الرياضية على ضوء الفلسفة الحديثة لبناء المناهج وما يتطلبه ذلك من وقت كافٍ لغرض تقديم المفردات المقررة إضافة إلى زمن الحصة الواحدة القصير مما لا يشجع التدريس بصيغة مجاميع، ومحدودية ما يستخدم من أنشطة ووسائل إيضاح للموضوع علما أن الجزء الأكبر من انجاز المحتوى يعتمد على نشاط المتعلم نفسه لغرض تحقيق التعلم ذو المعنى والوصول إلى مرحلة الفهم والتفكير وهذا بدوره أيضا يتعارض مع اكتظاظ الصف بعدد كبير من الطلاب قد يصل إلى (50-60) طالباً.  </a:t>
            </a:r>
          </a:p>
          <a:p>
            <a:pPr algn="just" rtl="1"/>
            <a:r>
              <a:rPr lang="ar-IQ" dirty="0"/>
              <a:t>2. (98%) من المدرسين كان يتبع الطريقة الاعتيادية في التدريس المعتمدة على الحفظ والتطبيق المباشر للتعاميم والقوانين الواردة, وتُعد الطريقة الاعتيادية المصدر الوحيد لنقل المعرفة مما يجعل من المادة المقدمة للطلاب مادة جافة ومعقدة وهذا يعيق تعلمهم ويقلل من اهتمامهم بالمعرفة الجديدة, إضافة إلى أن اختلاف مستويات الإدراك لديهم  يجعل البعض منهم غير قادر على معرفة العلاقات التي تربط بين الأجزاء المختلفة بما يضمن الوصول للرؤية المتكاملة عن الموضوع, لقلة تنوع طرق </a:t>
            </a:r>
            <a:r>
              <a:rPr lang="ar-IQ" dirty="0" smtClean="0"/>
              <a:t>عرضه.</a:t>
            </a:r>
          </a:p>
          <a:p>
            <a:pPr algn="just" rtl="1"/>
            <a:endParaRPr lang="en-US" dirty="0"/>
          </a:p>
        </p:txBody>
      </p:sp>
    </p:spTree>
    <p:extLst>
      <p:ext uri="{BB962C8B-B14F-4D97-AF65-F5344CB8AC3E}">
        <p14:creationId xmlns:p14="http://schemas.microsoft.com/office/powerpoint/2010/main" val="27901742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مشكلة البحث </a:t>
            </a:r>
            <a:endParaRPr lang="en-US" dirty="0"/>
          </a:p>
        </p:txBody>
      </p:sp>
      <p:sp>
        <p:nvSpPr>
          <p:cNvPr id="3" name="Content Placeholder 2"/>
          <p:cNvSpPr>
            <a:spLocks noGrp="1"/>
          </p:cNvSpPr>
          <p:nvPr>
            <p:ph idx="1"/>
          </p:nvPr>
        </p:nvSpPr>
        <p:spPr/>
        <p:txBody>
          <a:bodyPr>
            <a:normAutofit fontScale="92500" lnSpcReduction="20000"/>
          </a:bodyPr>
          <a:lstStyle/>
          <a:p>
            <a:pPr algn="just" rtl="1"/>
            <a:r>
              <a:rPr lang="ar-IQ" dirty="0" smtClean="0"/>
              <a:t>3. </a:t>
            </a:r>
            <a:r>
              <a:rPr lang="ar-IQ" dirty="0"/>
              <a:t>(97%) من المدرسين لا يملكون معلومات عن النماذج الحديثة في تدريس الرياضيات وخاصة (أنموذج استيبانز) لعدم مشاركتهم بدورات تدريبية تسهم في زيادة قدرتهم على التطور في استخدام نماذج وطرائق حديثة وهذا ما يجعل الرياضيات غير قادرة على مواكبة التطور المعرفي واللحاق بركب التقدم العلمي والتكنولوجي.</a:t>
            </a:r>
          </a:p>
          <a:p>
            <a:pPr algn="just" rtl="1"/>
            <a:r>
              <a:rPr lang="ar-IQ" dirty="0"/>
              <a:t>4. %95)) من المدرسين أكد أن التدريس قائم على التلقين المفكك لأجزاء الموضوع من دون محاولة الربط بينها, نتيجة التغير المفاجئ في خطط وزارة التربية باتجاَه مناهج الرياضيات مابين المرحلتين الابتدائية والمتوسطة مما يجعل كتاب الصف الأول المتوسط يتضمن موضوعات ليس لها ارتباط بالمعرفة السابقة المعروضة في كتب المرحلة الابتدائية وبالتالي ينعكس هذا بدوره على عملية التفكير بإبعاد الموقف الرياضي بشكل شامل عند مواجهته وبما أن الرياضيات مادة علمية تحتاج إلى تفكير وذكاء معاً وهما قدرات ذهنية متداخلة ويفسر أحداهما بالآخر( العياصرة, 21:2011), وان الأداء التدريسي المتبع في مدارسنا يشير إلى التركيز على الحفظ وحشو أذهانهم بالمعارف من دون تعليمهم كيفية التفكير, مما يضعف مهارات التفكير ولاسيما التفكير المنظومي لدى المتعلم فيجعله غير قادر على مراقبة أي فكرة رياضية وتعديلها في أثناء مواجهتها أو تقيمها, وقد تجد لديه ركاما معرفيا هائلا غير مترابط قائم على الحفظ والاسترجاع فقط دون التعلم المستند إلى المعنى مما يجعله لا يمتلك بعداً في أن يتعدى حدود تفكيره مما يضعف من عملية إدراكه للعلاقات ضمن البناء المعرفي الرياضي في صورة منظومات.</a:t>
            </a:r>
          </a:p>
          <a:p>
            <a:endParaRPr lang="en-US" dirty="0"/>
          </a:p>
        </p:txBody>
      </p:sp>
    </p:spTree>
    <p:extLst>
      <p:ext uri="{BB962C8B-B14F-4D97-AF65-F5344CB8AC3E}">
        <p14:creationId xmlns:p14="http://schemas.microsoft.com/office/powerpoint/2010/main" val="22347817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مشكلة البحث</a:t>
            </a:r>
            <a:endParaRPr lang="en-US" dirty="0"/>
          </a:p>
        </p:txBody>
      </p:sp>
      <p:sp>
        <p:nvSpPr>
          <p:cNvPr id="3" name="Content Placeholder 2"/>
          <p:cNvSpPr>
            <a:spLocks noGrp="1"/>
          </p:cNvSpPr>
          <p:nvPr>
            <p:ph idx="1"/>
          </p:nvPr>
        </p:nvSpPr>
        <p:spPr/>
        <p:txBody>
          <a:bodyPr/>
          <a:lstStyle/>
          <a:p>
            <a:pPr algn="just" rtl="1"/>
            <a:r>
              <a:rPr lang="ar-IQ" dirty="0" smtClean="0"/>
              <a:t>وأشارت الباحثة الى نتائج دراسات </a:t>
            </a:r>
            <a:r>
              <a:rPr lang="ar-IQ" dirty="0"/>
              <a:t>سابقة </a:t>
            </a:r>
            <a:r>
              <a:rPr lang="ar-IQ" dirty="0" smtClean="0"/>
              <a:t>تؤكد وجود </a:t>
            </a:r>
            <a:r>
              <a:rPr lang="ar-IQ" dirty="0"/>
              <a:t>ضعف في التفكير المنظومي لدى المتعلمين في مادة الرياضيات ومنها دراسة كل من (الشرع, 2013), (الخزرجي , 2013), (كريم, 2016</a:t>
            </a:r>
            <a:r>
              <a:rPr lang="ar-IQ" dirty="0" smtClean="0"/>
              <a:t>).</a:t>
            </a:r>
          </a:p>
          <a:p>
            <a:pPr algn="just" rtl="1"/>
            <a:r>
              <a:rPr lang="ar-IQ" dirty="0"/>
              <a:t>وسعيا من الباحثة لتجاوز هذه المشكلة جاءت محاولتها لتجريب (أنموذج ستيبانز المعدل) الذي يطبق لأول مرة في تدريس مادة الرياضيات على حد علمها بعد محاولة التعديل على خطوات أنموذج ستيبانز بما يتلائم مع مستويات المعرفة الرياضية عند تقديمها لعله يسهم في التخفيف من عبء هذه المشكلة في تدريس طلاب الصف الأول المتوسط لمادة الرياضيات ومعرفة أثره في تحصيلهم وتفكيرهم المنظومي. وعليه فان المشكلة يمكن أن تتحدد بالإجابة عن التساؤل الآتي :</a:t>
            </a:r>
          </a:p>
          <a:p>
            <a:pPr algn="just" rtl="1"/>
            <a:r>
              <a:rPr lang="ar-IQ" dirty="0"/>
              <a:t>( ما أثر أنموذج ستيبانز المعدل في التحصيل والتفكير المنظومي لدى طلاب الصف الأول المتوسط في مادة الرياضيات ؟ ).</a:t>
            </a:r>
          </a:p>
          <a:p>
            <a:pPr algn="just" rtl="1"/>
            <a:endParaRPr lang="en-US" dirty="0"/>
          </a:p>
        </p:txBody>
      </p:sp>
    </p:spTree>
    <p:extLst>
      <p:ext uri="{BB962C8B-B14F-4D97-AF65-F5344CB8AC3E}">
        <p14:creationId xmlns:p14="http://schemas.microsoft.com/office/powerpoint/2010/main" val="287667619"/>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docProps/app.xml><?xml version="1.0" encoding="utf-8"?>
<Properties xmlns="http://schemas.openxmlformats.org/officeDocument/2006/extended-properties" xmlns:vt="http://schemas.openxmlformats.org/officeDocument/2006/docPropsVTypes">
  <Template>TM16401371[[fn=Atlas]]</Template>
  <TotalTime>158</TotalTime>
  <Words>3157</Words>
  <Application>Microsoft Office PowerPoint</Application>
  <PresentationFormat>ملء الشاشة</PresentationFormat>
  <Paragraphs>219</Paragraphs>
  <Slides>38</Slides>
  <Notes>0</Notes>
  <HiddenSlides>0</HiddenSlides>
  <MMClips>0</MMClips>
  <ScaleCrop>false</ScaleCrop>
  <HeadingPairs>
    <vt:vector size="6" baseType="variant">
      <vt:variant>
        <vt:lpstr>الخطوط المستخدمة</vt:lpstr>
      </vt:variant>
      <vt:variant>
        <vt:i4>7</vt:i4>
      </vt:variant>
      <vt:variant>
        <vt:lpstr>نسق</vt:lpstr>
      </vt:variant>
      <vt:variant>
        <vt:i4>1</vt:i4>
      </vt:variant>
      <vt:variant>
        <vt:lpstr>عناوين الشرائح</vt:lpstr>
      </vt:variant>
      <vt:variant>
        <vt:i4>38</vt:i4>
      </vt:variant>
    </vt:vector>
  </HeadingPairs>
  <TitlesOfParts>
    <vt:vector size="46" baseType="lpstr">
      <vt:lpstr>Arial</vt:lpstr>
      <vt:lpstr>Calibri</vt:lpstr>
      <vt:lpstr>Calibri Light</vt:lpstr>
      <vt:lpstr>Rockwell</vt:lpstr>
      <vt:lpstr>Simplified Arabic</vt:lpstr>
      <vt:lpstr>Times New Roman</vt:lpstr>
      <vt:lpstr>Wingdings</vt:lpstr>
      <vt:lpstr>Atlas</vt:lpstr>
      <vt:lpstr>أثر أنموذج ستيبانـز المعدَّل في التحصيل والتفكـير المنظومي لدى طلاب الصف الأول المتوسط  في مادة الرياضيات </vt:lpstr>
      <vt:lpstr>ملخص البحث </vt:lpstr>
      <vt:lpstr>ملخص البحث </vt:lpstr>
      <vt:lpstr>ملخص البحث</vt:lpstr>
      <vt:lpstr>مشكلة البحث </vt:lpstr>
      <vt:lpstr>مشكلة البحث </vt:lpstr>
      <vt:lpstr>مشكلة البحث </vt:lpstr>
      <vt:lpstr>مشكلة البحث </vt:lpstr>
      <vt:lpstr>مشكلة البحث</vt:lpstr>
      <vt:lpstr>أسئلة وفرضيات الدراسة </vt:lpstr>
      <vt:lpstr>أهداف البحث </vt:lpstr>
      <vt:lpstr>أهمية البحث </vt:lpstr>
      <vt:lpstr>أهمية البحث </vt:lpstr>
      <vt:lpstr>حدود البحث </vt:lpstr>
      <vt:lpstr>مصطلحات البحث </vt:lpstr>
      <vt:lpstr>مصطلحات البحث </vt:lpstr>
      <vt:lpstr>موضوعات ادبيات الدراسة </vt:lpstr>
      <vt:lpstr>نبذة مختصرة عن الدراسات السابقة </vt:lpstr>
      <vt:lpstr>نبذة مختصرة عن الدراسات السابقة </vt:lpstr>
      <vt:lpstr>نبذة مختصرة عن الدراسات السابقة </vt:lpstr>
      <vt:lpstr>نبذة مختصرة عن الدراسات السابقة </vt:lpstr>
      <vt:lpstr>نبذة مختصرة عن الدراسات السابقة </vt:lpstr>
      <vt:lpstr>إجراءات البحث  </vt:lpstr>
      <vt:lpstr>إجراءات البحث </vt:lpstr>
      <vt:lpstr>إجراءات البحث </vt:lpstr>
      <vt:lpstr>إجراءات البحث </vt:lpstr>
      <vt:lpstr>إجراءات البحث </vt:lpstr>
      <vt:lpstr>نتائج البحث وتفسرها </vt:lpstr>
      <vt:lpstr>نتائج البحث وتفسرها </vt:lpstr>
      <vt:lpstr>نتائج البحث وتفسرها </vt:lpstr>
      <vt:lpstr>نتائج البحث وتفسيرها </vt:lpstr>
      <vt:lpstr>نتائج البحث وتفسيرها </vt:lpstr>
      <vt:lpstr>تفسير النتائج </vt:lpstr>
      <vt:lpstr>تفسير النتائج </vt:lpstr>
      <vt:lpstr>الاستنتاجات </vt:lpstr>
      <vt:lpstr>التوصيات</vt:lpstr>
      <vt:lpstr>المقترحات </vt:lpstr>
      <vt:lpstr>أخرى </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أثر أنموذج ستيبانـز المعدَّل في التحصيل والتفكـير المنظومي لدى طلاب الصف الأول المتوسط  في مادة الرياضيات</dc:title>
  <dc:creator>3D</dc:creator>
  <cp:lastModifiedBy>dr.reaad</cp:lastModifiedBy>
  <cp:revision>15</cp:revision>
  <dcterms:created xsi:type="dcterms:W3CDTF">2019-03-08T08:40:26Z</dcterms:created>
  <dcterms:modified xsi:type="dcterms:W3CDTF">2019-06-02T21:32:21Z</dcterms:modified>
</cp:coreProperties>
</file>