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7" r:id="rId3"/>
    <p:sldId id="278" r:id="rId4"/>
    <p:sldId id="279" r:id="rId5"/>
    <p:sldId id="280" r:id="rId6"/>
    <p:sldId id="281" r:id="rId7"/>
    <p:sldId id="282" r:id="rId8"/>
    <p:sldId id="283" r:id="rId9"/>
    <p:sldId id="257" r:id="rId10"/>
    <p:sldId id="276"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84" r:id="rId27"/>
    <p:sldId id="285" r:id="rId28"/>
    <p:sldId id="286"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129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30/09/1440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30/09/1440</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waa\Desktop\images.png"/>
          <p:cNvPicPr>
            <a:picLocks noChangeAspect="1" noChangeArrowheads="1"/>
          </p:cNvPicPr>
          <p:nvPr/>
        </p:nvPicPr>
        <p:blipFill>
          <a:blip r:embed="rId2"/>
          <a:srcRect/>
          <a:stretch>
            <a:fillRect/>
          </a:stretch>
        </p:blipFill>
        <p:spPr bwMode="auto">
          <a:xfrm>
            <a:off x="1214414" y="1428736"/>
            <a:ext cx="6286544" cy="4714908"/>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waa\Desktop\preview_html_m5cc248a7.png"/>
          <p:cNvPicPr>
            <a:picLocks noGrp="1" noChangeAspect="1" noChangeArrowheads="1"/>
          </p:cNvPicPr>
          <p:nvPr>
            <p:ph idx="1"/>
          </p:nvPr>
        </p:nvPicPr>
        <p:blipFill>
          <a:blip r:embed="rId2"/>
          <a:srcRect/>
          <a:stretch>
            <a:fillRect/>
          </a:stretch>
        </p:blipFill>
        <p:spPr bwMode="auto">
          <a:xfrm>
            <a:off x="1285852" y="2357430"/>
            <a:ext cx="6715171" cy="35719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latin typeface="Andalus" pitchFamily="18" charset="-78"/>
                <a:cs typeface="Andalus" pitchFamily="18" charset="-78"/>
              </a:rPr>
              <a:t>مستويات بلوم</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p:txBody>
          <a:bodyPr/>
          <a:lstStyle/>
          <a:p>
            <a:r>
              <a:rPr lang="ar-IQ" b="1" dirty="0" smtClean="0"/>
              <a:t>التصنيف الثالث:</a:t>
            </a:r>
            <a:endParaRPr lang="en-US" dirty="0" smtClean="0"/>
          </a:p>
          <a:p>
            <a:r>
              <a:rPr lang="ar-IQ" dirty="0" smtClean="0"/>
              <a:t>وهو التصنيف الذي ابتكره بلوم </a:t>
            </a:r>
            <a:r>
              <a:rPr lang="en-US" dirty="0" smtClean="0"/>
              <a:t>Bloom</a:t>
            </a:r>
            <a:r>
              <a:rPr lang="ar-IQ" dirty="0" smtClean="0"/>
              <a:t> ويعد من أكثر التصنيفات شيوعا ودقة ،ويشتمل على ستة مستويات تستدعي أسئلة كل مستوي منها ان يستجيب التلميذ باستخدام نوع معين من أنواع التفكير. وفيما يلي نناقش مستويات بلوم...........</a:t>
            </a:r>
            <a:endParaRPr lang="en-US" dirty="0" smtClean="0"/>
          </a:p>
          <a:p>
            <a:endParaRPr lang="ar-IQ" dirty="0"/>
          </a:p>
        </p:txBody>
      </p:sp>
    </p:spTree>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مستويات بلوم</a:t>
            </a:r>
            <a:endParaRPr lang="ar-IQ" dirty="0"/>
          </a:p>
        </p:txBody>
      </p:sp>
      <p:sp>
        <p:nvSpPr>
          <p:cNvPr id="3" name="عنصر نائب للمحتوى 2"/>
          <p:cNvSpPr>
            <a:spLocks noGrp="1"/>
          </p:cNvSpPr>
          <p:nvPr>
            <p:ph idx="1"/>
          </p:nvPr>
        </p:nvSpPr>
        <p:spPr/>
        <p:txBody>
          <a:bodyPr/>
          <a:lstStyle/>
          <a:p>
            <a:r>
              <a:rPr lang="ar-IQ" dirty="0" smtClean="0"/>
              <a:t>-</a:t>
            </a:r>
            <a:r>
              <a:rPr lang="ar-IQ" b="1" dirty="0" smtClean="0"/>
              <a:t>مستوى التذكر المعرفي</a:t>
            </a:r>
            <a:r>
              <a:rPr lang="ar-IQ" dirty="0" smtClean="0"/>
              <a:t> :ويقضي هذا المستوى ان يسترجع الطالب المعلومات او يتعرفها ،وهو أول مستويات التفكير واقلها رتبة وأسئلته تتطلب مقدرة من الطالب على استرجاع بعض الحقائق والمفاهيم والتعريفات والتعميمات التي تعلمها من قبل ،ويستعمل المدرس هذا النوع من الأسئلة قبل البدء بدرس جديد وحتى خلاله وتكون هذه الأسئلة اساسية لضمان المستويات الأخرى ،وكلما كانت المعلومات التي يتذكرها الطالب أكثر أهمية زادت فرصة تقدمه في مستويات العمليات العقلية (التفكير) الأخرى وينبغي عدم التركيز عليها كليا لان ذلك يعني التركيز على الحفظ والاستظهار فقط .</a:t>
            </a:r>
            <a:endParaRPr lang="en-US" dirty="0" smtClean="0"/>
          </a:p>
          <a:p>
            <a:endParaRPr lang="ar-IQ" dirty="0"/>
          </a:p>
        </p:txBody>
      </p:sp>
    </p:spTree>
  </p:cSld>
  <p:clrMapOvr>
    <a:masterClrMapping/>
  </p:clrMapOvr>
  <p:transition>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r>
              <a:rPr lang="ar-IQ" dirty="0" smtClean="0"/>
              <a:t>وفي هذا المستوى نستعمل نوعا من كلمات الأسئلة مثل :</a:t>
            </a:r>
            <a:endParaRPr lang="en-US" dirty="0" smtClean="0"/>
          </a:p>
          <a:p>
            <a:r>
              <a:rPr lang="ar-IQ" dirty="0" smtClean="0"/>
              <a:t>من؟ وتتضمن عملية التذكر المعرفي.</a:t>
            </a:r>
            <a:endParaRPr lang="en-US" dirty="0" smtClean="0"/>
          </a:p>
          <a:p>
            <a:r>
              <a:rPr lang="ar-IQ" dirty="0" smtClean="0"/>
              <a:t>ماذا؟ وتتضمن عملية استرجاع وهي ضمن العملية العقلية الاولى .</a:t>
            </a:r>
            <a:endParaRPr lang="en-US" dirty="0" smtClean="0"/>
          </a:p>
          <a:p>
            <a:r>
              <a:rPr lang="ar-IQ" dirty="0" smtClean="0"/>
              <a:t>أين؟ وتتضمن عملية تعرف.</a:t>
            </a:r>
            <a:endParaRPr lang="en-US" dirty="0" smtClean="0"/>
          </a:p>
          <a:p>
            <a:r>
              <a:rPr lang="ar-IQ" dirty="0" smtClean="0"/>
              <a:t>متى؟ وتتضمن عملية تذكر .</a:t>
            </a:r>
            <a:endParaRPr lang="en-US" dirty="0" smtClean="0"/>
          </a:p>
          <a:p>
            <a:pPr lvl="0"/>
            <a:r>
              <a:rPr lang="ar-IQ" dirty="0" smtClean="0"/>
              <a:t>ماهو قانون مساحة المربع؟</a:t>
            </a:r>
            <a:endParaRPr lang="en-US" dirty="0" smtClean="0"/>
          </a:p>
          <a:p>
            <a:r>
              <a:rPr lang="ar-IQ" dirty="0" smtClean="0"/>
              <a:t>الأسئلة التقويمية :</a:t>
            </a:r>
            <a:endParaRPr lang="en-US" dirty="0" smtClean="0"/>
          </a:p>
          <a:p>
            <a:r>
              <a:rPr lang="ar-IQ" dirty="0" smtClean="0"/>
              <a:t>ويهدف هذا النوع من الأسئلة الى اختبار قدرة المتعلم العقلية وتنميتها في الجانب التقويمي ،بحيث يصبح قادرا على إصدار أحكام جيدة في ضوء محكات او معايير موضوعية او ذاتية .وهذا يعني ان السؤال التقويمي يتطلب من التلميذ ان يتذكر المعلومات وينظمها ويكون رأيا ،ويختار موقفا معينا.ولذلك فأن عملية التقويم تعد من العمليات العقلية العليا .ومن أمثلة هذا النوع :</a:t>
            </a:r>
            <a:endParaRPr lang="en-US" dirty="0" smtClean="0"/>
          </a:p>
          <a:p>
            <a:pPr lvl="0"/>
            <a:r>
              <a:rPr lang="ar-IQ" dirty="0" smtClean="0"/>
              <a:t>أعط رأيك في موضوع المساحات والحجوم ؟</a:t>
            </a:r>
            <a:endParaRPr lang="en-US" dirty="0" smtClean="0"/>
          </a:p>
          <a:p>
            <a:pPr lvl="0"/>
            <a:r>
              <a:rPr lang="ar-IQ" dirty="0" smtClean="0"/>
              <a:t>قياس زوايا المثلث ؟</a:t>
            </a:r>
            <a:endParaRPr lang="en-US" dirty="0" smtClean="0"/>
          </a:p>
          <a:p>
            <a:endParaRPr lang="ar-IQ"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r>
              <a:rPr lang="ar-IQ" b="1" dirty="0" smtClean="0"/>
              <a:t>-أسئلة مستوى الفهم أو الاستيعاب : </a:t>
            </a:r>
            <a:r>
              <a:rPr lang="ar-IQ" dirty="0" smtClean="0"/>
              <a:t>وتتطلب من الطلبة البرهنة على أنهم فهموا ماتعلموه بعد أن تذكروه وأن يعكسوا فهما واستيعابا كافيا وان يستخدموا عملية التذكر والاسترجاع العقليين وينظموا مالديهم من خبرات بطريقة مناسبة مستخدمين تعبيرهم الخاص وينبغي عليهم ان لايكتفوا باسترجاع المعلومات فحسب بل تمكنهم منها من خلال قدرتهم على إعادة صياغتها بطريقة يربطوا فيها بين الحقائق والمفاهيم والتعميمات باكتشاف العلاقة بينها او أنهم يفسروا البيانات المرسومة او الخرائط او الجداول وان يمارسوا تفسير العلاقات المقارنة او العددية او العلاقات السببية الا انه ينبغي ان يتوافر للطالب قدر من المعلومات يؤهله للإجابة على أسئلة مستوى الفهم ،وان لم تكن الأمور كذلك فان السؤال يكون في مستوى تفكيري أرقى .</a:t>
            </a:r>
            <a:endParaRPr lang="en-US" dirty="0" smtClean="0"/>
          </a:p>
          <a:p>
            <a:endParaRPr lang="ar-IQ"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IQ" dirty="0" smtClean="0"/>
              <a:t>ويشتمل مستوى الفهم على الشرح والتفسير والتمييز والتعليل والاستنتاج والموازنة والترجمة والمقارنة .</a:t>
            </a:r>
            <a:endParaRPr lang="en-US" dirty="0" smtClean="0"/>
          </a:p>
          <a:p>
            <a:r>
              <a:rPr lang="ar-IQ" dirty="0" smtClean="0"/>
              <a:t>ان الفهم هو قدرة الفرد على ان ينظم المادة عقليا وان يذهب ابعد من استرجاع المعلومات وان يكون لديه القدرة على إعادة صياغة العبارة او الكلمة حسب فهمه لها وان يربط بين الحقائق والتعاريف والتعميمات باكتشاف العلاقة بينها .</a:t>
            </a:r>
            <a:endParaRPr lang="en-US" dirty="0" smtClean="0"/>
          </a:p>
          <a:p>
            <a:r>
              <a:rPr lang="ar-IQ" dirty="0" smtClean="0"/>
              <a:t>وهذه بعض الأفعال والتطبيقات في هذا المستوى :</a:t>
            </a:r>
            <a:endParaRPr lang="en-US" dirty="0" smtClean="0"/>
          </a:p>
          <a:p>
            <a:r>
              <a:rPr lang="ar-IQ" dirty="0" smtClean="0"/>
              <a:t>صف؟صغ المعنى بااسلوبك الخاص .</a:t>
            </a:r>
            <a:endParaRPr lang="en-US" dirty="0" smtClean="0"/>
          </a:p>
          <a:p>
            <a:r>
              <a:rPr lang="ar-IQ" dirty="0" smtClean="0"/>
              <a:t>وازن؟اشرح الفكرة الكذائية .</a:t>
            </a:r>
            <a:endParaRPr lang="en-US" dirty="0" smtClean="0"/>
          </a:p>
          <a:p>
            <a:r>
              <a:rPr lang="ar-IQ" dirty="0" smtClean="0"/>
              <a:t>قابل؟وازن بين شيئين .</a:t>
            </a:r>
            <a:endParaRPr lang="en-US" dirty="0" smtClean="0"/>
          </a:p>
          <a:p>
            <a:r>
              <a:rPr lang="ar-IQ" dirty="0" smtClean="0"/>
              <a:t>أعد صياغة؟استنتج.</a:t>
            </a:r>
            <a:endParaRPr lang="en-US" dirty="0" smtClean="0"/>
          </a:p>
          <a:p>
            <a:r>
              <a:rPr lang="ar-IQ" dirty="0" smtClean="0"/>
              <a:t>ماذا يقصد؟فسر الجدول الآتي .</a:t>
            </a:r>
            <a:endParaRPr lang="en-US" dirty="0" smtClean="0"/>
          </a:p>
          <a:p>
            <a:endParaRPr lang="ar-IQ" dirty="0"/>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smtClean="0"/>
              <a:t>3-أسئلة مستوى التطبيق: </a:t>
            </a:r>
            <a:r>
              <a:rPr lang="ar-IQ" dirty="0" smtClean="0"/>
              <a:t>وتهدف أسئلة هذا المستوى الى اختبار قدرة الطالب على استخدام ماتعلمه في الواقع الاجتماعي اي انه يوظف المعرفة ويطبقها وقدرته على استخدام مفاهيم ومهارات وافكار تعلمها سابقا ،في مواقف وظروف جديدة وتمتاز أسئلة مستوى التطبيق بالقدرة على كشف خاصية حل المشكلات وانتقال اثر التعلم او التدريب وتعد أسئلة هذا المستوى من الخبرات المحببة للطلبة فهي تتيح لهم فرصا لمواجهة مشكلات كتلك التي تواجههم في الواقع .</a:t>
            </a:r>
            <a:endParaRPr lang="en-US" dirty="0" smtClean="0"/>
          </a:p>
          <a:p>
            <a:endParaRPr lang="ar-IQ" dirty="0"/>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وأسئلة التطبيق شائعة الاستعمال في العلوم الرياضية وهامة في المواد الأخرى ...مثلا:</a:t>
            </a:r>
            <a:endParaRPr lang="en-US" dirty="0" smtClean="0"/>
          </a:p>
          <a:p>
            <a:r>
              <a:rPr lang="ar-IQ" dirty="0" smtClean="0"/>
              <a:t>اذا كانت </a:t>
            </a:r>
            <a:r>
              <a:rPr lang="ar-IQ" dirty="0" err="1" smtClean="0"/>
              <a:t>ك</a:t>
            </a:r>
            <a:r>
              <a:rPr lang="ar-IQ" dirty="0" smtClean="0"/>
              <a:t>=6        ،ن=1</a:t>
            </a:r>
            <a:endParaRPr lang="en-US" dirty="0" smtClean="0"/>
          </a:p>
          <a:p>
            <a:r>
              <a:rPr lang="ar-IQ" dirty="0" smtClean="0"/>
              <a:t>فما قيمة 2ك+ن          فإننا قد استعملنا سؤالا في مستوى التطبيق .</a:t>
            </a:r>
            <a:endParaRPr lang="en-US" dirty="0" smtClean="0"/>
          </a:p>
          <a:p>
            <a:endParaRPr lang="ar-IQ"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smtClean="0"/>
              <a:t>4- أسئلة مستوى التحليل :</a:t>
            </a:r>
            <a:r>
              <a:rPr lang="ar-IQ" dirty="0" smtClean="0"/>
              <a:t> ويتطلب هذا المستوى تفكيرا ناقدا وتحليلا للمادة العلمية الى مكوناتها ،وإدراك الأسس التنظيمية المستخدمة في معرفة بعض الظواهر ،وتتطلب الإجابة عن أسئلة التحليل ،عمليات الاستدلال المنطقي والكشف عن شواهد وأدلة وإثباتات ،وتوضيح العلاقة بين الأسباب والنتائج والحصول على استنتاجات .</a:t>
            </a:r>
            <a:endParaRPr lang="en-US" dirty="0" smtClean="0"/>
          </a:p>
          <a:p>
            <a:endParaRPr lang="ar-IQ" dirty="0"/>
          </a:p>
        </p:txBody>
      </p:sp>
    </p:spTree>
  </p:cSld>
  <p:clrMapOvr>
    <a:masterClrMapping/>
  </p:clrMapOvr>
  <p:transition>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IQ" dirty="0" smtClean="0"/>
              <a:t>حللي العدد (</a:t>
            </a:r>
            <a:r>
              <a:rPr lang="en-US" dirty="0" smtClean="0"/>
              <a:t>132</a:t>
            </a:r>
            <a:r>
              <a:rPr lang="ar-IQ" dirty="0" smtClean="0"/>
              <a:t>) الى عوامله الأولية واكتبيه بالصورة </a:t>
            </a:r>
            <a:r>
              <a:rPr lang="ar-IQ" dirty="0" err="1" smtClean="0"/>
              <a:t>الأسية</a:t>
            </a:r>
            <a:r>
              <a:rPr lang="ar-IQ" dirty="0" smtClean="0"/>
              <a:t>  </a:t>
            </a:r>
            <a:endParaRPr lang="en-US" dirty="0" smtClean="0"/>
          </a:p>
          <a:p>
            <a:pPr lvl="0"/>
            <a:r>
              <a:rPr lang="ar-IQ" dirty="0" smtClean="0"/>
              <a:t>ماهي العلاقة بين عدد أضلاع مضلع منتظم وقياس كل زاوية داخلية فيه ؟وضح ذلك .</a:t>
            </a:r>
            <a:endParaRPr lang="en-US" dirty="0" smtClean="0"/>
          </a:p>
          <a:p>
            <a:endParaRPr lang="ar-IQ" dirty="0"/>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تصنيف الأسئلة الصفية</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نتناول في هذا العنصر أهم تصنيفات الأسئلة الصفية التي توصل إليها الباحثون التربويون في هذا المجال ،وذلك بهدف ان تلم بالأنواع المختلفة من الأسئلة وما يؤديه كل نوع من وظائف ،الأمر الذي يساعدك على استخدام جميع أنماط الأسئلة بكفاءة عالية داخل الفصل .وللأسئلة الصفية أهداف منها :</a:t>
            </a:r>
            <a:endParaRPr lang="en-US" dirty="0" smtClean="0"/>
          </a:p>
          <a:p>
            <a:pPr lvl="0"/>
            <a:r>
              <a:rPr lang="ar-IQ" dirty="0" smtClean="0"/>
              <a:t>أهداف اجتماعية : تؤكد العلاقة بين المدرس والطلبة بهدف التفاعل والإحساس بالانتماء .</a:t>
            </a:r>
            <a:endParaRPr lang="en-US" dirty="0" smtClean="0"/>
          </a:p>
          <a:p>
            <a:pPr lvl="0"/>
            <a:r>
              <a:rPr lang="ar-IQ" dirty="0" smtClean="0"/>
              <a:t>أهداف نفسية : تؤكد تقوية شخصية الطلبة وتنمية شعورهم بالمشاركة والإسهام في الدرس مما يزيد اندفاعهم للتعلم .</a:t>
            </a:r>
            <a:endParaRPr lang="en-US" dirty="0" smtClean="0"/>
          </a:p>
          <a:p>
            <a:pPr lvl="0"/>
            <a:r>
              <a:rPr lang="ar-IQ" dirty="0" smtClean="0"/>
              <a:t>أهداف تعليمية : تتعلق بالتفكير العلمي وكل ماله علاقة بعمليتي التعليم والتعلم .</a:t>
            </a:r>
            <a:endParaRPr lang="en-US" dirty="0" smtClean="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smtClean="0"/>
              <a:t>أسئلة مستوى التركيب: </a:t>
            </a:r>
            <a:r>
              <a:rPr lang="ar-IQ" dirty="0" smtClean="0"/>
              <a:t>وتتطلب مستوى عال من التفكير ألابتكاري الذي يجعل الطالب قادرا على إعادة تركيب العلاقات بشكل جديد،والتركيب عملية عقلية عالية المستوى ،تتطلب استخدام كل العمليات الذهنية السابقة ،ويهدف التفكير التركيبي الى تحقيق نتاجات علمية عالية المستوى تعتمد على أسس وفرضيات وافكار أبداعية .</a:t>
            </a:r>
            <a:endParaRPr lang="ar-IQ" dirty="0"/>
          </a:p>
        </p:txBody>
      </p:sp>
    </p:spTree>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IQ" dirty="0" smtClean="0"/>
              <a:t>جد إضلاع مثلث قائم الزاوية تشكل إضلاعه أعداد متتالية .</a:t>
            </a:r>
            <a:endParaRPr lang="en-US" dirty="0" smtClean="0"/>
          </a:p>
          <a:p>
            <a:pPr lvl="0"/>
            <a:r>
              <a:rPr lang="ar-IQ" dirty="0" smtClean="0"/>
              <a:t>رسم خطة لحل مشكلة اجتماعية او اقتصاديه او سياسية .</a:t>
            </a:r>
            <a:endParaRPr lang="en-US" dirty="0" smtClean="0"/>
          </a:p>
          <a:p>
            <a:r>
              <a:rPr lang="ar-IQ" dirty="0" smtClean="0"/>
              <a:t>ومن الأفعال المستعملة في هذا المجال ،يتنبأ ،ينتج،يصمم،يركب،ينشأ،يبتكر،يبدع، يحل .</a:t>
            </a:r>
            <a:endParaRPr lang="en-US" dirty="0" smtClean="0"/>
          </a:p>
          <a:p>
            <a:r>
              <a:rPr lang="ar-IQ" dirty="0" smtClean="0"/>
              <a:t>وكلها تتم بواسطة عمليات عقلية تركيبية .</a:t>
            </a:r>
            <a:endParaRPr lang="en-US" dirty="0" smtClean="0"/>
          </a:p>
          <a:p>
            <a:pPr>
              <a:buNone/>
            </a:pP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smtClean="0"/>
              <a:t>أسئلة مستوى التقويم :</a:t>
            </a:r>
            <a:r>
              <a:rPr lang="ar-IQ" dirty="0" smtClean="0"/>
              <a:t> وتتطلب أسئلة هذا المستوى إصدار أحكام على ظواهر او نتائج بواسطة معايير موضوعية ,ويستدعي ذلك قدر من التذكر والاستيعاب والتطبيق والتحليل والتركيب ،ويتضمن مستوى التفكير التقويمي ،تعبيرات عن مستوى الناتج التعليمي السلوكي ,وما اذا كان هذا المستوى يحتاج الى تصحيح أم لا,ويستند التفكير التقويمي الى فرضية ان المتعلم يميل الى ان يصدر حكما قيمياً على مايوجهه، سواء كان الحكم مستندا الى معايير موضوعية أم ذاتية.</a:t>
            </a:r>
            <a:endParaRPr lang="en-US" dirty="0" smtClean="0"/>
          </a:p>
          <a:p>
            <a:endParaRPr lang="ar-IQ" dirty="0"/>
          </a:p>
        </p:txBody>
      </p:sp>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أختر لونا،قوم مايأتي ،أصدر حكما ،أعط رأيك .</a:t>
            </a:r>
            <a:endParaRPr lang="en-US" dirty="0" smtClean="0"/>
          </a:p>
          <a:p>
            <a:r>
              <a:rPr lang="ar-IQ" dirty="0" smtClean="0"/>
              <a:t>وفي الرياضيات يمكن ان نسأل الأسئلة الآتية :</a:t>
            </a:r>
            <a:endParaRPr lang="en-US" dirty="0" smtClean="0"/>
          </a:p>
          <a:p>
            <a:pPr lvl="0"/>
            <a:r>
              <a:rPr lang="ar-IQ" dirty="0" smtClean="0"/>
              <a:t>لديك س2-1=0 ،اوجد حل المعادلة ؟وكيف تحقق صحة حل المعادلة ؟</a:t>
            </a:r>
            <a:endParaRPr lang="en-US" dirty="0" smtClean="0"/>
          </a:p>
          <a:p>
            <a:pPr lvl="0"/>
            <a:r>
              <a:rPr lang="ar-IQ" dirty="0" smtClean="0"/>
              <a:t>اثبت ان مجموع زوايا المثلث =</a:t>
            </a:r>
            <a:r>
              <a:rPr lang="en-US" dirty="0" smtClean="0"/>
              <a:t>180 </a:t>
            </a:r>
            <a:r>
              <a:rPr lang="ar-IQ" dirty="0" smtClean="0"/>
              <a:t>؟</a:t>
            </a:r>
            <a:endParaRPr lang="en-US" dirty="0" smtClean="0"/>
          </a:p>
          <a:p>
            <a:endParaRPr lang="ar-IQ" dirty="0"/>
          </a:p>
        </p:txBody>
      </p:sp>
    </p:spTree>
  </p:cSld>
  <p:clrMapOvr>
    <a:masterClrMapping/>
  </p:clrMapOvr>
  <p:transition>
    <p:pull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b="1" dirty="0" smtClean="0"/>
              <a:t>وسوف نعرض أسئلة لموضوع (نظرية فيثاغورس)</a:t>
            </a:r>
          </a:p>
          <a:p>
            <a:endParaRPr lang="en-US" dirty="0" smtClean="0"/>
          </a:p>
          <a:p>
            <a:r>
              <a:rPr lang="ar-IQ" dirty="0" smtClean="0"/>
              <a:t>مستوى المعرفة :يذكر الطالب نص نظرية فيثاغورس –</a:t>
            </a:r>
          </a:p>
          <a:p>
            <a:endParaRPr lang="ar-IQ" dirty="0" smtClean="0"/>
          </a:p>
          <a:p>
            <a:r>
              <a:rPr lang="ar-IQ" dirty="0" smtClean="0"/>
              <a:t>س- مانص نظرية فيثاغورس؟</a:t>
            </a:r>
            <a:endParaRPr lang="en-US" dirty="0"/>
          </a:p>
        </p:txBody>
      </p:sp>
    </p:spTree>
  </p:cSld>
  <p:clrMapOvr>
    <a:masterClrMapping/>
  </p:clrMapOvr>
  <p:transition>
    <p:pull dir="l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-مستوى الاستيعاب : يمثل نظرية فيثاغورس هندسيا .</a:t>
            </a:r>
          </a:p>
          <a:p>
            <a:endParaRPr lang="en-US" dirty="0" smtClean="0"/>
          </a:p>
          <a:p>
            <a:r>
              <a:rPr lang="ar-IQ" dirty="0" smtClean="0"/>
              <a:t>س- مثل نظرية فيثاغورس هندسيا ؟</a:t>
            </a:r>
          </a:p>
          <a:p>
            <a:endParaRPr lang="en-US" dirty="0" smtClean="0"/>
          </a:p>
          <a:p>
            <a:pPr lvl="0"/>
            <a:r>
              <a:rPr lang="ar-IQ" dirty="0" smtClean="0"/>
              <a:t>يعطي أمثلة مختلفة لأطوال أضلاع مثلثات قائمة تحقق نظرية فيثاغورس.</a:t>
            </a:r>
          </a:p>
          <a:p>
            <a:pPr lvl="0"/>
            <a:endParaRPr lang="en-US" dirty="0" smtClean="0"/>
          </a:p>
          <a:p>
            <a:r>
              <a:rPr lang="ar-IQ" dirty="0" smtClean="0"/>
              <a:t>س- حدد أطوال إضلاع مثلث تحقق نظرية فيثاغورس حسابيا ؟</a:t>
            </a:r>
            <a:endParaRPr lang="en-US" dirty="0" smtClean="0"/>
          </a:p>
          <a:p>
            <a:endParaRPr lang="ar-IQ" dirty="0"/>
          </a:p>
        </p:txBody>
      </p:sp>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3-مستوى التطبيق : يعطي أمثلة مختلفة لأطوال أضلاع مثلثات قائمة تحقق نظرية فيثاغورس.</a:t>
            </a:r>
            <a:endParaRPr lang="en-US" dirty="0" smtClean="0"/>
          </a:p>
          <a:p>
            <a:r>
              <a:rPr lang="ar-IQ" dirty="0" smtClean="0"/>
              <a:t>           س- حدد أطوال إضلاع مثلث تحقق نظرية فيثاغورس حسابيا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C:\Users\Rawaa\Desktop\maxresdefault.jpg"/>
          <p:cNvPicPr>
            <a:picLocks noGrp="1"/>
          </p:cNvPicPr>
          <p:nvPr>
            <p:ph idx="1"/>
          </p:nvPr>
        </p:nvPicPr>
        <p:blipFill>
          <a:blip r:embed="rId2" cstate="print"/>
          <a:srcRect/>
          <a:stretch>
            <a:fillRect/>
          </a:stretch>
        </p:blipFill>
        <p:spPr bwMode="auto">
          <a:xfrm>
            <a:off x="670278" y="1935163"/>
            <a:ext cx="7803444" cy="4389437"/>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4- مستوى التحليل : يحلل المعطيات والمطلوب في السؤال السابق (الوارد في       مستوى التطبيق) ويحاول البحث عن مسألة أسهل وربطها مع السؤال نفسه .</a:t>
            </a:r>
            <a:endParaRPr lang="en-US" dirty="0" smtClean="0"/>
          </a:p>
          <a:p>
            <a:r>
              <a:rPr lang="ar-IQ" dirty="0" smtClean="0"/>
              <a:t>5- مستوى التركيب : يثبت صحة نظرية فيثاغورس .</a:t>
            </a:r>
            <a:endParaRPr lang="en-US" dirty="0" smtClean="0"/>
          </a:p>
          <a:p>
            <a:r>
              <a:rPr lang="ar-IQ" dirty="0" smtClean="0"/>
              <a:t>6- مستوى التقويم : يشرح قيمة ودور نظرية فيثاغورس في الرياضيات . </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تصنيف الأسئلة الصفية</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b="1" dirty="0" smtClean="0"/>
              <a:t>التصنيف الأول :</a:t>
            </a:r>
            <a:endParaRPr lang="en-US" dirty="0" smtClean="0"/>
          </a:p>
          <a:p>
            <a:r>
              <a:rPr lang="ar-IQ" dirty="0" smtClean="0"/>
              <a:t>وهو تصنيف ثنائي بسيط يقسم الأسئلة الصفية الى نمطين رئيسيين هما:</a:t>
            </a:r>
            <a:endParaRPr lang="en-US" dirty="0" smtClean="0"/>
          </a:p>
          <a:p>
            <a:r>
              <a:rPr lang="ar-IQ" dirty="0" smtClean="0"/>
              <a:t>الأسئلة الصفية المغلقة وهذه تنقسم بدورها الى نوعين ،ثم الأسئلة المفتوحة.</a:t>
            </a:r>
            <a:endParaRPr lang="en-US" dirty="0" smtClean="0"/>
          </a:p>
          <a:p>
            <a:r>
              <a:rPr lang="ar-IQ" dirty="0" smtClean="0"/>
              <a:t>1-الأسئلة المغلقة :وهي نوعان :</a:t>
            </a:r>
            <a:endParaRPr lang="en-US" dirty="0" smtClean="0"/>
          </a:p>
          <a:p>
            <a:r>
              <a:rPr lang="ar-IQ" dirty="0" smtClean="0"/>
              <a:t>(أ) الأسئلة التي تطرح للحصول على الموافقة او الرفض ،وهذا النمط من الأسئلة غالبا ماتكون إجابته بنعم او لا........مثال ذلك:</a:t>
            </a:r>
            <a:endParaRPr lang="en-US" dirty="0" smtClean="0"/>
          </a:p>
          <a:p>
            <a:r>
              <a:rPr lang="ar-IQ" dirty="0" smtClean="0"/>
              <a:t>- هل حفظت جدول الضرب؟</a:t>
            </a:r>
            <a:endParaRPr lang="en-US" dirty="0" smtClean="0"/>
          </a:p>
          <a:p>
            <a:r>
              <a:rPr lang="ar-IQ" dirty="0" smtClean="0"/>
              <a:t>- هل أديت واجب الرياضيات؟</a:t>
            </a:r>
            <a:endParaRPr lang="en-US" dirty="0" smtClean="0"/>
          </a:p>
          <a:p>
            <a:r>
              <a:rPr lang="ar-IQ" dirty="0" smtClean="0"/>
              <a:t>(ب) الأسئلة التي توجه للحصول على معلومات محددة مرتبطة بالذاكرة المعرفية ،وهذه يمكن الإجابة .عنها بكلمة او كلمات قليلة ،ومن أمثلتها:</a:t>
            </a:r>
            <a:endParaRPr lang="en-US" dirty="0" smtClean="0"/>
          </a:p>
          <a:p>
            <a:r>
              <a:rPr lang="ar-IQ" dirty="0" smtClean="0"/>
              <a:t>- من برهن نظرية فيثاغورس؟</a:t>
            </a:r>
            <a:endParaRPr lang="en-US" dirty="0" smtClean="0"/>
          </a:p>
          <a:p>
            <a:r>
              <a:rPr lang="ar-IQ" dirty="0" smtClean="0"/>
              <a:t>- متى نظمت أسئلة الرياضيات؟</a:t>
            </a:r>
            <a:endParaRPr lang="en-US" dirty="0" smtClean="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None/>
            </a:pPr>
            <a:endParaRPr lang="en-US" dirty="0" smtClean="0"/>
          </a:p>
          <a:p>
            <a:r>
              <a:rPr lang="ar-IQ" dirty="0" smtClean="0"/>
              <a:t>2-الأسئلة المفتوحة :</a:t>
            </a:r>
            <a:endParaRPr lang="en-US" dirty="0" smtClean="0"/>
          </a:p>
          <a:p>
            <a:r>
              <a:rPr lang="ar-IQ" dirty="0" smtClean="0"/>
              <a:t>وهي أسئلة مثيرة للتفكير والتأمل ،وتتسم بالتحدي ،وتتطلب إجابات متنوعة على عكس ماتقتضيه الأسئلة المغلقة .وعادة مايبدأ هذا النوع من الأسئلة بأسماء الاستفهام مثل :</a:t>
            </a:r>
            <a:endParaRPr lang="en-US" dirty="0" smtClean="0"/>
          </a:p>
          <a:p>
            <a:r>
              <a:rPr lang="ar-IQ" dirty="0" smtClean="0"/>
              <a:t>لماذا ،متى، أين ،من، ما .ومن أمثلة هذا النوع من الأسئلة :</a:t>
            </a:r>
            <a:endParaRPr lang="en-US" dirty="0" smtClean="0"/>
          </a:p>
          <a:p>
            <a:pPr lvl="0"/>
            <a:r>
              <a:rPr lang="ar-IQ" dirty="0" smtClean="0"/>
              <a:t>ماهو دور مهارة التخطيط في الرياضيات ؟</a:t>
            </a:r>
            <a:endParaRPr lang="en-US" dirty="0" smtClean="0"/>
          </a:p>
          <a:p>
            <a:pPr lvl="0"/>
            <a:r>
              <a:rPr lang="ar-IQ" dirty="0" smtClean="0"/>
              <a:t>مار أيك في مايسمى الألعاب الرياضية؟</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a:bodyPr>
          <a:lstStyle/>
          <a:p>
            <a:r>
              <a:rPr lang="ar-IQ" b="1" dirty="0" smtClean="0"/>
              <a:t>التصنيف الثاني:</a:t>
            </a:r>
            <a:endParaRPr lang="en-US" dirty="0" smtClean="0"/>
          </a:p>
          <a:p>
            <a:r>
              <a:rPr lang="ar-IQ" dirty="0" smtClean="0"/>
              <a:t>وهو تصنيف توصل إليه كل من جالاهار  </a:t>
            </a:r>
            <a:r>
              <a:rPr lang="en-US" dirty="0" smtClean="0"/>
              <a:t>Gallagher  </a:t>
            </a:r>
            <a:r>
              <a:rPr lang="ar-IQ" dirty="0" smtClean="0"/>
              <a:t>وسكنر  </a:t>
            </a:r>
            <a:r>
              <a:rPr lang="en-US" dirty="0" err="1" smtClean="0"/>
              <a:t>Aschner</a:t>
            </a:r>
            <a:r>
              <a:rPr lang="en-US" dirty="0" smtClean="0"/>
              <a:t>  </a:t>
            </a:r>
            <a:r>
              <a:rPr lang="ar-IQ" dirty="0" smtClean="0"/>
              <a:t>،ويقسمان الأسئلة فيه الى أربعة أنماط فرعية على النحو الآتي :</a:t>
            </a:r>
            <a:endParaRPr lang="en-US" dirty="0" smtClean="0"/>
          </a:p>
          <a:p>
            <a:r>
              <a:rPr lang="ar-IQ" dirty="0" smtClean="0"/>
              <a:t> </a:t>
            </a:r>
            <a:endParaRPr lang="en-US" dirty="0" smtClean="0"/>
          </a:p>
          <a:p>
            <a:r>
              <a:rPr lang="ar-IQ" dirty="0" smtClean="0"/>
              <a:t>1-أسئلة التذكر :</a:t>
            </a:r>
            <a:endParaRPr lang="en-US" dirty="0" smtClean="0"/>
          </a:p>
          <a:p>
            <a:r>
              <a:rPr lang="ar-IQ" dirty="0" smtClean="0"/>
              <a:t>وهي أسئلة محددة تخاطب القدرات العقلية الدنيا من التفكير وتقيس تذكر المعلومات والتعريفات والقوانين ومن أمثلتها :</a:t>
            </a:r>
            <a:endParaRPr lang="en-US" dirty="0" smtClean="0"/>
          </a:p>
          <a:p>
            <a:pPr lvl="0"/>
            <a:r>
              <a:rPr lang="ar-IQ" dirty="0" smtClean="0"/>
              <a:t>عرف الهدف التعليمي ؟</a:t>
            </a:r>
            <a:endParaRPr lang="en-US" dirty="0" smtClean="0"/>
          </a:p>
          <a:p>
            <a:pPr lvl="0"/>
            <a:r>
              <a:rPr lang="ar-IQ" dirty="0" smtClean="0"/>
              <a:t>أذكر قانون مساحة المستطيل ؟</a:t>
            </a:r>
            <a:endParaRPr lang="en-US" dirty="0" smtClean="0"/>
          </a:p>
          <a:p>
            <a:pPr lvl="0"/>
            <a:r>
              <a:rPr lang="ar-IQ" dirty="0" smtClean="0"/>
              <a:t>عرف نظرية فيثاغورس؟</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-أسئلة التفكير ألتقاربي :</a:t>
            </a:r>
            <a:endParaRPr lang="en-US" dirty="0" smtClean="0"/>
          </a:p>
          <a:p>
            <a:r>
              <a:rPr lang="ar-IQ" dirty="0" smtClean="0"/>
              <a:t>ويقصد بالتفكير ألتقاربي ذلك النوع من التفكير الذي يؤدي الى إجابة واحدة محددة ،اي ان التفكير هنا يواجه بقيود معينة .على الرغم من اتفاق أسئلة هذا النوع مع أسئلة التذكر في ان كل منهما يتطلب إجابة محددة ،إلا ان أسئلة التفكير ألتقاربي تمتاز عن الأخيرة بأنها تحتاج الى نوع من التفكير وهو قدرة عقلية أعلى من قدرة التذكر ومن أمثلة هذا النوع :</a:t>
            </a:r>
            <a:endParaRPr lang="en-US" dirty="0" smtClean="0"/>
          </a:p>
          <a:p>
            <a:pPr lvl="0"/>
            <a:r>
              <a:rPr lang="ar-IQ" dirty="0" smtClean="0"/>
              <a:t>ما أوجه الشبه والاختلاف بين المعادلات الخطية وغير الخطية ؟</a:t>
            </a:r>
            <a:endParaRPr lang="en-US" dirty="0" smtClean="0"/>
          </a:p>
          <a:p>
            <a:pPr lvl="0"/>
            <a:r>
              <a:rPr lang="ar-IQ" dirty="0" smtClean="0"/>
              <a:t>ما لعلاقة بين التعلم ماوراء المعرفة والمعرفة .؟</a:t>
            </a:r>
            <a:endParaRPr lang="en-US"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smtClean="0"/>
          </a:p>
          <a:p>
            <a:r>
              <a:rPr lang="ar-IQ" dirty="0" smtClean="0"/>
              <a:t> التفكير </a:t>
            </a:r>
            <a:r>
              <a:rPr lang="ar-IQ" smtClean="0"/>
              <a:t>التباعدي</a:t>
            </a:r>
            <a:endParaRPr lang="en-US" dirty="0" smtClean="0"/>
          </a:p>
          <a:p>
            <a:r>
              <a:rPr lang="ar-IQ" dirty="0" smtClean="0"/>
              <a:t>ويهدف هذا النوع من الأسئلة الى قياس قدرات عقلية عليا لان الإجابة عنها تحتاج الى تفكير منطلق يؤدي الى إجابات متعددة غير مقيدة ،تتسم بالخلق والابتكار .ويتيح المعلم الذي يستخدم هذا النوع من الأسئلة لتلاميذه فرصة الابتكار ،حيث يقتضي ذلك منهم إعادة صياغة الأفكار وترتيبها للتوصل الى حل جديد مبتكر ،كما يتطلب منهم القيام بمجموعة من العمليات العقلية كالتنبؤ والافتراض والتعميم والاستنتاج .</a:t>
            </a:r>
            <a:endParaRPr lang="en-US" dirty="0" smtClean="0"/>
          </a:p>
          <a:p>
            <a:r>
              <a:rPr lang="ar-IQ" dirty="0" smtClean="0"/>
              <a:t>ومن أمثلة هذا النوع :</a:t>
            </a:r>
            <a:endParaRPr lang="en-US" dirty="0" smtClean="0"/>
          </a:p>
          <a:p>
            <a:pPr lvl="0"/>
            <a:r>
              <a:rPr lang="ar-IQ" dirty="0" smtClean="0"/>
              <a:t>وضح وجهة نظرك حول ماهية الرياضيات ؟</a:t>
            </a:r>
            <a:endParaRPr lang="en-US"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الأسئلة التقويمية :</a:t>
            </a:r>
            <a:endParaRPr lang="en-US" dirty="0" smtClean="0"/>
          </a:p>
          <a:p>
            <a:r>
              <a:rPr lang="ar-IQ" dirty="0" smtClean="0"/>
              <a:t>ويهدف هذا النوع من الأسئلة الى اختبار قدرة المتعلم العقلية وتنميتها في الجانب التقويمي ،بحيث يصبح قادرا على إصدار أحكام جيدة في ضوء محكات او معايير موضوعية او ذاتية .وهذا يعني ان السؤال التقويمي يتطلب من التلميذ ان يتذكر المعلومات وينظمها ويكون رأيا ،ويختار موقفا معينا.ولذلك فأن عملية التقويم تعد من العمليات العقلية العليا .ومن أمثلة هذا النوع :</a:t>
            </a:r>
            <a:endParaRPr lang="en-US" dirty="0" smtClean="0"/>
          </a:p>
          <a:p>
            <a:pPr lvl="0"/>
            <a:r>
              <a:rPr lang="ar-IQ" dirty="0" smtClean="0"/>
              <a:t>أعط رأيك في موضوع المساحات والحجوم ؟</a:t>
            </a:r>
            <a:endParaRPr lang="en-US" dirty="0" smtClean="0"/>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waa\Desktop\بلوم.png"/>
          <p:cNvPicPr>
            <a:picLocks noChangeAspect="1" noChangeArrowheads="1"/>
          </p:cNvPicPr>
          <p:nvPr/>
        </p:nvPicPr>
        <p:blipFill>
          <a:blip r:embed="rId2"/>
          <a:srcRect/>
          <a:stretch>
            <a:fillRect/>
          </a:stretch>
        </p:blipFill>
        <p:spPr bwMode="auto">
          <a:xfrm>
            <a:off x="1214414" y="928670"/>
            <a:ext cx="6429420" cy="5000660"/>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381</TotalTime>
  <Words>1420</Words>
  <Application>Microsoft Office PowerPoint</Application>
  <PresentationFormat>عرض على الشاشة (3:4)‏</PresentationFormat>
  <Paragraphs>100</Paragraphs>
  <Slides>28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28</vt:i4>
      </vt:variant>
    </vt:vector>
  </HeadingPairs>
  <TitlesOfParts>
    <vt:vector size="35" baseType="lpstr">
      <vt:lpstr>Andalus</vt:lpstr>
      <vt:lpstr>Calibri</vt:lpstr>
      <vt:lpstr>Constantia</vt:lpstr>
      <vt:lpstr>Majalla UI</vt:lpstr>
      <vt:lpstr>Traditional Arabic</vt:lpstr>
      <vt:lpstr>Wingdings 2</vt:lpstr>
      <vt:lpstr>تدفق</vt:lpstr>
      <vt:lpstr>عرض تقديمي في PowerPoint</vt:lpstr>
      <vt:lpstr>تصنيف الأسئلة الصفية</vt:lpstr>
      <vt:lpstr>تصنيف الأسئلة الصفية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مستويات بلوم</vt:lpstr>
      <vt:lpstr>مستويات بلوم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Rawaa</dc:creator>
  <cp:lastModifiedBy>dr.reaad</cp:lastModifiedBy>
  <cp:revision>37</cp:revision>
  <dcterms:created xsi:type="dcterms:W3CDTF">2019-02-22T12:06:58Z</dcterms:created>
  <dcterms:modified xsi:type="dcterms:W3CDTF">2019-06-02T21:14:14Z</dcterms:modified>
</cp:coreProperties>
</file>