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408" r:id="rId1"/>
  </p:sldMasterIdLst>
  <p:handoutMasterIdLst>
    <p:handoutMasterId r:id="rId33"/>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1"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47" d="100"/>
          <a:sy n="47" d="100"/>
        </p:scale>
        <p:origin x="714" y="42"/>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168"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0918C-1ECB-4ECA-BE6A-73613C134F92}" type="doc">
      <dgm:prSet loTypeId="urn:microsoft.com/office/officeart/2005/8/layout/vList3" loCatId="list" qsTypeId="urn:microsoft.com/office/officeart/2005/8/quickstyle/3d3" qsCatId="3D" csTypeId="urn:microsoft.com/office/officeart/2005/8/colors/accent1_2" csCatId="accent1" phldr="1"/>
      <dgm:spPr/>
    </dgm:pt>
    <dgm:pt modelId="{8B2C2DEA-0622-4079-9D68-AA5F72445DA3}">
      <dgm:prSet phldrT="[نص]" custT="1"/>
      <dgm:spPr>
        <a:effectLst>
          <a:outerShdw blurRad="63500" sx="102000" sy="102000" algn="ctr" rotWithShape="0">
            <a:prstClr val="black">
              <a:alpha val="40000"/>
            </a:prstClr>
          </a:outerShdw>
        </a:effectLst>
      </dgm:spPr>
      <dgm:t>
        <a:bodyPr/>
        <a:lstStyle/>
        <a:p>
          <a:pPr defTabSz="2133600" rtl="1">
            <a:lnSpc>
              <a:spcPct val="90000"/>
            </a:lnSpc>
            <a:spcBef>
              <a:spcPct val="0"/>
            </a:spcBef>
            <a:spcAft>
              <a:spcPct val="35000"/>
            </a:spcAft>
          </a:pPr>
          <a:endParaRPr lang="ar-IQ" sz="4800" b="1" dirty="0" smtClean="0">
            <a:effectLst>
              <a:outerShdw blurRad="38100" dist="38100" dir="2700000" algn="tl">
                <a:srgbClr val="000000">
                  <a:alpha val="43137"/>
                </a:srgbClr>
              </a:outerShdw>
            </a:effectLst>
          </a:endParaRPr>
        </a:p>
        <a:p>
          <a:pPr defTabSz="2133600" rtl="1">
            <a:lnSpc>
              <a:spcPct val="90000"/>
            </a:lnSpc>
            <a:spcBef>
              <a:spcPct val="0"/>
            </a:spcBef>
            <a:spcAft>
              <a:spcPct val="35000"/>
            </a:spcAft>
          </a:pPr>
          <a:endParaRPr lang="ar-IQ" sz="4800" b="1" dirty="0" smtClean="0">
            <a:effectLst>
              <a:outerShdw blurRad="38100" dist="38100" dir="2700000" algn="tl">
                <a:srgbClr val="000000">
                  <a:alpha val="43137"/>
                </a:srgbClr>
              </a:outerShdw>
            </a:effectLst>
          </a:endParaRPr>
        </a:p>
        <a:p>
          <a:pPr defTabSz="2133600" rtl="1">
            <a:lnSpc>
              <a:spcPct val="90000"/>
            </a:lnSpc>
            <a:spcBef>
              <a:spcPct val="0"/>
            </a:spcBef>
            <a:spcAft>
              <a:spcPct val="35000"/>
            </a:spcAft>
          </a:pPr>
          <a:endParaRPr lang="ar-IQ" sz="4800" b="1" dirty="0" smtClean="0">
            <a:effectLst>
              <a:outerShdw blurRad="38100" dist="38100" dir="2700000" algn="tl">
                <a:srgbClr val="000000">
                  <a:alpha val="43137"/>
                </a:srgbClr>
              </a:outerShdw>
            </a:effectLst>
          </a:endParaRPr>
        </a:p>
        <a:p>
          <a:pPr defTabSz="2133600" rtl="1">
            <a:lnSpc>
              <a:spcPct val="90000"/>
            </a:lnSpc>
            <a:spcBef>
              <a:spcPct val="0"/>
            </a:spcBef>
            <a:spcAft>
              <a:spcPct val="35000"/>
            </a:spcAft>
          </a:pPr>
          <a:r>
            <a:rPr lang="ar-IQ" sz="4800" b="1" dirty="0" smtClean="0">
              <a:effectLst>
                <a:outerShdw blurRad="38100" dist="38100" dir="2700000" algn="tl">
                  <a:srgbClr val="000000">
                    <a:alpha val="43137"/>
                  </a:srgbClr>
                </a:outerShdw>
              </a:effectLst>
            </a:rPr>
            <a:t>مهارة الادارة الصفية</a:t>
          </a:r>
        </a:p>
        <a:p>
          <a:pPr defTabSz="2133600" rtl="1">
            <a:lnSpc>
              <a:spcPct val="90000"/>
            </a:lnSpc>
            <a:spcBef>
              <a:spcPct val="0"/>
            </a:spcBef>
            <a:spcAft>
              <a:spcPct val="35000"/>
            </a:spcAft>
          </a:pPr>
          <a:r>
            <a:rPr lang="ar-IQ" sz="2400" b="1" dirty="0" smtClean="0">
              <a:ln w="5271" cap="flat" cmpd="sng" algn="ctr">
                <a:prstDash val="solid"/>
                <a:round/>
              </a:ln>
              <a:solidFill>
                <a:schemeClr val="tx1"/>
              </a:solidFill>
              <a:effectLst/>
              <a:latin typeface="Calibri"/>
              <a:ea typeface="Times New Roman"/>
              <a:cs typeface="Calibri"/>
            </a:rPr>
            <a:t>إعداد                            </a:t>
          </a:r>
          <a:r>
            <a:rPr lang="ar-IQ" sz="2400" b="1" dirty="0" smtClean="0">
              <a:ln w="5271" cap="flat" cmpd="sng" algn="ctr">
                <a:prstDash val="solid"/>
                <a:round/>
              </a:ln>
              <a:solidFill>
                <a:schemeClr val="tx1"/>
              </a:solidFill>
              <a:effectLst/>
              <a:latin typeface="Calibri"/>
              <a:ea typeface="Calibri"/>
              <a:cs typeface="Calibri"/>
            </a:rPr>
            <a:t>اشراف</a:t>
          </a:r>
        </a:p>
        <a:p>
          <a:pPr defTabSz="2133600" rtl="1">
            <a:lnSpc>
              <a:spcPct val="90000"/>
            </a:lnSpc>
            <a:spcBef>
              <a:spcPct val="0"/>
            </a:spcBef>
            <a:spcAft>
              <a:spcPct val="35000"/>
            </a:spcAft>
          </a:pPr>
          <a:r>
            <a:rPr lang="ar-IQ" sz="2400" b="1" dirty="0" smtClean="0">
              <a:ln w="5271" cap="flat" cmpd="sng" algn="ctr">
                <a:prstDash val="solid"/>
                <a:round/>
              </a:ln>
              <a:solidFill>
                <a:schemeClr val="tx1"/>
              </a:solidFill>
              <a:effectLst/>
              <a:latin typeface="Calibri"/>
              <a:ea typeface="Calibri"/>
              <a:cs typeface="Calibri"/>
            </a:rPr>
            <a:t> </a:t>
          </a:r>
          <a:r>
            <a:rPr lang="ar-IQ" sz="2400" b="1" dirty="0" smtClean="0">
              <a:ln w="5271" cap="flat" cmpd="sng" algn="ctr">
                <a:prstDash val="solid"/>
                <a:round/>
              </a:ln>
              <a:solidFill>
                <a:schemeClr val="tx1"/>
              </a:solidFill>
              <a:effectLst/>
              <a:latin typeface="Calibri"/>
              <a:ea typeface="Times New Roman"/>
              <a:cs typeface="DecoType Naskh Variants"/>
            </a:rPr>
            <a:t>مروه هاشم عدنان                    </a:t>
          </a:r>
          <a:r>
            <a:rPr lang="ar-IQ" sz="2400" b="1" dirty="0" smtClean="0">
              <a:ln w="5271" cap="flat" cmpd="sng" algn="ctr">
                <a:prstDash val="solid"/>
                <a:round/>
              </a:ln>
              <a:solidFill>
                <a:schemeClr val="tx1"/>
              </a:solidFill>
              <a:effectLst>
                <a:outerShdw blurRad="50800" dist="38100" dir="16200000">
                  <a:srgbClr val="000000">
                    <a:alpha val="40000"/>
                  </a:srgbClr>
                </a:outerShdw>
              </a:effectLst>
              <a:latin typeface="Calibri"/>
              <a:ea typeface="Calibri"/>
              <a:cs typeface="DecoType Naskh Variants"/>
            </a:rPr>
            <a:t>ا. د فائزة عبد القادر</a:t>
          </a:r>
          <a:r>
            <a:rPr lang="ar-IQ" sz="2800" b="1" dirty="0" smtClean="0">
              <a:ln w="5271" cap="flat" cmpd="sng" algn="ctr">
                <a:prstDash val="solid"/>
                <a:round/>
              </a:ln>
              <a:solidFill>
                <a:schemeClr val="tx1"/>
              </a:solidFill>
              <a:effectLst/>
              <a:latin typeface="Calibri"/>
              <a:ea typeface="Times New Roman"/>
              <a:cs typeface="DecoType Naskh Variants"/>
            </a:rPr>
            <a:t>        </a:t>
          </a:r>
          <a:endParaRPr lang="en-US" sz="2800" dirty="0" smtClean="0">
            <a:solidFill>
              <a:schemeClr val="tx1"/>
            </a:solidFill>
            <a:effectLst/>
            <a:latin typeface="Calibri"/>
            <a:ea typeface="Calibri"/>
            <a:cs typeface="Arial"/>
          </a:endParaRPr>
        </a:p>
        <a:p>
          <a:pPr marL="0" marR="0" indent="0" defTabSz="2133600" rtl="1" eaLnBrk="1" fontAlgn="auto" latinLnBrk="0" hangingPunct="1">
            <a:lnSpc>
              <a:spcPct val="90000"/>
            </a:lnSpc>
            <a:spcBef>
              <a:spcPct val="0"/>
            </a:spcBef>
            <a:spcAft>
              <a:spcPct val="35000"/>
            </a:spcAft>
            <a:buClrTx/>
            <a:buSzTx/>
            <a:buFontTx/>
            <a:buNone/>
            <a:tabLst/>
            <a:defRPr/>
          </a:pPr>
          <a:r>
            <a:rPr lang="ar-IQ" sz="2400" dirty="0" smtClean="0">
              <a:solidFill>
                <a:schemeClr val="tx1"/>
              </a:solidFill>
              <a:effectLst>
                <a:outerShdw blurRad="38100" dist="38100" dir="2700000" algn="tl">
                  <a:srgbClr val="000000">
                    <a:alpha val="43137"/>
                  </a:srgbClr>
                </a:outerShdw>
              </a:effectLst>
              <a:latin typeface="Calibri"/>
              <a:cs typeface="+mn-cs"/>
            </a:rPr>
            <a:t>1440-2019 </a:t>
          </a:r>
          <a:endParaRPr lang="ar-IQ" sz="4000" b="1" dirty="0" smtClean="0">
            <a:solidFill>
              <a:schemeClr val="tx1"/>
            </a:solidFill>
            <a:effectLst>
              <a:outerShdw blurRad="38100" dist="38100" dir="2700000" algn="tl">
                <a:srgbClr val="000000">
                  <a:alpha val="43137"/>
                </a:srgbClr>
              </a:outerShdw>
            </a:effectLst>
          </a:endParaRPr>
        </a:p>
        <a:p>
          <a:pPr marL="0" marR="0" indent="0" defTabSz="2133600" rtl="1" eaLnBrk="1" fontAlgn="auto" latinLnBrk="0" hangingPunct="1">
            <a:lnSpc>
              <a:spcPct val="90000"/>
            </a:lnSpc>
            <a:spcBef>
              <a:spcPct val="0"/>
            </a:spcBef>
            <a:spcAft>
              <a:spcPct val="35000"/>
            </a:spcAft>
            <a:buClrTx/>
            <a:buSzTx/>
            <a:buFontTx/>
            <a:buNone/>
            <a:tabLst/>
            <a:defRPr/>
          </a:pPr>
          <a:endParaRPr lang="en-US" sz="3200" dirty="0" smtClean="0">
            <a:effectLst/>
            <a:latin typeface="Calibri"/>
            <a:ea typeface="Calibri"/>
            <a:cs typeface="Arial"/>
          </a:endParaRPr>
        </a:p>
        <a:p>
          <a:pPr defTabSz="2133600" rtl="1">
            <a:lnSpc>
              <a:spcPct val="90000"/>
            </a:lnSpc>
            <a:spcBef>
              <a:spcPct val="0"/>
            </a:spcBef>
            <a:spcAft>
              <a:spcPct val="35000"/>
            </a:spcAft>
          </a:pPr>
          <a:r>
            <a:rPr lang="ar-IQ" sz="3200" dirty="0" smtClean="0">
              <a:effectLst/>
              <a:latin typeface="Calibri"/>
              <a:cs typeface="Arial"/>
            </a:rPr>
            <a:t>	</a:t>
          </a:r>
          <a:endParaRPr lang="ar-IQ" sz="4800" b="1" dirty="0">
            <a:effectLst>
              <a:outerShdw blurRad="38100" dist="38100" dir="2700000" algn="tl">
                <a:srgbClr val="000000">
                  <a:alpha val="43137"/>
                </a:srgbClr>
              </a:outerShdw>
            </a:effectLst>
          </a:endParaRPr>
        </a:p>
      </dgm:t>
    </dgm:pt>
    <dgm:pt modelId="{141F2AA1-C838-464C-B247-6B79CAA8425C}" type="parTrans" cxnId="{02E4072F-B043-4133-A9AE-3E22929BACFE}">
      <dgm:prSet/>
      <dgm:spPr/>
      <dgm:t>
        <a:bodyPr/>
        <a:lstStyle/>
        <a:p>
          <a:pPr rtl="1"/>
          <a:endParaRPr lang="ar-IQ"/>
        </a:p>
      </dgm:t>
    </dgm:pt>
    <dgm:pt modelId="{FCA93FD9-0F1B-43FE-8DC0-30C3E7C5B397}" type="sibTrans" cxnId="{02E4072F-B043-4133-A9AE-3E22929BACFE}">
      <dgm:prSet/>
      <dgm:spPr/>
      <dgm:t>
        <a:bodyPr/>
        <a:lstStyle/>
        <a:p>
          <a:pPr rtl="1"/>
          <a:endParaRPr lang="ar-IQ"/>
        </a:p>
      </dgm:t>
    </dgm:pt>
    <dgm:pt modelId="{DA1D0BDC-12C0-4A01-8E5F-1CA26BCFAB3D}" type="pres">
      <dgm:prSet presAssocID="{5770918C-1ECB-4ECA-BE6A-73613C134F92}" presName="linearFlow" presStyleCnt="0">
        <dgm:presLayoutVars>
          <dgm:dir/>
          <dgm:resizeHandles val="exact"/>
        </dgm:presLayoutVars>
      </dgm:prSet>
      <dgm:spPr/>
    </dgm:pt>
    <dgm:pt modelId="{5D91D22E-9DE4-4254-95BC-7224741157B4}" type="pres">
      <dgm:prSet presAssocID="{8B2C2DEA-0622-4079-9D68-AA5F72445DA3}" presName="composite" presStyleCnt="0"/>
      <dgm:spPr/>
    </dgm:pt>
    <dgm:pt modelId="{BB78038E-82BD-40B3-92C0-28EFAB8FB029}" type="pres">
      <dgm:prSet presAssocID="{8B2C2DEA-0622-4079-9D68-AA5F72445DA3}" presName="imgShp" presStyleLbl="fgImgPlace1" presStyleIdx="0" presStyleCnt="1" custLinFactNeighborX="2657" custLinFactNeighborY="8175"/>
      <dgm:spPr>
        <a:blipFill>
          <a:blip xmlns:r="http://schemas.openxmlformats.org/officeDocument/2006/relationships" r:embed="rId1">
            <a:extLst>
              <a:ext uri="{BEBA8EAE-BF5A-486C-A8C5-ECC9F3942E4B}">
                <a14:imgProps xmlns:a14="http://schemas.microsoft.com/office/drawing/2010/main">
                  <a14:imgLayer r:embed="rId2"/>
                </a14:imgProps>
              </a:ext>
              <a:ext uri="{28A0092B-C50C-407E-A947-70E740481C1C}">
                <a14:useLocalDpi xmlns:a14="http://schemas.microsoft.com/office/drawing/2010/main" val="0"/>
              </a:ext>
            </a:extLst>
          </a:blip>
          <a:srcRect/>
          <a:stretch>
            <a:fillRect l="-42000" r="-42000"/>
          </a:stretch>
        </a:blipFill>
        <a:effectLst>
          <a:outerShdw blurRad="50800" dist="38100" dir="10800000" algn="r" rotWithShape="0">
            <a:prstClr val="black">
              <a:alpha val="40000"/>
            </a:prstClr>
          </a:outerShdw>
        </a:effectLst>
      </dgm:spPr>
    </dgm:pt>
    <dgm:pt modelId="{35E314C5-2351-48C8-9C84-71439DE86ECE}" type="pres">
      <dgm:prSet presAssocID="{8B2C2DEA-0622-4079-9D68-AA5F72445DA3}" presName="txShp" presStyleLbl="node1" presStyleIdx="0" presStyleCnt="1" custScaleY="100758" custLinFactNeighborX="2332" custLinFactNeighborY="-598">
        <dgm:presLayoutVars>
          <dgm:bulletEnabled val="1"/>
        </dgm:presLayoutVars>
      </dgm:prSet>
      <dgm:spPr/>
      <dgm:t>
        <a:bodyPr/>
        <a:lstStyle/>
        <a:p>
          <a:pPr rtl="1"/>
          <a:endParaRPr lang="ar-IQ"/>
        </a:p>
      </dgm:t>
    </dgm:pt>
  </dgm:ptLst>
  <dgm:cxnLst>
    <dgm:cxn modelId="{02E4072F-B043-4133-A9AE-3E22929BACFE}" srcId="{5770918C-1ECB-4ECA-BE6A-73613C134F92}" destId="{8B2C2DEA-0622-4079-9D68-AA5F72445DA3}" srcOrd="0" destOrd="0" parTransId="{141F2AA1-C838-464C-B247-6B79CAA8425C}" sibTransId="{FCA93FD9-0F1B-43FE-8DC0-30C3E7C5B397}"/>
    <dgm:cxn modelId="{FD0D6B78-7748-4A57-A306-55F6090F4D72}" type="presOf" srcId="{8B2C2DEA-0622-4079-9D68-AA5F72445DA3}" destId="{35E314C5-2351-48C8-9C84-71439DE86ECE}" srcOrd="0" destOrd="0" presId="urn:microsoft.com/office/officeart/2005/8/layout/vList3"/>
    <dgm:cxn modelId="{BFA8764B-638C-4136-8C23-B16842AF090D}" type="presOf" srcId="{5770918C-1ECB-4ECA-BE6A-73613C134F92}" destId="{DA1D0BDC-12C0-4A01-8E5F-1CA26BCFAB3D}" srcOrd="0" destOrd="0" presId="urn:microsoft.com/office/officeart/2005/8/layout/vList3"/>
    <dgm:cxn modelId="{E97EEC00-32BD-40E1-9033-E7A32CA9F04B}" type="presParOf" srcId="{DA1D0BDC-12C0-4A01-8E5F-1CA26BCFAB3D}" destId="{5D91D22E-9DE4-4254-95BC-7224741157B4}" srcOrd="0" destOrd="0" presId="urn:microsoft.com/office/officeart/2005/8/layout/vList3"/>
    <dgm:cxn modelId="{9A999E2A-D944-4EFD-BD5E-13098CCFC613}" type="presParOf" srcId="{5D91D22E-9DE4-4254-95BC-7224741157B4}" destId="{BB78038E-82BD-40B3-92C0-28EFAB8FB029}" srcOrd="0" destOrd="0" presId="urn:microsoft.com/office/officeart/2005/8/layout/vList3"/>
    <dgm:cxn modelId="{554125F8-1CB9-42BD-A4AE-ABC519C85DFB}" type="presParOf" srcId="{5D91D22E-9DE4-4254-95BC-7224741157B4}" destId="{35E314C5-2351-48C8-9C84-71439DE86EC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D856D8-8528-4E7B-BDF7-C27F90554340}" type="doc">
      <dgm:prSet loTypeId="urn:microsoft.com/office/officeart/2005/8/layout/vList3" loCatId="list" qsTypeId="urn:microsoft.com/office/officeart/2005/8/quickstyle/3d3" qsCatId="3D" csTypeId="urn:microsoft.com/office/officeart/2005/8/colors/accent1_2" csCatId="accent1" phldr="1"/>
      <dgm:spPr/>
      <dgm:t>
        <a:bodyPr/>
        <a:lstStyle/>
        <a:p>
          <a:pPr rtl="1"/>
          <a:endParaRPr lang="ar-IQ"/>
        </a:p>
      </dgm:t>
    </dgm:pt>
    <dgm:pt modelId="{2D2B8B77-3C19-4B89-B286-648E286A6FF2}">
      <dgm:prSet phldrT="[نص]"/>
      <dgm:spPr/>
      <dgm:t>
        <a:bodyPr/>
        <a:lstStyle/>
        <a:p>
          <a:pPr rtl="1"/>
          <a:r>
            <a:rPr lang="ar-IQ" dirty="0" smtClean="0"/>
            <a:t>وشكراً لكم </a:t>
          </a:r>
          <a:endParaRPr lang="ar-IQ" dirty="0"/>
        </a:p>
      </dgm:t>
    </dgm:pt>
    <dgm:pt modelId="{C064F707-ACB5-429E-9A9D-D2924D82DBF7}" type="parTrans" cxnId="{998573F8-8ADA-43FB-8422-5E40D2A755DF}">
      <dgm:prSet/>
      <dgm:spPr/>
      <dgm:t>
        <a:bodyPr/>
        <a:lstStyle/>
        <a:p>
          <a:pPr rtl="1"/>
          <a:endParaRPr lang="ar-IQ"/>
        </a:p>
      </dgm:t>
    </dgm:pt>
    <dgm:pt modelId="{BB52A4C6-EA3D-4FB2-83A1-FF70BA4AF06B}" type="sibTrans" cxnId="{998573F8-8ADA-43FB-8422-5E40D2A755DF}">
      <dgm:prSet/>
      <dgm:spPr/>
      <dgm:t>
        <a:bodyPr/>
        <a:lstStyle/>
        <a:p>
          <a:pPr rtl="1"/>
          <a:endParaRPr lang="ar-IQ"/>
        </a:p>
      </dgm:t>
    </dgm:pt>
    <dgm:pt modelId="{A1E5C327-3779-4976-88C7-BD1388A1C105}" type="pres">
      <dgm:prSet presAssocID="{60D856D8-8528-4E7B-BDF7-C27F90554340}" presName="linearFlow" presStyleCnt="0">
        <dgm:presLayoutVars>
          <dgm:dir/>
          <dgm:resizeHandles val="exact"/>
        </dgm:presLayoutVars>
      </dgm:prSet>
      <dgm:spPr/>
      <dgm:t>
        <a:bodyPr/>
        <a:lstStyle/>
        <a:p>
          <a:pPr rtl="1"/>
          <a:endParaRPr lang="ar-IQ"/>
        </a:p>
      </dgm:t>
    </dgm:pt>
    <dgm:pt modelId="{78D8F898-0C38-4775-B0F8-C3A44C418320}" type="pres">
      <dgm:prSet presAssocID="{2D2B8B77-3C19-4B89-B286-648E286A6FF2}" presName="composite" presStyleCnt="0"/>
      <dgm:spPr/>
    </dgm:pt>
    <dgm:pt modelId="{5AF2F9CE-3265-4D70-A94F-5682629A1373}" type="pres">
      <dgm:prSet presAssocID="{2D2B8B77-3C19-4B89-B286-648E286A6FF2}"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FF733919-DE59-4BC3-B500-896DC96B4121}" type="pres">
      <dgm:prSet presAssocID="{2D2B8B77-3C19-4B89-B286-648E286A6FF2}" presName="txShp" presStyleLbl="node1" presStyleIdx="0" presStyleCnt="1">
        <dgm:presLayoutVars>
          <dgm:bulletEnabled val="1"/>
        </dgm:presLayoutVars>
      </dgm:prSet>
      <dgm:spPr/>
      <dgm:t>
        <a:bodyPr/>
        <a:lstStyle/>
        <a:p>
          <a:pPr rtl="1"/>
          <a:endParaRPr lang="ar-IQ"/>
        </a:p>
      </dgm:t>
    </dgm:pt>
  </dgm:ptLst>
  <dgm:cxnLst>
    <dgm:cxn modelId="{998573F8-8ADA-43FB-8422-5E40D2A755DF}" srcId="{60D856D8-8528-4E7B-BDF7-C27F90554340}" destId="{2D2B8B77-3C19-4B89-B286-648E286A6FF2}" srcOrd="0" destOrd="0" parTransId="{C064F707-ACB5-429E-9A9D-D2924D82DBF7}" sibTransId="{BB52A4C6-EA3D-4FB2-83A1-FF70BA4AF06B}"/>
    <dgm:cxn modelId="{BF07F47E-F80F-4638-80D2-2A06AA4A991D}" type="presOf" srcId="{2D2B8B77-3C19-4B89-B286-648E286A6FF2}" destId="{FF733919-DE59-4BC3-B500-896DC96B4121}" srcOrd="0" destOrd="0" presId="urn:microsoft.com/office/officeart/2005/8/layout/vList3"/>
    <dgm:cxn modelId="{E3196D85-C270-42A2-8D04-A33E921852AB}" type="presOf" srcId="{60D856D8-8528-4E7B-BDF7-C27F90554340}" destId="{A1E5C327-3779-4976-88C7-BD1388A1C105}" srcOrd="0" destOrd="0" presId="urn:microsoft.com/office/officeart/2005/8/layout/vList3"/>
    <dgm:cxn modelId="{6709F930-B1D9-4A39-A683-49B9E562495E}" type="presParOf" srcId="{A1E5C327-3779-4976-88C7-BD1388A1C105}" destId="{78D8F898-0C38-4775-B0F8-C3A44C418320}" srcOrd="0" destOrd="0" presId="urn:microsoft.com/office/officeart/2005/8/layout/vList3"/>
    <dgm:cxn modelId="{C958A5AB-C72A-4713-90CA-830A08DF768B}" type="presParOf" srcId="{78D8F898-0C38-4775-B0F8-C3A44C418320}" destId="{5AF2F9CE-3265-4D70-A94F-5682629A1373}" srcOrd="0" destOrd="0" presId="urn:microsoft.com/office/officeart/2005/8/layout/vList3"/>
    <dgm:cxn modelId="{2807AF19-12E5-4F39-B2CD-45BC3A6EA9DE}" type="presParOf" srcId="{78D8F898-0C38-4775-B0F8-C3A44C418320}" destId="{FF733919-DE59-4BC3-B500-896DC96B412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314C5-2351-48C8-9C84-71439DE86ECE}">
      <dsp:nvSpPr>
        <dsp:cNvPr id="0" name=""/>
        <dsp:cNvSpPr/>
      </dsp:nvSpPr>
      <dsp:spPr>
        <a:xfrm rot="10800000">
          <a:off x="3100056" y="1225087"/>
          <a:ext cx="7730495" cy="3919997"/>
        </a:xfrm>
        <a:prstGeom prst="homePlate">
          <a:avLst/>
        </a:prstGeom>
        <a:solidFill>
          <a:schemeClr val="accent1">
            <a:hueOff val="0"/>
            <a:satOff val="0"/>
            <a:lumOff val="0"/>
            <a:alphaOff val="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5606" tIns="182880" rIns="341376" bIns="182880" numCol="1" spcCol="1270" anchor="ctr" anchorCtr="0">
          <a:noAutofit/>
        </a:bodyPr>
        <a:lstStyle/>
        <a:p>
          <a:pPr lvl="0" algn="ctr" defTabSz="2133600" rtl="1">
            <a:lnSpc>
              <a:spcPct val="90000"/>
            </a:lnSpc>
            <a:spcBef>
              <a:spcPct val="0"/>
            </a:spcBef>
            <a:spcAft>
              <a:spcPct val="35000"/>
            </a:spcAft>
          </a:pPr>
          <a:endParaRPr lang="ar-IQ" sz="4800" b="1" kern="1200" dirty="0" smtClean="0">
            <a:effectLst>
              <a:outerShdw blurRad="38100" dist="38100" dir="2700000" algn="tl">
                <a:srgbClr val="000000">
                  <a:alpha val="43137"/>
                </a:srgbClr>
              </a:outerShdw>
            </a:effectLst>
          </a:endParaRPr>
        </a:p>
        <a:p>
          <a:pPr lvl="0" algn="ctr" defTabSz="2133600" rtl="1">
            <a:lnSpc>
              <a:spcPct val="90000"/>
            </a:lnSpc>
            <a:spcBef>
              <a:spcPct val="0"/>
            </a:spcBef>
            <a:spcAft>
              <a:spcPct val="35000"/>
            </a:spcAft>
          </a:pPr>
          <a:endParaRPr lang="ar-IQ" sz="4800" b="1" kern="1200" dirty="0" smtClean="0">
            <a:effectLst>
              <a:outerShdw blurRad="38100" dist="38100" dir="2700000" algn="tl">
                <a:srgbClr val="000000">
                  <a:alpha val="43137"/>
                </a:srgbClr>
              </a:outerShdw>
            </a:effectLst>
          </a:endParaRPr>
        </a:p>
        <a:p>
          <a:pPr lvl="0" algn="ctr" defTabSz="2133600" rtl="1">
            <a:lnSpc>
              <a:spcPct val="90000"/>
            </a:lnSpc>
            <a:spcBef>
              <a:spcPct val="0"/>
            </a:spcBef>
            <a:spcAft>
              <a:spcPct val="35000"/>
            </a:spcAft>
          </a:pPr>
          <a:endParaRPr lang="ar-IQ" sz="4800" b="1" kern="1200" dirty="0" smtClean="0">
            <a:effectLst>
              <a:outerShdw blurRad="38100" dist="38100" dir="2700000" algn="tl">
                <a:srgbClr val="000000">
                  <a:alpha val="43137"/>
                </a:srgbClr>
              </a:outerShdw>
            </a:effectLst>
          </a:endParaRPr>
        </a:p>
        <a:p>
          <a:pPr lvl="0" algn="ctr" defTabSz="2133600" rtl="1">
            <a:lnSpc>
              <a:spcPct val="90000"/>
            </a:lnSpc>
            <a:spcBef>
              <a:spcPct val="0"/>
            </a:spcBef>
            <a:spcAft>
              <a:spcPct val="35000"/>
            </a:spcAft>
          </a:pPr>
          <a:r>
            <a:rPr lang="ar-IQ" sz="4800" b="1" kern="1200" dirty="0" smtClean="0">
              <a:effectLst>
                <a:outerShdw blurRad="38100" dist="38100" dir="2700000" algn="tl">
                  <a:srgbClr val="000000">
                    <a:alpha val="43137"/>
                  </a:srgbClr>
                </a:outerShdw>
              </a:effectLst>
            </a:rPr>
            <a:t>مهارة الادارة الصفية</a:t>
          </a:r>
        </a:p>
        <a:p>
          <a:pPr lvl="0" algn="ctr" defTabSz="2133600" rtl="1">
            <a:lnSpc>
              <a:spcPct val="90000"/>
            </a:lnSpc>
            <a:spcBef>
              <a:spcPct val="0"/>
            </a:spcBef>
            <a:spcAft>
              <a:spcPct val="35000"/>
            </a:spcAft>
          </a:pPr>
          <a:r>
            <a:rPr lang="ar-IQ" sz="2400" b="1" kern="1200" dirty="0" smtClean="0">
              <a:ln w="5271" cap="flat" cmpd="sng" algn="ctr">
                <a:prstDash val="solid"/>
                <a:round/>
              </a:ln>
              <a:solidFill>
                <a:schemeClr val="tx1"/>
              </a:solidFill>
              <a:effectLst/>
              <a:latin typeface="Calibri"/>
              <a:ea typeface="Times New Roman"/>
              <a:cs typeface="Calibri"/>
            </a:rPr>
            <a:t>إعداد                            </a:t>
          </a:r>
          <a:r>
            <a:rPr lang="ar-IQ" sz="2400" b="1" kern="1200" dirty="0" smtClean="0">
              <a:ln w="5271" cap="flat" cmpd="sng" algn="ctr">
                <a:prstDash val="solid"/>
                <a:round/>
              </a:ln>
              <a:solidFill>
                <a:schemeClr val="tx1"/>
              </a:solidFill>
              <a:effectLst/>
              <a:latin typeface="Calibri"/>
              <a:ea typeface="Calibri"/>
              <a:cs typeface="Calibri"/>
            </a:rPr>
            <a:t>اشراف</a:t>
          </a:r>
        </a:p>
        <a:p>
          <a:pPr lvl="0" algn="ctr" defTabSz="2133600" rtl="1">
            <a:lnSpc>
              <a:spcPct val="90000"/>
            </a:lnSpc>
            <a:spcBef>
              <a:spcPct val="0"/>
            </a:spcBef>
            <a:spcAft>
              <a:spcPct val="35000"/>
            </a:spcAft>
          </a:pPr>
          <a:r>
            <a:rPr lang="ar-IQ" sz="2400" b="1" kern="1200" dirty="0" smtClean="0">
              <a:ln w="5271" cap="flat" cmpd="sng" algn="ctr">
                <a:prstDash val="solid"/>
                <a:round/>
              </a:ln>
              <a:solidFill>
                <a:schemeClr val="tx1"/>
              </a:solidFill>
              <a:effectLst/>
              <a:latin typeface="Calibri"/>
              <a:ea typeface="Calibri"/>
              <a:cs typeface="Calibri"/>
            </a:rPr>
            <a:t> </a:t>
          </a:r>
          <a:r>
            <a:rPr lang="ar-IQ" sz="2400" b="1" kern="1200" dirty="0" smtClean="0">
              <a:ln w="5271" cap="flat" cmpd="sng" algn="ctr">
                <a:prstDash val="solid"/>
                <a:round/>
              </a:ln>
              <a:solidFill>
                <a:schemeClr val="tx1"/>
              </a:solidFill>
              <a:effectLst/>
              <a:latin typeface="Calibri"/>
              <a:ea typeface="Times New Roman"/>
              <a:cs typeface="DecoType Naskh Variants"/>
            </a:rPr>
            <a:t>مروه هاشم عدنان                    </a:t>
          </a:r>
          <a:r>
            <a:rPr lang="ar-IQ" sz="2400" b="1" kern="1200" dirty="0" smtClean="0">
              <a:ln w="5271" cap="flat" cmpd="sng" algn="ctr">
                <a:prstDash val="solid"/>
                <a:round/>
              </a:ln>
              <a:solidFill>
                <a:schemeClr val="tx1"/>
              </a:solidFill>
              <a:effectLst>
                <a:outerShdw blurRad="50800" dist="38100" dir="16200000">
                  <a:srgbClr val="000000">
                    <a:alpha val="40000"/>
                  </a:srgbClr>
                </a:outerShdw>
              </a:effectLst>
              <a:latin typeface="Calibri"/>
              <a:ea typeface="Calibri"/>
              <a:cs typeface="DecoType Naskh Variants"/>
            </a:rPr>
            <a:t>ا. د فائزة عبد القادر</a:t>
          </a:r>
          <a:r>
            <a:rPr lang="ar-IQ" sz="2800" b="1" kern="1200" dirty="0" smtClean="0">
              <a:ln w="5271" cap="flat" cmpd="sng" algn="ctr">
                <a:prstDash val="solid"/>
                <a:round/>
              </a:ln>
              <a:solidFill>
                <a:schemeClr val="tx1"/>
              </a:solidFill>
              <a:effectLst/>
              <a:latin typeface="Calibri"/>
              <a:ea typeface="Times New Roman"/>
              <a:cs typeface="DecoType Naskh Variants"/>
            </a:rPr>
            <a:t>        </a:t>
          </a:r>
          <a:endParaRPr lang="en-US" sz="2800" kern="1200" dirty="0" smtClean="0">
            <a:solidFill>
              <a:schemeClr val="tx1"/>
            </a:solidFill>
            <a:effectLst/>
            <a:latin typeface="Calibri"/>
            <a:ea typeface="Calibri"/>
            <a:cs typeface="Arial"/>
          </a:endParaRPr>
        </a:p>
        <a:p>
          <a:pPr marL="0" marR="0" lvl="0" indent="0" algn="ctr" defTabSz="2133600" rtl="1" eaLnBrk="1" fontAlgn="auto" latinLnBrk="0" hangingPunct="1">
            <a:lnSpc>
              <a:spcPct val="90000"/>
            </a:lnSpc>
            <a:spcBef>
              <a:spcPct val="0"/>
            </a:spcBef>
            <a:spcAft>
              <a:spcPct val="35000"/>
            </a:spcAft>
            <a:buClrTx/>
            <a:buSzTx/>
            <a:buFontTx/>
            <a:buNone/>
            <a:tabLst/>
            <a:defRPr/>
          </a:pPr>
          <a:r>
            <a:rPr lang="ar-IQ" sz="2400" kern="1200" dirty="0" smtClean="0">
              <a:solidFill>
                <a:schemeClr val="tx1"/>
              </a:solidFill>
              <a:effectLst>
                <a:outerShdw blurRad="38100" dist="38100" dir="2700000" algn="tl">
                  <a:srgbClr val="000000">
                    <a:alpha val="43137"/>
                  </a:srgbClr>
                </a:outerShdw>
              </a:effectLst>
              <a:latin typeface="Calibri"/>
              <a:cs typeface="+mn-cs"/>
            </a:rPr>
            <a:t>1440-2019 </a:t>
          </a:r>
          <a:endParaRPr lang="ar-IQ" sz="4000" b="1" kern="1200" dirty="0" smtClean="0">
            <a:solidFill>
              <a:schemeClr val="tx1"/>
            </a:solidFill>
            <a:effectLst>
              <a:outerShdw blurRad="38100" dist="38100" dir="2700000" algn="tl">
                <a:srgbClr val="000000">
                  <a:alpha val="43137"/>
                </a:srgbClr>
              </a:outerShdw>
            </a:effectLst>
          </a:endParaRPr>
        </a:p>
        <a:p>
          <a:pPr marL="0" marR="0" lvl="0" indent="0" algn="ctr" defTabSz="2133600" rtl="1" eaLnBrk="1" fontAlgn="auto" latinLnBrk="0" hangingPunct="1">
            <a:lnSpc>
              <a:spcPct val="90000"/>
            </a:lnSpc>
            <a:spcBef>
              <a:spcPct val="0"/>
            </a:spcBef>
            <a:spcAft>
              <a:spcPct val="35000"/>
            </a:spcAft>
            <a:buClrTx/>
            <a:buSzTx/>
            <a:buFontTx/>
            <a:buNone/>
            <a:tabLst/>
            <a:defRPr/>
          </a:pPr>
          <a:endParaRPr lang="en-US" sz="3200" kern="1200" dirty="0" smtClean="0">
            <a:effectLst/>
            <a:latin typeface="Calibri"/>
            <a:ea typeface="Calibri"/>
            <a:cs typeface="Arial"/>
          </a:endParaRPr>
        </a:p>
        <a:p>
          <a:pPr lvl="0" algn="ctr" defTabSz="2133600" rtl="1">
            <a:lnSpc>
              <a:spcPct val="90000"/>
            </a:lnSpc>
            <a:spcBef>
              <a:spcPct val="0"/>
            </a:spcBef>
            <a:spcAft>
              <a:spcPct val="35000"/>
            </a:spcAft>
          </a:pPr>
          <a:r>
            <a:rPr lang="ar-IQ" sz="3200" kern="1200" dirty="0" smtClean="0">
              <a:effectLst/>
              <a:latin typeface="Calibri"/>
              <a:cs typeface="Arial"/>
            </a:rPr>
            <a:t>	</a:t>
          </a:r>
          <a:endParaRPr lang="ar-IQ" sz="4800" b="1" kern="1200" dirty="0">
            <a:effectLst>
              <a:outerShdw blurRad="38100" dist="38100" dir="2700000" algn="tl">
                <a:srgbClr val="000000">
                  <a:alpha val="43137"/>
                </a:srgbClr>
              </a:outerShdw>
            </a:effectLst>
          </a:endParaRPr>
        </a:p>
      </dsp:txBody>
      <dsp:txXfrm rot="10800000">
        <a:off x="4080055" y="1225087"/>
        <a:ext cx="6750496" cy="3919997"/>
      </dsp:txXfrm>
    </dsp:sp>
    <dsp:sp modelId="{BB78038E-82BD-40B3-92C0-28EFAB8FB029}">
      <dsp:nvSpPr>
        <dsp:cNvPr id="0" name=""/>
        <dsp:cNvSpPr/>
      </dsp:nvSpPr>
      <dsp:spPr>
        <a:xfrm>
          <a:off x="1077899" y="1581146"/>
          <a:ext cx="3890506" cy="3890506"/>
        </a:xfrm>
        <a:prstGeom prst="ellipse">
          <a:avLst/>
        </a:prstGeom>
        <a:blipFill>
          <a:blip xmlns:r="http://schemas.openxmlformats.org/officeDocument/2006/relationships" r:embed="rId1">
            <a:extLst>
              <a:ext uri="{BEBA8EAE-BF5A-486C-A8C5-ECC9F3942E4B}">
                <a14:imgProps xmlns:a14="http://schemas.microsoft.com/office/drawing/2010/main">
                  <a14:imgLayer r:embed="rId2"/>
                </a14:imgProps>
              </a:ext>
              <a:ext uri="{28A0092B-C50C-407E-A947-70E740481C1C}">
                <a14:useLocalDpi xmlns:a14="http://schemas.microsoft.com/office/drawing/2010/main" val="0"/>
              </a:ext>
            </a:extLst>
          </a:blip>
          <a:srcRect/>
          <a:stretch>
            <a:fillRect l="-42000" r="-42000"/>
          </a:stretch>
        </a:blipFill>
        <a:ln>
          <a:noFill/>
        </a:ln>
        <a:effectLst>
          <a:outerShdw blurRad="50800" dist="38100" dir="10800000" algn="r" rotWithShape="0">
            <a:prstClr val="black">
              <a:alpha val="40000"/>
            </a:prst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AD71AE04-F49F-49B1-861D-AAD5B0B281C1}" type="datetimeFigureOut">
              <a:rPr lang="ar-IQ" smtClean="0"/>
              <a:t>29/09/1440</a:t>
            </a:fld>
            <a:endParaRPr lang="ar-IQ"/>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3926F2EA-5D47-4A9F-ACC3-44CF850CC314}" type="slidenum">
              <a:rPr lang="ar-IQ" smtClean="0"/>
              <a:t>‹#›</a:t>
            </a:fld>
            <a:endParaRPr lang="ar-IQ"/>
          </a:p>
        </p:txBody>
      </p:sp>
    </p:spTree>
    <p:extLst>
      <p:ext uri="{BB962C8B-B14F-4D97-AF65-F5344CB8AC3E}">
        <p14:creationId xmlns:p14="http://schemas.microsoft.com/office/powerpoint/2010/main" val="16337255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9" name="مستطيل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ar-SA" smtClean="0"/>
              <a:t>انقر لتحرير نمط العنوان الرئيسي</a:t>
            </a:r>
            <a:endParaRPr kumimoji="0" lang="en-US"/>
          </a:p>
        </p:txBody>
      </p:sp>
      <p:sp>
        <p:nvSpPr>
          <p:cNvPr id="3" name="عنوان فرعي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ar-SA" smtClean="0"/>
              <a:t>انقر لتحرير نمط العنوان الثانوي الرئيسي</a:t>
            </a:r>
            <a:endParaRPr kumimoji="0" lang="en-US"/>
          </a:p>
        </p:txBody>
      </p:sp>
      <p:sp>
        <p:nvSpPr>
          <p:cNvPr id="4" name="عنصر نائب للتاريخ 3"/>
          <p:cNvSpPr>
            <a:spLocks noGrp="1"/>
          </p:cNvSpPr>
          <p:nvPr>
            <p:ph type="dt" sz="half" idx="10"/>
          </p:nvPr>
        </p:nvSpPr>
        <p:spPr/>
        <p:txBody>
          <a:bodyPr/>
          <a:lstStyle/>
          <a:p>
            <a:fld id="{B61BEF0D-F0BB-DE4B-95CE-6DB70DBA9567}" type="datetimeFigureOut">
              <a:rPr lang="en-US" smtClean="0"/>
              <a:pPr/>
              <a:t>6/2/2019</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مستطيل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61BEF0D-F0BB-DE4B-95CE-6DB70DBA9567}" type="datetimeFigureOut">
              <a:rPr lang="en-US" smtClean="0"/>
              <a:pPr/>
              <a:t>6/2/2019</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9" name="مستطيل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مستطيل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عمودي 1"/>
          <p:cNvSpPr>
            <a:spLocks noGrp="1"/>
          </p:cNvSpPr>
          <p:nvPr>
            <p:ph type="title" orient="vert"/>
          </p:nvPr>
        </p:nvSpPr>
        <p:spPr>
          <a:xfrm>
            <a:off x="9042400" y="274641"/>
            <a:ext cx="25400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304801"/>
            <a:ext cx="80264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61BEF0D-F0BB-DE4B-95CE-6DB70DBA9567}" type="datetimeFigureOut">
              <a:rPr lang="en-US" smtClean="0"/>
              <a:pPr/>
              <a:t>6/2/2019</a:t>
            </a:fld>
            <a:endParaRPr lang="en-US" dirty="0"/>
          </a:p>
        </p:txBody>
      </p:sp>
      <p:sp>
        <p:nvSpPr>
          <p:cNvPr id="5" name="عنصر نائب للتذييل 4"/>
          <p:cNvSpPr>
            <a:spLocks noGrp="1"/>
          </p:cNvSpPr>
          <p:nvPr>
            <p:ph type="ftr" sz="quarter" idx="11"/>
          </p:nvPr>
        </p:nvSpPr>
        <p:spPr>
          <a:xfrm>
            <a:off x="3520796" y="6377460"/>
            <a:ext cx="5115205" cy="365125"/>
          </a:xfrm>
        </p:spPr>
        <p:txBody>
          <a:bodyPr/>
          <a:lstStyle/>
          <a:p>
            <a:endParaRPr lang="en-US" dirty="0"/>
          </a:p>
        </p:txBody>
      </p:sp>
      <p:sp>
        <p:nvSpPr>
          <p:cNvPr id="6" name="عنصر نائب لرقم الشريحة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155448"/>
            <a:ext cx="10972800" cy="1252728"/>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61BEF0D-F0BB-DE4B-95CE-6DB70DBA9567}" type="datetimeFigureOut">
              <a:rPr lang="en-US" smtClean="0"/>
              <a:pPr/>
              <a:t>6/2/2019</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9" name="مستطيل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مستطيل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61BEF0D-F0BB-DE4B-95CE-6DB70DBA9567}" type="datetimeFigureOut">
              <a:rPr lang="en-US" smtClean="0"/>
              <a:pPr/>
              <a:t>6/2/2019</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61BEF0D-F0BB-DE4B-95CE-6DB70DBA9567}" type="datetimeFigureOut">
              <a:rPr lang="en-US" smtClean="0"/>
              <a:pPr/>
              <a:t>6/2/2019</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نص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ar-SA" smtClean="0"/>
              <a:t>انقر لتحرير أنماط النص الرئيسي</a:t>
            </a:r>
          </a:p>
        </p:txBody>
      </p:sp>
      <p:sp>
        <p:nvSpPr>
          <p:cNvPr id="6" name="عنصر نائب للمحتوى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B61BEF0D-F0BB-DE4B-95CE-6DB70DBA9567}" type="datetimeFigureOut">
              <a:rPr lang="en-US" smtClean="0"/>
              <a:pPr/>
              <a:t>6/2/2019</a:t>
            </a:fld>
            <a:endParaRPr lang="en-US" dirty="0"/>
          </a:p>
        </p:txBody>
      </p:sp>
      <p:sp>
        <p:nvSpPr>
          <p:cNvPr id="8" name="عنصر نائب للتذييل 7"/>
          <p:cNvSpPr>
            <a:spLocks noGrp="1"/>
          </p:cNvSpPr>
          <p:nvPr>
            <p:ph type="ftr" sz="quarter" idx="11"/>
          </p:nvPr>
        </p:nvSpPr>
        <p:spPr/>
        <p:txBody>
          <a:bodyPr/>
          <a:lstStyle/>
          <a:p>
            <a:endParaRPr lang="en-US" dirty="0"/>
          </a:p>
        </p:txBody>
      </p:sp>
      <p:sp>
        <p:nvSpPr>
          <p:cNvPr id="9" name="عنصر نائب لرقم الشريحة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B61BEF0D-F0BB-DE4B-95CE-6DB70DBA9567}" type="datetimeFigureOut">
              <a:rPr lang="en-US" smtClean="0"/>
              <a:pPr/>
              <a:t>6/2/2019</a:t>
            </a:fld>
            <a:endParaRPr lang="en-US" dirty="0"/>
          </a:p>
        </p:txBody>
      </p:sp>
      <p:sp>
        <p:nvSpPr>
          <p:cNvPr id="4" name="عنصر نائب للتذييل 3"/>
          <p:cNvSpPr>
            <a:spLocks noGrp="1"/>
          </p:cNvSpPr>
          <p:nvPr>
            <p:ph type="ftr" sz="quarter" idx="11"/>
          </p:nvPr>
        </p:nvSpPr>
        <p:spPr/>
        <p:txBody>
          <a:bodyPr/>
          <a:lstStyle/>
          <a:p>
            <a:endParaRPr lang="en-US" dirty="0"/>
          </a:p>
        </p:txBody>
      </p:sp>
      <p:sp>
        <p:nvSpPr>
          <p:cNvPr id="5" name="عنصر نائب لرقم الشريحة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61BEF0D-F0BB-DE4B-95CE-6DB70DBA9567}" type="datetimeFigureOut">
              <a:rPr lang="en-US" smtClean="0"/>
              <a:pPr/>
              <a:t>6/2/2019</a:t>
            </a:fld>
            <a:endParaRPr lang="en-US" dirty="0"/>
          </a:p>
        </p:txBody>
      </p:sp>
      <p:sp>
        <p:nvSpPr>
          <p:cNvPr id="3" name="عنصر نائب للتذييل 2"/>
          <p:cNvSpPr>
            <a:spLocks noGrp="1"/>
          </p:cNvSpPr>
          <p:nvPr>
            <p:ph type="ftr" sz="quarter" idx="11"/>
          </p:nvPr>
        </p:nvSpPr>
        <p:spPr/>
        <p:txBody>
          <a:bodyPr/>
          <a:lstStyle/>
          <a:p>
            <a:endParaRPr lang="en-US"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نص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61BEF0D-F0BB-DE4B-95CE-6DB70DBA9567}" type="datetimeFigureOut">
              <a:rPr lang="en-US" smtClean="0"/>
              <a:pPr/>
              <a:t>6/2/2019</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مستطيل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219456" y="1170432"/>
            <a:ext cx="3364992" cy="201168"/>
          </a:xfrm>
        </p:spPr>
        <p:txBody>
          <a:bodyPr/>
          <a:lstStyle/>
          <a:p>
            <a:fld id="{B61BEF0D-F0BB-DE4B-95CE-6DB70DBA9567}" type="datetimeFigureOut">
              <a:rPr lang="en-US" smtClean="0"/>
              <a:pPr/>
              <a:t>6/2/2019</a:t>
            </a:fld>
            <a:endParaRPr lang="en-US" dirty="0"/>
          </a:p>
        </p:txBody>
      </p:sp>
      <p:sp>
        <p:nvSpPr>
          <p:cNvPr id="11" name="مستطيل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عنصر نائب للتذييل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dirty="0"/>
          </a:p>
        </p:txBody>
      </p:sp>
      <p:sp>
        <p:nvSpPr>
          <p:cNvPr id="7" name="عنصر نائب لرقم الشريحة 6"/>
          <p:cNvSpPr>
            <a:spLocks noGrp="1"/>
          </p:cNvSpPr>
          <p:nvPr>
            <p:ph type="sldNum" sz="quarter" idx="12"/>
          </p:nvPr>
        </p:nvSpPr>
        <p:spPr>
          <a:xfrm>
            <a:off x="11119104" y="1170432"/>
            <a:ext cx="978485" cy="201168"/>
          </a:xfrm>
        </p:spPr>
        <p:txBody>
          <a:bodyPr/>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مستطيل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مستطيل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صر نائب للعنوان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9600" y="1775192"/>
            <a:ext cx="10972800" cy="4625609"/>
          </a:xfrm>
          <a:prstGeom prst="rect">
            <a:avLst/>
          </a:prstGeom>
        </p:spPr>
        <p:txBody>
          <a:bodyPr vert="horz" lIns="54864" tIns="91440" rtlCol="0">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4" name="عنصر نائب للتاريخ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61BEF0D-F0BB-DE4B-95CE-6DB70DBA9567}" type="datetimeFigureOut">
              <a:rPr lang="en-US" smtClean="0"/>
              <a:pPr/>
              <a:t>6/2/2019</a:t>
            </a:fld>
            <a:endParaRPr lang="en-US" dirty="0"/>
          </a:p>
        </p:txBody>
      </p:sp>
      <p:sp>
        <p:nvSpPr>
          <p:cNvPr id="5" name="عنصر نائب للتذييل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عنصر نائب لرقم الشريحة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l" rtl="1"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r" rtl="1"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r" rtl="1"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r" rtl="1"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r" rtl="1"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r" rtl="1"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r" rtl="1"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r" rtl="1"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r" rtl="1"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r" rtl="1"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191508706"/>
              </p:ext>
            </p:extLst>
          </p:nvPr>
        </p:nvGraphicFramePr>
        <p:xfrm>
          <a:off x="0" y="238540"/>
          <a:ext cx="11624806" cy="6416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0310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0000" lnSpcReduction="20000"/>
          </a:bodyPr>
          <a:lstStyle/>
          <a:p>
            <a:pPr marL="0" lvl="0" indent="0" algn="just">
              <a:lnSpc>
                <a:spcPct val="150000"/>
              </a:lnSpc>
              <a:spcAft>
                <a:spcPts val="1000"/>
              </a:spcAft>
              <a:buNone/>
              <a:tabLst>
                <a:tab pos="1593850" algn="l"/>
              </a:tabLst>
            </a:pPr>
            <a:r>
              <a:rPr lang="ar-IQ" b="1" dirty="0" smtClean="0">
                <a:latin typeface="Calibri"/>
                <a:ea typeface="Calibri"/>
                <a:cs typeface="+mj-cs"/>
              </a:rPr>
              <a:t>5. اللقاء </a:t>
            </a:r>
            <a:r>
              <a:rPr lang="ar-IQ" b="1" dirty="0">
                <a:latin typeface="Calibri"/>
                <a:ea typeface="Calibri"/>
                <a:cs typeface="+mj-cs"/>
              </a:rPr>
              <a:t>الأول : </a:t>
            </a:r>
            <a:endParaRPr lang="en-US" sz="2000" dirty="0">
              <a:latin typeface="Calibri"/>
              <a:ea typeface="Calibri"/>
              <a:cs typeface="+mj-cs"/>
            </a:endParaRPr>
          </a:p>
          <a:p>
            <a:pPr marL="0" algn="just">
              <a:lnSpc>
                <a:spcPct val="150000"/>
              </a:lnSpc>
              <a:spcAft>
                <a:spcPts val="1000"/>
              </a:spcAft>
              <a:tabLst>
                <a:tab pos="1593850" algn="l"/>
              </a:tabLst>
            </a:pPr>
            <a:r>
              <a:rPr lang="ar-IQ" dirty="0">
                <a:latin typeface="Calibri"/>
                <a:ea typeface="Calibri"/>
                <a:cs typeface="+mj-cs"/>
              </a:rPr>
              <a:t>      اليوم الدراسي الأول مليء بالتوقعات والمخاوف وربما بعض التردد لانضمام بعض الطلاب الى فصلك، هناك دراسات عديدة تؤكد أن الأيام القليلة الأولى من الدراسة تعد حاسمة في تحديدها ما سيحققه الطلاب من نجاح في باقي أيام السنة الدراسية. لأن التلاميذ في أمس الحاجة لمعرفة المعلم لذا يجب عليه أن يعرف على اسمه وتخصصه الأكاديمي، وأن يستعرض أهم نشاطاته وأن يصرح بمنح كل خبراته العلمية تحت تصرفهم، ويعلن بأنه سيدير الصف على أكثر إثارة وروعة كي يجتازوا السنة في حب ومودة مع بعض.                     </a:t>
            </a:r>
            <a:endParaRPr lang="en-US" sz="2000" dirty="0">
              <a:latin typeface="Calibri"/>
              <a:ea typeface="Calibri"/>
              <a:cs typeface="+mj-cs"/>
            </a:endParaRPr>
          </a:p>
          <a:p>
            <a:r>
              <a:rPr lang="ar-IQ" dirty="0">
                <a:latin typeface="Calibri"/>
                <a:ea typeface="Calibri"/>
                <a:cs typeface="+mj-cs"/>
              </a:rPr>
              <a:t>                                                                    </a:t>
            </a:r>
            <a:r>
              <a:rPr lang="ar-IQ" dirty="0" smtClean="0">
                <a:latin typeface="Calibri"/>
                <a:ea typeface="Calibri"/>
                <a:cs typeface="+mj-cs"/>
              </a:rPr>
              <a:t>                        (</a:t>
            </a:r>
            <a:r>
              <a:rPr lang="ar-IQ" dirty="0">
                <a:latin typeface="Calibri"/>
                <a:ea typeface="Calibri"/>
                <a:cs typeface="+mj-cs"/>
              </a:rPr>
              <a:t>عربيات، 2007: 70)</a:t>
            </a:r>
            <a:endParaRPr lang="ar-IQ" dirty="0">
              <a:cs typeface="+mj-cs"/>
            </a:endParaRPr>
          </a:p>
        </p:txBody>
      </p:sp>
    </p:spTree>
    <p:extLst>
      <p:ext uri="{BB962C8B-B14F-4D97-AF65-F5344CB8AC3E}">
        <p14:creationId xmlns:p14="http://schemas.microsoft.com/office/powerpoint/2010/main" val="2330691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0344"/>
            <a:ext cx="10972800" cy="1137832"/>
          </a:xfrm>
        </p:spPr>
        <p:txBody>
          <a:bodyPr>
            <a:normAutofit fontScale="90000"/>
          </a:bodyPr>
          <a:lstStyle/>
          <a:p>
            <a:pPr algn="r"/>
            <a:r>
              <a:rPr lang="ar-IQ" u="sng" dirty="0">
                <a:latin typeface="Calibri"/>
                <a:ea typeface="Calibri"/>
              </a:rPr>
              <a:t>خصائص الإدارة الصفية:</a:t>
            </a:r>
            <a:r>
              <a:rPr lang="en-US" sz="3600" dirty="0">
                <a:latin typeface="Calibri"/>
                <a:ea typeface="Calibri"/>
              </a:rPr>
              <a:t/>
            </a:r>
            <a:br>
              <a:rPr lang="en-US" sz="3600" dirty="0">
                <a:latin typeface="Calibri"/>
                <a:ea typeface="Calibri"/>
              </a:rPr>
            </a:br>
            <a:endParaRPr lang="ar-IQ" dirty="0"/>
          </a:p>
        </p:txBody>
      </p:sp>
      <p:sp>
        <p:nvSpPr>
          <p:cNvPr id="3" name="عنصر نائب للمحتوى 2"/>
          <p:cNvSpPr>
            <a:spLocks noGrp="1"/>
          </p:cNvSpPr>
          <p:nvPr>
            <p:ph idx="1"/>
          </p:nvPr>
        </p:nvSpPr>
        <p:spPr>
          <a:xfrm>
            <a:off x="609600" y="1611824"/>
            <a:ext cx="10972800" cy="4788977"/>
          </a:xfrm>
        </p:spPr>
        <p:txBody>
          <a:bodyPr>
            <a:normAutofit fontScale="62500" lnSpcReduction="20000"/>
          </a:bodyPr>
          <a:lstStyle/>
          <a:p>
            <a:pPr marL="0" algn="just">
              <a:lnSpc>
                <a:spcPct val="150000"/>
              </a:lnSpc>
              <a:spcAft>
                <a:spcPts val="1000"/>
              </a:spcAft>
              <a:tabLst>
                <a:tab pos="1593850" algn="l"/>
              </a:tabLst>
            </a:pPr>
            <a:r>
              <a:rPr lang="ar-IQ" dirty="0" smtClean="0">
                <a:latin typeface="Calibri"/>
                <a:ea typeface="Calibri"/>
              </a:rPr>
              <a:t>للإدارة </a:t>
            </a:r>
            <a:r>
              <a:rPr lang="ar-IQ" dirty="0">
                <a:latin typeface="Calibri"/>
                <a:ea typeface="Calibri"/>
              </a:rPr>
              <a:t>الصفية مجموعة من الخصائص التي يجب أن تتوفر عليها كي تصبح فعالة وهي  </a:t>
            </a:r>
            <a:r>
              <a:rPr lang="ar-IQ" dirty="0" err="1">
                <a:latin typeface="Calibri"/>
                <a:ea typeface="Calibri"/>
              </a:rPr>
              <a:t>مايلي</a:t>
            </a:r>
            <a:r>
              <a:rPr lang="ar-IQ" dirty="0">
                <a:latin typeface="Calibri"/>
                <a:ea typeface="Calibri"/>
              </a:rPr>
              <a:t>:</a:t>
            </a:r>
            <a:endParaRPr lang="en-US" sz="2000" dirty="0">
              <a:latin typeface="Calibri"/>
              <a:ea typeface="Calibri"/>
            </a:endParaRPr>
          </a:p>
          <a:p>
            <a:pPr marL="342900" lvl="0" indent="-342900" algn="just">
              <a:lnSpc>
                <a:spcPct val="150000"/>
              </a:lnSpc>
              <a:buFont typeface="+mj-lt"/>
              <a:buAutoNum type="arabicPeriod"/>
              <a:tabLst>
                <a:tab pos="1593850" algn="l"/>
              </a:tabLst>
            </a:pPr>
            <a:r>
              <a:rPr lang="ar-IQ" dirty="0">
                <a:latin typeface="Calibri"/>
                <a:ea typeface="Calibri"/>
              </a:rPr>
              <a:t>أن يكون المعلم مؤهلاً علمياً وتربوياً ومحباً لمهنة التعليم.</a:t>
            </a:r>
            <a:endParaRPr lang="en-US" sz="2000" dirty="0">
              <a:latin typeface="Calibri"/>
              <a:ea typeface="Calibri"/>
            </a:endParaRPr>
          </a:p>
          <a:p>
            <a:pPr marL="342900" lvl="0" indent="-342900" algn="just">
              <a:lnSpc>
                <a:spcPct val="150000"/>
              </a:lnSpc>
              <a:buFont typeface="+mj-lt"/>
              <a:buAutoNum type="arabicPeriod"/>
              <a:tabLst>
                <a:tab pos="1593850" algn="l"/>
              </a:tabLst>
            </a:pPr>
            <a:r>
              <a:rPr lang="ar-IQ" dirty="0">
                <a:latin typeface="Calibri"/>
                <a:ea typeface="Calibri"/>
              </a:rPr>
              <a:t>أن تتوفر في الصف الدراسي الإضاءة الكافية والتهوية الجيدة والمقاعد المناسبة لنمو التلاميذ والمراحل الدراسية.</a:t>
            </a:r>
            <a:endParaRPr lang="en-US" sz="2000" dirty="0">
              <a:latin typeface="Calibri"/>
              <a:ea typeface="Calibri"/>
            </a:endParaRPr>
          </a:p>
          <a:p>
            <a:pPr marL="342900" lvl="0" indent="-342900" algn="just">
              <a:lnSpc>
                <a:spcPct val="150000"/>
              </a:lnSpc>
              <a:buFont typeface="+mj-lt"/>
              <a:buAutoNum type="arabicPeriod"/>
              <a:tabLst>
                <a:tab pos="1593850" algn="l"/>
              </a:tabLst>
            </a:pPr>
            <a:r>
              <a:rPr lang="ar-IQ" dirty="0">
                <a:latin typeface="Calibri"/>
                <a:ea typeface="Calibri"/>
              </a:rPr>
              <a:t>أن تتسم العلاقات بين المعلم والتلاميذ بالروح الديمقراطية.</a:t>
            </a:r>
            <a:endParaRPr lang="en-US" sz="2000" dirty="0">
              <a:latin typeface="Calibri"/>
              <a:ea typeface="Calibri"/>
            </a:endParaRPr>
          </a:p>
          <a:p>
            <a:pPr marL="342900" lvl="0" indent="-342900" algn="just">
              <a:lnSpc>
                <a:spcPct val="150000"/>
              </a:lnSpc>
              <a:buFont typeface="+mj-lt"/>
              <a:buAutoNum type="arabicPeriod"/>
              <a:tabLst>
                <a:tab pos="1593850" algn="l"/>
              </a:tabLst>
            </a:pPr>
            <a:r>
              <a:rPr lang="ar-IQ" dirty="0">
                <a:latin typeface="Calibri"/>
                <a:ea typeface="Calibri"/>
              </a:rPr>
              <a:t>المناخ الصفي الذي تسوده علاقات إنسانية قائمة على الثقة والاحترام المتبادل.</a:t>
            </a:r>
            <a:endParaRPr lang="en-US" sz="2000" dirty="0">
              <a:latin typeface="Calibri"/>
              <a:ea typeface="Calibri"/>
            </a:endParaRPr>
          </a:p>
          <a:p>
            <a:pPr marL="342900" lvl="0" indent="-342900" algn="just">
              <a:lnSpc>
                <a:spcPct val="150000"/>
              </a:lnSpc>
              <a:buFont typeface="+mj-lt"/>
              <a:buAutoNum type="arabicPeriod"/>
              <a:tabLst>
                <a:tab pos="1593850" algn="l"/>
              </a:tabLst>
            </a:pPr>
            <a:r>
              <a:rPr lang="ar-IQ" dirty="0">
                <a:latin typeface="Calibri"/>
                <a:ea typeface="Calibri"/>
              </a:rPr>
              <a:t>حفظ النظم داخل الصف.</a:t>
            </a:r>
            <a:endParaRPr lang="en-US" sz="2000" dirty="0">
              <a:latin typeface="Calibri"/>
              <a:ea typeface="Calibri"/>
            </a:endParaRPr>
          </a:p>
          <a:p>
            <a:pPr marL="342900" lvl="0" indent="-342900" algn="just">
              <a:lnSpc>
                <a:spcPct val="150000"/>
              </a:lnSpc>
              <a:buFont typeface="+mj-lt"/>
              <a:buAutoNum type="arabicPeriod"/>
              <a:tabLst>
                <a:tab pos="1593850" algn="l"/>
              </a:tabLst>
            </a:pPr>
            <a:r>
              <a:rPr lang="ar-IQ" dirty="0">
                <a:latin typeface="Calibri"/>
                <a:ea typeface="Calibri"/>
              </a:rPr>
              <a:t>توفير الخبرات التعليمية وتنظيمها وتوحيدها بما يحقق العمل بمبدأ الفروق الفردية المادية والمعنوية.</a:t>
            </a:r>
            <a:endParaRPr lang="en-US" sz="2000" dirty="0">
              <a:latin typeface="Calibri"/>
              <a:ea typeface="Calibri"/>
            </a:endParaRPr>
          </a:p>
          <a:p>
            <a:pPr marL="342900" lvl="0" indent="-342900">
              <a:lnSpc>
                <a:spcPct val="150000"/>
              </a:lnSpc>
              <a:spcAft>
                <a:spcPts val="1000"/>
              </a:spcAft>
              <a:buFont typeface="+mj-lt"/>
              <a:buAutoNum type="arabicPeriod"/>
              <a:tabLst>
                <a:tab pos="1593850" algn="l"/>
              </a:tabLst>
            </a:pPr>
            <a:r>
              <a:rPr lang="ar-IQ" dirty="0">
                <a:latin typeface="Calibri"/>
                <a:ea typeface="Calibri"/>
              </a:rPr>
              <a:t> تخصيص وقت كاف لملاحظة التلاميذ ومتابعة تقديم أعمالهم باستمرار وتعريفهم بنتائج أعمالهم </a:t>
            </a:r>
            <a:r>
              <a:rPr lang="ar-IQ" dirty="0" smtClean="0">
                <a:latin typeface="Calibri"/>
                <a:ea typeface="Calibri"/>
              </a:rPr>
              <a:t>.</a:t>
            </a:r>
          </a:p>
          <a:p>
            <a:pPr marL="0" lvl="0" indent="0" algn="l">
              <a:lnSpc>
                <a:spcPct val="150000"/>
              </a:lnSpc>
              <a:spcAft>
                <a:spcPts val="1000"/>
              </a:spcAft>
              <a:buNone/>
              <a:tabLst>
                <a:tab pos="1593850" algn="l"/>
              </a:tabLst>
            </a:pPr>
            <a:r>
              <a:rPr lang="ar-IQ" dirty="0" smtClean="0">
                <a:latin typeface="Calibri"/>
                <a:ea typeface="Calibri"/>
              </a:rPr>
              <a:t>                                                                  (</a:t>
            </a:r>
            <a:r>
              <a:rPr lang="ar-IQ" dirty="0" err="1">
                <a:latin typeface="Calibri"/>
                <a:ea typeface="Calibri"/>
              </a:rPr>
              <a:t>الجقندي</a:t>
            </a:r>
            <a:r>
              <a:rPr lang="ar-IQ" dirty="0">
                <a:latin typeface="Calibri"/>
                <a:ea typeface="Calibri"/>
              </a:rPr>
              <a:t>، 2008: 399-400</a:t>
            </a:r>
            <a:r>
              <a:rPr lang="ar-IQ" dirty="0" smtClean="0">
                <a:latin typeface="Calibri"/>
                <a:ea typeface="Calibri"/>
              </a:rPr>
              <a:t>)</a:t>
            </a:r>
            <a:endParaRPr lang="en-US" sz="2000" dirty="0">
              <a:latin typeface="Calibri"/>
              <a:ea typeface="Calibri"/>
            </a:endParaRPr>
          </a:p>
        </p:txBody>
      </p:sp>
    </p:spTree>
    <p:extLst>
      <p:ext uri="{BB962C8B-B14F-4D97-AF65-F5344CB8AC3E}">
        <p14:creationId xmlns:p14="http://schemas.microsoft.com/office/powerpoint/2010/main" val="3630274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550190"/>
            <a:ext cx="10972800" cy="857986"/>
          </a:xfrm>
        </p:spPr>
        <p:txBody>
          <a:bodyPr>
            <a:normAutofit fontScale="90000"/>
          </a:bodyPr>
          <a:lstStyle/>
          <a:p>
            <a:pPr algn="r"/>
            <a:r>
              <a:rPr lang="ar-IQ" u="sng" dirty="0">
                <a:latin typeface="Calibri"/>
                <a:ea typeface="Calibri"/>
              </a:rPr>
              <a:t>أساليب الإدارة الصفية</a:t>
            </a:r>
            <a:r>
              <a:rPr lang="en-US" sz="3600" dirty="0">
                <a:latin typeface="Calibri"/>
                <a:ea typeface="Calibri"/>
                <a:cs typeface="Arial"/>
              </a:rPr>
              <a:t/>
            </a:r>
            <a:br>
              <a:rPr lang="en-US" sz="3600" dirty="0">
                <a:latin typeface="Calibri"/>
                <a:ea typeface="Calibri"/>
                <a:cs typeface="Arial"/>
              </a:rPr>
            </a:br>
            <a:endParaRPr lang="ar-IQ" dirty="0"/>
          </a:p>
        </p:txBody>
      </p:sp>
      <p:sp>
        <p:nvSpPr>
          <p:cNvPr id="3" name="عنصر نائب للمحتوى 2"/>
          <p:cNvSpPr>
            <a:spLocks noGrp="1"/>
          </p:cNvSpPr>
          <p:nvPr>
            <p:ph idx="1"/>
          </p:nvPr>
        </p:nvSpPr>
        <p:spPr>
          <a:xfrm>
            <a:off x="317715" y="1487838"/>
            <a:ext cx="11264685" cy="4912964"/>
          </a:xfrm>
        </p:spPr>
        <p:txBody>
          <a:bodyPr>
            <a:normAutofit fontScale="55000" lnSpcReduction="20000"/>
          </a:bodyPr>
          <a:lstStyle/>
          <a:p>
            <a:pPr marL="0" indent="0" algn="just">
              <a:lnSpc>
                <a:spcPct val="150000"/>
              </a:lnSpc>
              <a:spcAft>
                <a:spcPts val="1000"/>
              </a:spcAft>
              <a:buNone/>
            </a:pPr>
            <a:r>
              <a:rPr lang="ar-IQ" dirty="0" smtClean="0">
                <a:latin typeface="Calibri"/>
                <a:ea typeface="Calibri"/>
                <a:cs typeface="+mj-cs"/>
              </a:rPr>
              <a:t>تتعدد </a:t>
            </a:r>
            <a:r>
              <a:rPr lang="ar-IQ" dirty="0">
                <a:latin typeface="Calibri"/>
                <a:ea typeface="Calibri"/>
                <a:cs typeface="+mj-cs"/>
              </a:rPr>
              <a:t>الأساليب والمداخل التي يمكن أن يستخدمها المعلم في إدارة الصف ، ويمكن أن نميز منها خمسة مداخل هي :</a:t>
            </a:r>
            <a:endParaRPr lang="en-US" sz="2000" dirty="0">
              <a:latin typeface="Calibri"/>
              <a:ea typeface="Calibri"/>
              <a:cs typeface="+mj-cs"/>
            </a:endParaRPr>
          </a:p>
          <a:p>
            <a:pPr marL="0" indent="457200" algn="just">
              <a:lnSpc>
                <a:spcPct val="150000"/>
              </a:lnSpc>
              <a:spcAft>
                <a:spcPts val="1000"/>
              </a:spcAft>
            </a:pPr>
            <a:r>
              <a:rPr lang="ar-IQ" b="1" dirty="0">
                <a:latin typeface="Calibri"/>
                <a:ea typeface="Calibri"/>
                <a:cs typeface="+mj-cs"/>
              </a:rPr>
              <a:t>1- المدخل التسلطي</a:t>
            </a:r>
            <a:endParaRPr lang="en-US" sz="2000" dirty="0">
              <a:latin typeface="Calibri"/>
              <a:ea typeface="Calibri"/>
              <a:cs typeface="+mj-cs"/>
            </a:endParaRPr>
          </a:p>
          <a:p>
            <a:pPr marL="0" indent="457200" algn="just">
              <a:lnSpc>
                <a:spcPct val="150000"/>
              </a:lnSpc>
              <a:spcAft>
                <a:spcPts val="1000"/>
              </a:spcAft>
            </a:pPr>
            <a:r>
              <a:rPr lang="ar-IQ" dirty="0">
                <a:latin typeface="Calibri"/>
                <a:ea typeface="Calibri"/>
                <a:cs typeface="+mj-cs"/>
              </a:rPr>
              <a:t>وينظر إلى إدارة الصف في هذا المدخل على أنها عملية ضبط السلوك المتعلمين ، بمعنى أن تحقيق النظام داخل حجرة الدراسة هو مرادف لإدارة الصف، وأن دور المعلم هو اتخاذ جميع الإجراءات التي يمكن من خلالها توفير النظام داخل حجرة الدراسة والمحافظة عليه.</a:t>
            </a:r>
            <a:r>
              <a:rPr lang="ar-IQ" sz="2000" dirty="0">
                <a:latin typeface="Calibri"/>
                <a:ea typeface="Calibri"/>
                <a:cs typeface="+mj-cs"/>
              </a:rPr>
              <a:t> </a:t>
            </a:r>
            <a:endParaRPr lang="en-US" sz="2000" dirty="0">
              <a:latin typeface="Calibri"/>
              <a:ea typeface="Calibri"/>
              <a:cs typeface="+mj-cs"/>
            </a:endParaRPr>
          </a:p>
          <a:p>
            <a:pPr marL="0" indent="457200" algn="just">
              <a:lnSpc>
                <a:spcPct val="150000"/>
              </a:lnSpc>
              <a:spcAft>
                <a:spcPts val="1000"/>
              </a:spcAft>
            </a:pPr>
            <a:r>
              <a:rPr lang="ar-IQ" dirty="0">
                <a:latin typeface="Calibri"/>
                <a:ea typeface="Calibri"/>
                <a:cs typeface="+mj-cs"/>
              </a:rPr>
              <a:t>وفي هذا المدخل يعتبر المعلم نفسه هو الآمر الناهي، وأن رأيه هو الأول والأخير، ولا يحق لأي من المتعلمين مناقشته أو الاعتراض عليه أو التعبير عن رأيه ، ويعتمد على استخدام أساليب الضغط والعقاب والتهديد لضبط سلوك المتعلمين، وقد يلجأ إلى استخدام العنف مع من يخالف أوامره أو يبطئ في تنفيذها.</a:t>
            </a:r>
            <a:endParaRPr lang="en-US" sz="2000" dirty="0">
              <a:latin typeface="Calibri"/>
              <a:ea typeface="Calibri"/>
              <a:cs typeface="+mj-cs"/>
            </a:endParaRPr>
          </a:p>
          <a:p>
            <a:pPr marL="0" indent="457200" algn="just">
              <a:lnSpc>
                <a:spcPct val="150000"/>
              </a:lnSpc>
              <a:spcAft>
                <a:spcPts val="1000"/>
              </a:spcAft>
            </a:pPr>
            <a:r>
              <a:rPr lang="ar-IQ" dirty="0">
                <a:latin typeface="Calibri"/>
                <a:ea typeface="Calibri"/>
                <a:cs typeface="+mj-cs"/>
              </a:rPr>
              <a:t>وفي ظل هذا المدخل يفقد المتعلم الشعور بالأمن والطمأنينة، وتضعف ثقته بنفسه، كما يفقد استقلاليته ويعيش في جو من القلق والخوف والترقب، وتتسم استجاباته للمعلم بأنها نابعة من الخوف من العقاب لا عن قناعة ورضى، ويزداد بذلك شعوره بالإحباط والانسحاب مما يؤثر على علميات التعليم والتعلم ويعوق </a:t>
            </a:r>
            <a:r>
              <a:rPr lang="ar-IQ" dirty="0" smtClean="0">
                <a:latin typeface="Calibri"/>
                <a:ea typeface="Calibri"/>
                <a:cs typeface="+mj-cs"/>
              </a:rPr>
              <a:t>تحقق </a:t>
            </a:r>
            <a:r>
              <a:rPr lang="ar-IQ" dirty="0">
                <a:latin typeface="Calibri"/>
                <a:ea typeface="Calibri"/>
                <a:cs typeface="+mj-cs"/>
              </a:rPr>
              <a:t>الأهداف التعليمية المنشودة</a:t>
            </a:r>
            <a:r>
              <a:rPr lang="ar-IQ" dirty="0" smtClean="0">
                <a:latin typeface="Calibri"/>
                <a:ea typeface="Calibri"/>
                <a:cs typeface="+mj-cs"/>
              </a:rPr>
              <a:t>.</a:t>
            </a:r>
          </a:p>
        </p:txBody>
      </p:sp>
    </p:spTree>
    <p:extLst>
      <p:ext uri="{BB962C8B-B14F-4D97-AF65-F5344CB8AC3E}">
        <p14:creationId xmlns:p14="http://schemas.microsoft.com/office/powerpoint/2010/main" val="3976325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79708"/>
            <a:ext cx="10972800" cy="1028468"/>
          </a:xfrm>
        </p:spPr>
        <p:txBody>
          <a:bodyPr>
            <a:noAutofit/>
          </a:bodyPr>
          <a:lstStyle/>
          <a:p>
            <a:pPr algn="r"/>
            <a:r>
              <a:rPr lang="ar-IQ" sz="3200" dirty="0" smtClean="0">
                <a:latin typeface="Calibri"/>
                <a:ea typeface="Calibri"/>
              </a:rPr>
              <a:t>2. المدخل </a:t>
            </a:r>
            <a:r>
              <a:rPr lang="ar-IQ" sz="3200" dirty="0" err="1">
                <a:latin typeface="Calibri"/>
                <a:ea typeface="Calibri"/>
              </a:rPr>
              <a:t>التسامحي</a:t>
            </a:r>
            <a:r>
              <a:rPr lang="en-US" sz="2000" dirty="0">
                <a:latin typeface="Calibri"/>
                <a:ea typeface="Calibri"/>
              </a:rPr>
              <a:t/>
            </a:r>
            <a:br>
              <a:rPr lang="en-US" sz="2000" dirty="0">
                <a:latin typeface="Calibri"/>
                <a:ea typeface="Calibri"/>
              </a:rPr>
            </a:br>
            <a:endParaRPr lang="ar-IQ" sz="4000" dirty="0"/>
          </a:p>
        </p:txBody>
      </p:sp>
      <p:sp>
        <p:nvSpPr>
          <p:cNvPr id="3" name="عنصر نائب للمحتوى 2"/>
          <p:cNvSpPr>
            <a:spLocks noGrp="1"/>
          </p:cNvSpPr>
          <p:nvPr>
            <p:ph idx="1"/>
          </p:nvPr>
        </p:nvSpPr>
        <p:spPr/>
        <p:txBody>
          <a:bodyPr>
            <a:normAutofit fontScale="70000" lnSpcReduction="20000"/>
          </a:bodyPr>
          <a:lstStyle/>
          <a:p>
            <a:pPr marL="0" indent="457200" algn="just">
              <a:lnSpc>
                <a:spcPct val="150000"/>
              </a:lnSpc>
              <a:spcAft>
                <a:spcPts val="1000"/>
              </a:spcAft>
            </a:pPr>
            <a:r>
              <a:rPr lang="ar-IQ" dirty="0" smtClean="0">
                <a:latin typeface="Calibri"/>
                <a:ea typeface="Calibri"/>
                <a:cs typeface="+mj-cs"/>
              </a:rPr>
              <a:t>وينظر </a:t>
            </a:r>
            <a:r>
              <a:rPr lang="ar-IQ" dirty="0">
                <a:latin typeface="Calibri"/>
                <a:ea typeface="Calibri"/>
                <a:cs typeface="+mj-cs"/>
              </a:rPr>
              <a:t>إلى إدارة الصف في هذا المدخل على أنها عملية توفير أقصى قدر من الحرية للمتعلمين ، بحيث تتاح لهم الفرص لعمل كل ما يريدون ، وأن دور المعلم هو اتخاذ جميع الإجراءات التي يمكن من خلالها زيادة حرية المتعلمين إلى أقصى حد ممكن .</a:t>
            </a:r>
            <a:endParaRPr lang="en-US" sz="2000" dirty="0">
              <a:latin typeface="Calibri"/>
              <a:ea typeface="Calibri"/>
              <a:cs typeface="+mj-cs"/>
            </a:endParaRPr>
          </a:p>
          <a:p>
            <a:pPr marL="0" indent="457200" algn="just">
              <a:lnSpc>
                <a:spcPct val="150000"/>
              </a:lnSpc>
              <a:spcAft>
                <a:spcPts val="1000"/>
              </a:spcAft>
            </a:pPr>
            <a:r>
              <a:rPr lang="ar-IQ" dirty="0">
                <a:latin typeface="Calibri"/>
                <a:ea typeface="Calibri"/>
                <a:cs typeface="+mj-cs"/>
              </a:rPr>
              <a:t>وفي هذا المدخل يسود عدم النظام في كل شيء داخل حجرة الدراسة، ولا يستطيع المعلم الحفاظ على الهدوء والنظام في صفه ، ولا يتمكن من كبح جماح المتعلمين من ذوي السلوكيات غير المناسبة، وفي ظل هذا الجو الفوضوي يغلب على المتعلمين مظاهر الإحباط والعنف واللامبالاة ، ويفقدون قيما مهمة ومنها الاحترام والنظام والثقة والتقدير والعدل، ونتيجة لكل ذلك يفقد المتعلم حماسه وإقباله على التعلم ، ويشعر بالإحباط والانسحاب ، ولا تتحقق الأهداف التعليمية المنشودة .</a:t>
            </a:r>
            <a:endParaRPr lang="en-US" sz="2000" dirty="0">
              <a:latin typeface="Calibri"/>
              <a:ea typeface="Calibri"/>
              <a:cs typeface="+mj-cs"/>
            </a:endParaRPr>
          </a:p>
          <a:p>
            <a:endParaRPr lang="ar-IQ" dirty="0">
              <a:cs typeface="+mj-cs"/>
            </a:endParaRPr>
          </a:p>
        </p:txBody>
      </p:sp>
    </p:spTree>
    <p:extLst>
      <p:ext uri="{BB962C8B-B14F-4D97-AF65-F5344CB8AC3E}">
        <p14:creationId xmlns:p14="http://schemas.microsoft.com/office/powerpoint/2010/main" val="2169656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sz="3600" dirty="0" smtClean="0">
                <a:latin typeface="Calibri"/>
                <a:ea typeface="Calibri"/>
              </a:rPr>
              <a:t>3.مدخل </a:t>
            </a:r>
            <a:r>
              <a:rPr lang="ar-IQ" sz="3600" dirty="0">
                <a:latin typeface="Calibri"/>
                <a:ea typeface="Calibri"/>
              </a:rPr>
              <a:t>تعديل السلوك</a:t>
            </a:r>
            <a:r>
              <a:rPr lang="en-US" sz="2200" dirty="0">
                <a:latin typeface="Calibri"/>
                <a:ea typeface="Calibri"/>
              </a:rPr>
              <a:t/>
            </a:r>
            <a:br>
              <a:rPr lang="en-US" sz="2200" dirty="0">
                <a:latin typeface="Calibri"/>
                <a:ea typeface="Calibri"/>
              </a:rPr>
            </a:br>
            <a:endParaRPr lang="ar-IQ" dirty="0"/>
          </a:p>
        </p:txBody>
      </p:sp>
      <p:sp>
        <p:nvSpPr>
          <p:cNvPr id="3" name="عنصر نائب للمحتوى 2"/>
          <p:cNvSpPr>
            <a:spLocks noGrp="1"/>
          </p:cNvSpPr>
          <p:nvPr>
            <p:ph idx="1"/>
          </p:nvPr>
        </p:nvSpPr>
        <p:spPr>
          <a:xfrm>
            <a:off x="609600" y="1534332"/>
            <a:ext cx="10972800" cy="5106692"/>
          </a:xfrm>
        </p:spPr>
        <p:txBody>
          <a:bodyPr>
            <a:noAutofit/>
          </a:bodyPr>
          <a:lstStyle/>
          <a:p>
            <a:pPr marL="0" indent="457200">
              <a:lnSpc>
                <a:spcPct val="150000"/>
              </a:lnSpc>
              <a:spcAft>
                <a:spcPts val="1000"/>
              </a:spcAft>
            </a:pPr>
            <a:r>
              <a:rPr lang="ar-IQ" sz="1600" b="1" dirty="0">
                <a:latin typeface="Calibri"/>
                <a:ea typeface="Calibri"/>
                <a:cs typeface="+mj-cs"/>
              </a:rPr>
              <a:t>- </a:t>
            </a:r>
            <a:r>
              <a:rPr lang="ar-IQ" sz="1600" dirty="0" smtClean="0">
                <a:latin typeface="Calibri"/>
                <a:ea typeface="Calibri"/>
                <a:cs typeface="+mj-cs"/>
              </a:rPr>
              <a:t>وينظر </a:t>
            </a:r>
            <a:r>
              <a:rPr lang="ar-IQ" sz="1600" dirty="0">
                <a:latin typeface="Calibri"/>
                <a:ea typeface="Calibri"/>
                <a:cs typeface="+mj-cs"/>
              </a:rPr>
              <a:t>إلى إدارة الصف في هذا المدخل على أنها عملية تعديل لسلوك المتعلمين من خلال تنمية الأنماط السلوكية المرغوبة ، وحذف الأنماط السلوكية غير المرغوبة ، وأن دور المعلم هو استخدام مبادئ ونظريات التعزيز لتنمية السلوكيات المناسبة وحذف السلوكيات غير المناسبة.</a:t>
            </a:r>
            <a:endParaRPr lang="en-US" sz="1100" dirty="0">
              <a:latin typeface="Calibri"/>
              <a:ea typeface="Calibri"/>
              <a:cs typeface="+mj-cs"/>
            </a:endParaRPr>
          </a:p>
          <a:p>
            <a:pPr marL="0">
              <a:lnSpc>
                <a:spcPct val="150000"/>
              </a:lnSpc>
              <a:spcAft>
                <a:spcPts val="1000"/>
              </a:spcAft>
            </a:pPr>
            <a:r>
              <a:rPr lang="ar-IQ" sz="1600" dirty="0">
                <a:latin typeface="Calibri"/>
                <a:ea typeface="Calibri"/>
                <a:cs typeface="+mj-cs"/>
              </a:rPr>
              <a:t>     ويرى المعلم في هذا المدخل أن اكتساب المتعلم لسلوك معين يتوقف على التعلم بشرط أن يثاب هذا السلوك أو يكافأ، وأن التعزيز يزيد من احتمال حدوث سلوك معين أو تكراره، أي أن التعزيز يقوى السلوك، فإذا كان السلوك الذي يقوى بالتعزيز مناسباً، فإنه سوف يستمر على الأغلب، وهذا يعني أن التعزيز يمثل مكافأة للمتعلم الذي يسلك سلوكا مناسب على أمل استمرار السلوك وتدعيمه</a:t>
            </a:r>
            <a:r>
              <a:rPr lang="ar-IQ" sz="1600" dirty="0" smtClean="0">
                <a:latin typeface="Calibri"/>
                <a:ea typeface="Calibri"/>
                <a:cs typeface="+mj-cs"/>
              </a:rPr>
              <a:t>.</a:t>
            </a:r>
          </a:p>
          <a:p>
            <a:pPr marL="0">
              <a:lnSpc>
                <a:spcPct val="150000"/>
              </a:lnSpc>
              <a:spcAft>
                <a:spcPts val="1000"/>
              </a:spcAft>
            </a:pPr>
            <a:r>
              <a:rPr lang="ar-IQ" sz="1600" dirty="0" smtClean="0">
                <a:latin typeface="Calibri"/>
                <a:ea typeface="Calibri"/>
                <a:cs typeface="+mj-cs"/>
              </a:rPr>
              <a:t>ويلجأ </a:t>
            </a:r>
            <a:r>
              <a:rPr lang="ar-IQ" sz="1600" dirty="0">
                <a:latin typeface="Calibri"/>
                <a:ea typeface="Calibri"/>
                <a:cs typeface="+mj-cs"/>
              </a:rPr>
              <a:t>المعلم في هذا المدخل إلى استخدام العقاب لتعديل السلوك كوسيلة لمنع المتعلم من إصدار السلوك غير المرغوب فيه ، وإتاحة الوقت الكافي للمعلم لوضع نظام للتعزيز يقوي به الأنماط السلوكية المقبولة .</a:t>
            </a:r>
            <a:endParaRPr lang="en-US" sz="1100" dirty="0">
              <a:latin typeface="Calibri"/>
              <a:ea typeface="Calibri"/>
              <a:cs typeface="+mj-cs"/>
            </a:endParaRPr>
          </a:p>
          <a:p>
            <a:pPr marL="0">
              <a:lnSpc>
                <a:spcPct val="150000"/>
              </a:lnSpc>
              <a:spcAft>
                <a:spcPts val="1000"/>
              </a:spcAft>
            </a:pPr>
            <a:r>
              <a:rPr lang="ar-IQ" sz="1600" dirty="0">
                <a:latin typeface="Calibri"/>
                <a:ea typeface="Calibri"/>
                <a:cs typeface="+mj-cs"/>
              </a:rPr>
              <a:t>    وقد أشارت البحوث النفسية إلى أن إثابة السلوك المرغوب ، والامتناع عن إثابة السلوك غير المرغوب فعالان ومؤثران في تعديل سلوك المتعلم، وأن عقاب السلوك غير المناسب قد يحذف هذا السلوك ، ولكن ربما أدى إلى آثار جانبية غير مقبولة وقد تكون خطيرة .</a:t>
            </a:r>
            <a:endParaRPr lang="en-US" sz="1100" dirty="0">
              <a:effectLst/>
              <a:latin typeface="Calibri"/>
              <a:ea typeface="Calibri"/>
              <a:cs typeface="+mj-cs"/>
            </a:endParaRPr>
          </a:p>
        </p:txBody>
      </p:sp>
    </p:spTree>
    <p:extLst>
      <p:ext uri="{BB962C8B-B14F-4D97-AF65-F5344CB8AC3E}">
        <p14:creationId xmlns:p14="http://schemas.microsoft.com/office/powerpoint/2010/main" val="378079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449450"/>
            <a:ext cx="10972800" cy="958725"/>
          </a:xfrm>
        </p:spPr>
        <p:txBody>
          <a:bodyPr>
            <a:noAutofit/>
          </a:bodyPr>
          <a:lstStyle/>
          <a:p>
            <a:pPr algn="r"/>
            <a:r>
              <a:rPr lang="ar-IQ" sz="2800" dirty="0" smtClean="0">
                <a:latin typeface="Calibri"/>
                <a:ea typeface="Calibri"/>
              </a:rPr>
              <a:t>4.مدخل </a:t>
            </a:r>
            <a:r>
              <a:rPr lang="ar-IQ" sz="2800" dirty="0">
                <a:latin typeface="Calibri"/>
                <a:ea typeface="Calibri"/>
              </a:rPr>
              <a:t>الجو الاجتماعي الانفعالي الإيجابي</a:t>
            </a:r>
            <a:r>
              <a:rPr lang="en-US" sz="2000" dirty="0">
                <a:latin typeface="Calibri"/>
                <a:ea typeface="Calibri"/>
                <a:cs typeface="Arial"/>
              </a:rPr>
              <a:t/>
            </a:r>
            <a:br>
              <a:rPr lang="en-US" sz="2000" dirty="0">
                <a:latin typeface="Calibri"/>
                <a:ea typeface="Calibri"/>
                <a:cs typeface="Arial"/>
              </a:rPr>
            </a:br>
            <a:endParaRPr lang="ar-IQ" sz="3200" dirty="0"/>
          </a:p>
        </p:txBody>
      </p:sp>
      <p:sp>
        <p:nvSpPr>
          <p:cNvPr id="3" name="عنصر نائب للمحتوى 2"/>
          <p:cNvSpPr>
            <a:spLocks noGrp="1"/>
          </p:cNvSpPr>
          <p:nvPr>
            <p:ph idx="1"/>
          </p:nvPr>
        </p:nvSpPr>
        <p:spPr>
          <a:xfrm>
            <a:off x="317715" y="1565330"/>
            <a:ext cx="11321511" cy="5168684"/>
          </a:xfrm>
        </p:spPr>
        <p:txBody>
          <a:bodyPr>
            <a:normAutofit fontScale="40000" lnSpcReduction="20000"/>
          </a:bodyPr>
          <a:lstStyle/>
          <a:p>
            <a:pPr marL="0" indent="0" algn="just">
              <a:lnSpc>
                <a:spcPct val="150000"/>
              </a:lnSpc>
              <a:spcAft>
                <a:spcPts val="1000"/>
              </a:spcAft>
              <a:buNone/>
            </a:pPr>
            <a:r>
              <a:rPr lang="ar-IQ" b="1" dirty="0">
                <a:latin typeface="Calibri"/>
                <a:ea typeface="Calibri"/>
                <a:cs typeface="+mj-cs"/>
              </a:rPr>
              <a:t> </a:t>
            </a:r>
            <a:r>
              <a:rPr lang="ar-IQ" b="1" dirty="0" smtClean="0">
                <a:latin typeface="Calibri"/>
                <a:ea typeface="Calibri"/>
                <a:cs typeface="+mj-cs"/>
              </a:rPr>
              <a:t>  </a:t>
            </a:r>
            <a:r>
              <a:rPr lang="ar-IQ" b="1" dirty="0" err="1" smtClean="0">
                <a:latin typeface="Calibri"/>
                <a:ea typeface="Calibri"/>
                <a:cs typeface="+mj-cs"/>
              </a:rPr>
              <a:t>ة</a:t>
            </a:r>
            <a:r>
              <a:rPr lang="ar-IQ" sz="3800" dirty="0" err="1" smtClean="0">
                <a:latin typeface="Calibri"/>
                <a:ea typeface="Calibri"/>
                <a:cs typeface="+mj-cs"/>
              </a:rPr>
              <a:t>وينظر</a:t>
            </a:r>
            <a:r>
              <a:rPr lang="ar-IQ" sz="3800" dirty="0" smtClean="0">
                <a:latin typeface="Calibri"/>
                <a:ea typeface="Calibri"/>
                <a:cs typeface="+mj-cs"/>
              </a:rPr>
              <a:t> </a:t>
            </a:r>
            <a:r>
              <a:rPr lang="ar-IQ" sz="3800" dirty="0">
                <a:latin typeface="Calibri"/>
                <a:ea typeface="Calibri"/>
                <a:cs typeface="+mj-cs"/>
              </a:rPr>
              <a:t>إلى إدارة الصف في هذا المدخل على أنها عملية إيجاد جو اجتماعي انفعالي إيجابي داخل حجرة الدراسة ، تسوده العلاقات الإنسانية الجيدة بين المعلم والمتعلمين ، وبين المتعلمين وبعضهم البعض ، وأن دور المعلم هو اتخاذ الإجراءات المناسبة لتكوين علاقات صحية بينه وبين المتعلمين من ناحية ، وبين المتعلمين وبعضهم البعض من ناحية أخرى ، والعمل على تنمية هذه العلاقات ، والتأكيد على تنمية الشعور لدى المتعلم بأنه عضو في جماعة فعالة تسعى لحل المشكلات التي تواجهها ، وتقع عليه مسئولية فردية وجماعية ، وبالتالي يشعر المتعلمون أنهم أفراد جديرون بالثقة ويمكن أن يشتركوا مع المعلم في اتخاذ القرارات المناسبة .</a:t>
            </a:r>
            <a:endParaRPr lang="en-US" sz="2500" dirty="0">
              <a:latin typeface="Calibri"/>
              <a:ea typeface="Calibri"/>
              <a:cs typeface="+mj-cs"/>
            </a:endParaRPr>
          </a:p>
          <a:p>
            <a:pPr marL="0" algn="just">
              <a:lnSpc>
                <a:spcPct val="150000"/>
              </a:lnSpc>
              <a:spcAft>
                <a:spcPts val="1000"/>
              </a:spcAft>
            </a:pPr>
            <a:r>
              <a:rPr lang="ar-IQ" sz="3800" b="1" dirty="0">
                <a:latin typeface="Calibri"/>
                <a:ea typeface="Calibri"/>
                <a:cs typeface="+mj-cs"/>
              </a:rPr>
              <a:t>ويؤكد هذا المدخل على عدة أمور منها :</a:t>
            </a:r>
            <a:endParaRPr lang="en-US" sz="2500" dirty="0">
              <a:latin typeface="Calibri"/>
              <a:ea typeface="Calibri"/>
              <a:cs typeface="+mj-cs"/>
            </a:endParaRPr>
          </a:p>
          <a:p>
            <a:pPr marL="342900" lvl="0" indent="-342900" algn="just">
              <a:lnSpc>
                <a:spcPct val="150000"/>
              </a:lnSpc>
              <a:buFont typeface="Wingdings"/>
              <a:buChar char=""/>
            </a:pPr>
            <a:r>
              <a:rPr lang="ar-IQ" sz="3800" dirty="0">
                <a:latin typeface="Calibri"/>
                <a:ea typeface="Calibri"/>
                <a:cs typeface="+mj-cs"/>
              </a:rPr>
              <a:t>إتاحة الفرصة للمتعلمين لتحقيق النجاح ، لأن الإخفاق يؤدى إلى قتل الدافعية وزيادة القلق لدى المتعلم مما يؤدي إلى قيامه بسلوكيات غير مقبولة .</a:t>
            </a:r>
            <a:endParaRPr lang="en-US" sz="2500" dirty="0">
              <a:latin typeface="Calibri"/>
              <a:ea typeface="Calibri"/>
              <a:cs typeface="+mj-cs"/>
            </a:endParaRPr>
          </a:p>
          <a:p>
            <a:pPr marL="342900" lvl="0" indent="-342900" algn="just">
              <a:lnSpc>
                <a:spcPct val="150000"/>
              </a:lnSpc>
              <a:buFont typeface="Wingdings"/>
              <a:buChar char=""/>
            </a:pPr>
            <a:r>
              <a:rPr lang="ar-IQ" sz="3800" dirty="0">
                <a:latin typeface="Calibri"/>
                <a:ea typeface="Calibri"/>
                <a:cs typeface="+mj-cs"/>
              </a:rPr>
              <a:t>أهمية المشاركة الوجدانية وتقبل المعلم لتلاميذه، حتى حينما يسلكون بطريقة غير مناسبة، فالمعلم يتقبل التلميذ في نفس الوقت الذي يرفض فيه السلوك غير المناسب الصادر عنه، وبذلك تتكون علاقات إيجابية بين المعلم وجميع المتعلمين .</a:t>
            </a:r>
            <a:endParaRPr lang="en-US" sz="2500" dirty="0">
              <a:latin typeface="Calibri"/>
              <a:ea typeface="Calibri"/>
              <a:cs typeface="+mj-cs"/>
            </a:endParaRPr>
          </a:p>
          <a:p>
            <a:pPr marL="342900" lvl="0" indent="-342900" algn="just">
              <a:lnSpc>
                <a:spcPct val="150000"/>
              </a:lnSpc>
              <a:buFont typeface="Wingdings"/>
              <a:buChar char=""/>
            </a:pPr>
            <a:r>
              <a:rPr lang="ar-IQ" sz="3800" dirty="0">
                <a:latin typeface="Calibri"/>
                <a:ea typeface="Calibri"/>
                <a:cs typeface="+mj-cs"/>
              </a:rPr>
              <a:t>إشباع مشاعر الهوية والذاتية لدى المتعلم، أي مشاعر التميز والجدارة، من خلال تيسير فرص الاندماج في علاقات اجتماعية ناجحة مع الآخرين ، على اعتبار ان السلوكيات غير المناسبة تصدر عن المتعلم الذي يفشل في تكوين ذاتية أو هوية ناجحة </a:t>
            </a:r>
            <a:r>
              <a:rPr lang="ar-IQ" sz="3800" dirty="0" smtClean="0">
                <a:latin typeface="Calibri"/>
                <a:ea typeface="Calibri"/>
                <a:cs typeface="+mj-cs"/>
              </a:rPr>
              <a:t>.</a:t>
            </a:r>
            <a:endParaRPr lang="en-US" sz="2500" dirty="0">
              <a:latin typeface="Calibri"/>
              <a:ea typeface="Calibri"/>
              <a:cs typeface="+mj-cs"/>
            </a:endParaRPr>
          </a:p>
          <a:p>
            <a:endParaRPr lang="ar-IQ" dirty="0">
              <a:cs typeface="+mj-cs"/>
            </a:endParaRPr>
          </a:p>
        </p:txBody>
      </p:sp>
    </p:spTree>
    <p:extLst>
      <p:ext uri="{BB962C8B-B14F-4D97-AF65-F5344CB8AC3E}">
        <p14:creationId xmlns:p14="http://schemas.microsoft.com/office/powerpoint/2010/main" val="4261000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40224"/>
            <a:ext cx="10972800" cy="1167952"/>
          </a:xfrm>
        </p:spPr>
        <p:txBody>
          <a:bodyPr>
            <a:normAutofit fontScale="90000"/>
          </a:bodyPr>
          <a:lstStyle/>
          <a:p>
            <a:pPr lvl="0" algn="r"/>
            <a:r>
              <a:rPr lang="ar-IQ" sz="3600" dirty="0" smtClean="0">
                <a:latin typeface="Calibri"/>
                <a:ea typeface="Calibri"/>
              </a:rPr>
              <a:t>5.مدخل </a:t>
            </a:r>
            <a:r>
              <a:rPr lang="ar-IQ" sz="3600" dirty="0">
                <a:latin typeface="Calibri"/>
                <a:ea typeface="Calibri"/>
              </a:rPr>
              <a:t>عمليات الجماعة</a:t>
            </a:r>
            <a:r>
              <a:rPr lang="en-US" sz="2200" dirty="0">
                <a:latin typeface="Calibri"/>
                <a:ea typeface="Calibri"/>
              </a:rPr>
              <a:t/>
            </a:r>
            <a:br>
              <a:rPr lang="en-US" sz="2200" dirty="0">
                <a:latin typeface="Calibri"/>
                <a:ea typeface="Calibri"/>
              </a:rPr>
            </a:br>
            <a:endParaRPr lang="ar-IQ" dirty="0"/>
          </a:p>
        </p:txBody>
      </p:sp>
      <p:sp>
        <p:nvSpPr>
          <p:cNvPr id="3" name="عنصر نائب للمحتوى 2"/>
          <p:cNvSpPr>
            <a:spLocks noGrp="1"/>
          </p:cNvSpPr>
          <p:nvPr>
            <p:ph idx="1"/>
          </p:nvPr>
        </p:nvSpPr>
        <p:spPr>
          <a:xfrm>
            <a:off x="609600" y="1518834"/>
            <a:ext cx="10972800" cy="4881967"/>
          </a:xfrm>
        </p:spPr>
        <p:txBody>
          <a:bodyPr>
            <a:noAutofit/>
          </a:bodyPr>
          <a:lstStyle/>
          <a:p>
            <a:pPr marL="342900" lvl="0" indent="-342900" algn="just">
              <a:lnSpc>
                <a:spcPct val="150000"/>
              </a:lnSpc>
              <a:spcAft>
                <a:spcPts val="1000"/>
              </a:spcAft>
              <a:buFont typeface="+mj-lt"/>
              <a:buAutoNum type="arabicPeriod" startAt="5"/>
            </a:pPr>
            <a:r>
              <a:rPr lang="ar-IQ" sz="1600" dirty="0" smtClean="0">
                <a:latin typeface="Calibri"/>
                <a:ea typeface="Calibri"/>
                <a:cs typeface="+mj-cs"/>
              </a:rPr>
              <a:t>وينظر </a:t>
            </a:r>
            <a:r>
              <a:rPr lang="ar-IQ" sz="1600" dirty="0">
                <a:latin typeface="Calibri"/>
                <a:ea typeface="Calibri"/>
                <a:cs typeface="+mj-cs"/>
              </a:rPr>
              <a:t>في هذا المدخل إلى إدارة الصف على أنها عملية إيجاد تنظيم اجتماعي فعال ومنتج داخل حجرة الدراسة والمحافظة على استمراريته، وأن دور المعلم هو اتخاذ الإجراءات المناسبة لإيجاد جماعة صفية فعالة ومنتجة تقوم بوظائفها بكفاءة وتتجه نحو تحقيق أهدافها، مع كونه قادرا على إدارة هذه الجماعة بنجاح .</a:t>
            </a:r>
            <a:endParaRPr lang="en-US" sz="1100" dirty="0">
              <a:latin typeface="Calibri"/>
              <a:ea typeface="Calibri"/>
              <a:cs typeface="+mj-cs"/>
            </a:endParaRPr>
          </a:p>
          <a:p>
            <a:pPr marL="228600" algn="just">
              <a:lnSpc>
                <a:spcPct val="150000"/>
              </a:lnSpc>
              <a:spcAft>
                <a:spcPts val="1000"/>
              </a:spcAft>
            </a:pPr>
            <a:r>
              <a:rPr lang="ar-IQ" sz="1600" dirty="0">
                <a:latin typeface="Calibri"/>
                <a:ea typeface="Calibri"/>
                <a:cs typeface="+mj-cs"/>
              </a:rPr>
              <a:t> ويؤكد هذا المدخل على تأثير الجماعة داخل حجرة الدراسة، وضرورة حدوث التعليم في سياق اجتماعي جيد ، ويعتبر جماعة الفصل نسق اجتماعي له خصائص يشترك فيها مع جميع </a:t>
            </a:r>
            <a:r>
              <a:rPr lang="ar-IQ" sz="1600" dirty="0" err="1">
                <a:latin typeface="Calibri"/>
                <a:ea typeface="Calibri"/>
                <a:cs typeface="+mj-cs"/>
              </a:rPr>
              <a:t>الأنساق</a:t>
            </a:r>
            <a:r>
              <a:rPr lang="ar-IQ" sz="1600" dirty="0">
                <a:latin typeface="Calibri"/>
                <a:ea typeface="Calibri"/>
                <a:cs typeface="+mj-cs"/>
              </a:rPr>
              <a:t> الاجتماعية .</a:t>
            </a:r>
          </a:p>
          <a:p>
            <a:pPr marL="228600" algn="just">
              <a:lnSpc>
                <a:spcPct val="150000"/>
              </a:lnSpc>
              <a:spcAft>
                <a:spcPts val="1000"/>
              </a:spcAft>
            </a:pPr>
            <a:r>
              <a:rPr lang="ar-IQ" sz="1600" dirty="0" smtClean="0">
                <a:latin typeface="Calibri"/>
                <a:ea typeface="Calibri"/>
                <a:cs typeface="+mj-cs"/>
              </a:rPr>
              <a:t>ويركز </a:t>
            </a:r>
            <a:r>
              <a:rPr lang="ar-IQ" sz="1600" dirty="0">
                <a:latin typeface="Calibri"/>
                <a:ea typeface="Calibri"/>
                <a:cs typeface="+mj-cs"/>
              </a:rPr>
              <a:t>المعلم في مدخل عمليات الجماعة على تنمية تجاذب الجماعة وتماسكها عن طريق تشجيع جميع المتعلمين وتوجيه الثناء لهم جميعا ، وتشجيع التواصل والتفاهم بين اعضاء الجماعة ، ومساعدة المتعلمين على تنمية معايير منتجة ومشبعة للجماعة ، ولا ينظر للسلوك غير المرغوب باعتباره مسألة فردية تحدث داخل الجماعة ، بل ينظر إليه على انه مسألة اجتماعية تنشأ من طبيعة الجماعة ، وبالتالي ينبغي مساعدة الجماعة على أن تصبح مسئولة بدرجة أكبر عن أفعالها .</a:t>
            </a:r>
            <a:endParaRPr lang="en-US" sz="1100" dirty="0">
              <a:latin typeface="Calibri"/>
              <a:ea typeface="Calibri"/>
              <a:cs typeface="+mj-cs"/>
            </a:endParaRPr>
          </a:p>
          <a:p>
            <a:pPr marL="228600" algn="just">
              <a:lnSpc>
                <a:spcPct val="150000"/>
              </a:lnSpc>
              <a:spcAft>
                <a:spcPts val="1000"/>
              </a:spcAft>
            </a:pPr>
            <a:r>
              <a:rPr lang="ar-IQ" sz="1600" dirty="0">
                <a:latin typeface="Calibri"/>
                <a:ea typeface="Calibri"/>
                <a:cs typeface="+mj-cs"/>
              </a:rPr>
              <a:t>    وحينما يتمكن المعلم من تحقيق ذلك وتكوين الجماعة المتماسكة فإنه يسعى للحفاظ على وحدتها وتماسكها وعلى المعايير التي وضعتها . (</a:t>
            </a:r>
            <a:r>
              <a:rPr lang="ar-IQ" sz="1600" dirty="0" err="1">
                <a:latin typeface="Calibri"/>
                <a:ea typeface="Calibri"/>
                <a:cs typeface="+mj-cs"/>
              </a:rPr>
              <a:t>الطناوي</a:t>
            </a:r>
            <a:r>
              <a:rPr lang="ar-IQ" sz="1600" dirty="0">
                <a:latin typeface="Calibri"/>
                <a:ea typeface="Calibri"/>
                <a:cs typeface="+mj-cs"/>
              </a:rPr>
              <a:t> ،2008 :126-129 )</a:t>
            </a:r>
            <a:endParaRPr lang="en-US" sz="1100" dirty="0">
              <a:latin typeface="Calibri"/>
              <a:ea typeface="Calibri"/>
              <a:cs typeface="+mj-cs"/>
            </a:endParaRPr>
          </a:p>
          <a:p>
            <a:endParaRPr lang="ar-IQ" sz="1600" dirty="0">
              <a:cs typeface="+mj-cs"/>
            </a:endParaRPr>
          </a:p>
        </p:txBody>
      </p:sp>
    </p:spTree>
    <p:extLst>
      <p:ext uri="{BB962C8B-B14F-4D97-AF65-F5344CB8AC3E}">
        <p14:creationId xmlns:p14="http://schemas.microsoft.com/office/powerpoint/2010/main" val="3608031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9744" y="1115878"/>
            <a:ext cx="10684256" cy="1441342"/>
          </a:xfrm>
        </p:spPr>
        <p:txBody>
          <a:bodyPr/>
          <a:lstStyle/>
          <a:p>
            <a:pPr algn="ctr"/>
            <a:r>
              <a:rPr lang="ar-IQ" u="sng" dirty="0">
                <a:effectLst>
                  <a:outerShdw blurRad="38100" dist="38100" dir="2700000" algn="tl">
                    <a:srgbClr val="000000">
                      <a:alpha val="43137"/>
                    </a:srgbClr>
                  </a:outerShdw>
                </a:effectLst>
              </a:rPr>
              <a:t>المجالات الهامة للإدارة الصفية: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ar-IQ"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4914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6220847" y="1805553"/>
            <a:ext cx="5805837" cy="4912961"/>
          </a:xfrm>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marL="342900" lvl="0" indent="-342900" algn="just">
              <a:lnSpc>
                <a:spcPct val="150000"/>
              </a:lnSpc>
              <a:spcAft>
                <a:spcPts val="1000"/>
              </a:spcAft>
              <a:buBlip>
                <a:blip r:embed="rId2"/>
              </a:buBlip>
            </a:pPr>
            <a:r>
              <a:rPr lang="ar-IQ" b="1" dirty="0" smtClean="0">
                <a:latin typeface="Calibri"/>
                <a:ea typeface="Calibri"/>
                <a:cs typeface="+mj-cs"/>
              </a:rPr>
              <a:t>المهمات </a:t>
            </a:r>
            <a:r>
              <a:rPr lang="ar-IQ" b="1" dirty="0">
                <a:latin typeface="Calibri"/>
                <a:ea typeface="Calibri"/>
                <a:cs typeface="+mj-cs"/>
              </a:rPr>
              <a:t>الإدارية العادية في إدارة الصف :</a:t>
            </a:r>
            <a:endParaRPr lang="en-US" sz="1800" dirty="0">
              <a:latin typeface="Calibri"/>
              <a:ea typeface="Calibri"/>
              <a:cs typeface="+mj-cs"/>
            </a:endParaRPr>
          </a:p>
          <a:p>
            <a:pPr marL="0" indent="0" algn="just">
              <a:lnSpc>
                <a:spcPct val="150000"/>
              </a:lnSpc>
              <a:spcAft>
                <a:spcPts val="1000"/>
              </a:spcAft>
              <a:buNone/>
            </a:pPr>
            <a:r>
              <a:rPr lang="ar-IQ" dirty="0" smtClean="0">
                <a:latin typeface="Calibri"/>
                <a:ea typeface="Calibri"/>
                <a:cs typeface="+mj-cs"/>
              </a:rPr>
              <a:t>    هناك </a:t>
            </a:r>
            <a:r>
              <a:rPr lang="ar-IQ" dirty="0">
                <a:latin typeface="Calibri"/>
                <a:ea typeface="Calibri"/>
                <a:cs typeface="+mj-cs"/>
              </a:rPr>
              <a:t>مجموعة من المهمات العادية التي ينبغي على المعلم ممارستها والإشراف على إنجازها وفق تنظيم يتفق عليه مع تلاميذه , ومن بين هذه المهمات : </a:t>
            </a:r>
            <a:endParaRPr lang="en-US" sz="1800" dirty="0">
              <a:latin typeface="Calibri"/>
              <a:ea typeface="Calibri"/>
              <a:cs typeface="+mj-cs"/>
            </a:endParaRPr>
          </a:p>
          <a:p>
            <a:pPr marL="0" algn="just">
              <a:lnSpc>
                <a:spcPct val="150000"/>
              </a:lnSpc>
              <a:spcAft>
                <a:spcPts val="1000"/>
              </a:spcAft>
            </a:pPr>
            <a:r>
              <a:rPr lang="ar-IQ" dirty="0">
                <a:latin typeface="Calibri"/>
                <a:ea typeface="Calibri"/>
                <a:cs typeface="+mj-cs"/>
              </a:rPr>
              <a:t>أ ـ تفقد الحضور والغياب . </a:t>
            </a:r>
            <a:endParaRPr lang="en-US" sz="1800" dirty="0">
              <a:latin typeface="Calibri"/>
              <a:ea typeface="Calibri"/>
              <a:cs typeface="+mj-cs"/>
            </a:endParaRPr>
          </a:p>
          <a:p>
            <a:pPr marL="0" algn="just">
              <a:lnSpc>
                <a:spcPct val="150000"/>
              </a:lnSpc>
              <a:spcAft>
                <a:spcPts val="1000"/>
              </a:spcAft>
            </a:pPr>
            <a:r>
              <a:rPr lang="ar-IQ" dirty="0">
                <a:latin typeface="Calibri"/>
                <a:ea typeface="Calibri"/>
                <a:cs typeface="+mj-cs"/>
              </a:rPr>
              <a:t>ب ـ توزيع الكتب والدفاتر . </a:t>
            </a:r>
            <a:endParaRPr lang="en-US" sz="1800" dirty="0">
              <a:latin typeface="Calibri"/>
              <a:ea typeface="Calibri"/>
              <a:cs typeface="+mj-cs"/>
            </a:endParaRPr>
          </a:p>
          <a:p>
            <a:pPr marL="0" algn="just">
              <a:lnSpc>
                <a:spcPct val="150000"/>
              </a:lnSpc>
              <a:spcAft>
                <a:spcPts val="1000"/>
              </a:spcAft>
            </a:pPr>
            <a:r>
              <a:rPr lang="ar-IQ" dirty="0">
                <a:latin typeface="Calibri"/>
                <a:ea typeface="Calibri"/>
                <a:cs typeface="+mj-cs"/>
              </a:rPr>
              <a:t>ج ـ تأمين الوسائل والمواد التعليمية . </a:t>
            </a:r>
            <a:endParaRPr lang="en-US" sz="1800" dirty="0">
              <a:latin typeface="Calibri"/>
              <a:ea typeface="Calibri"/>
              <a:cs typeface="+mj-cs"/>
            </a:endParaRPr>
          </a:p>
          <a:p>
            <a:pPr marL="0" algn="just">
              <a:lnSpc>
                <a:spcPct val="150000"/>
              </a:lnSpc>
              <a:spcAft>
                <a:spcPts val="1000"/>
              </a:spcAft>
            </a:pPr>
            <a:r>
              <a:rPr lang="ar-IQ" dirty="0">
                <a:latin typeface="Calibri"/>
                <a:ea typeface="Calibri"/>
                <a:cs typeface="+mj-cs"/>
              </a:rPr>
              <a:t>د ـ المحافظة على ترتيب مناسب للمقاعد . </a:t>
            </a:r>
            <a:endParaRPr lang="en-US" sz="1800" dirty="0">
              <a:latin typeface="Calibri"/>
              <a:ea typeface="Calibri"/>
              <a:cs typeface="+mj-cs"/>
            </a:endParaRPr>
          </a:p>
          <a:p>
            <a:pPr marL="0" algn="just">
              <a:lnSpc>
                <a:spcPct val="150000"/>
              </a:lnSpc>
              <a:spcAft>
                <a:spcPts val="1000"/>
              </a:spcAft>
            </a:pPr>
            <a:r>
              <a:rPr lang="ar-IQ" dirty="0">
                <a:latin typeface="Calibri"/>
                <a:ea typeface="Calibri"/>
                <a:cs typeface="+mj-cs"/>
              </a:rPr>
              <a:t>ه ـ الإشراف على نظافة الصف وتهويته وإضاءته . </a:t>
            </a:r>
            <a:endParaRPr lang="en-US" sz="1800" dirty="0">
              <a:latin typeface="Calibri"/>
              <a:ea typeface="Calibri"/>
              <a:cs typeface="+mj-cs"/>
            </a:endParaRPr>
          </a:p>
          <a:p>
            <a:endParaRPr lang="ar-IQ" dirty="0">
              <a:cs typeface="+mj-cs"/>
            </a:endParaRPr>
          </a:p>
        </p:txBody>
      </p:sp>
      <p:sp>
        <p:nvSpPr>
          <p:cNvPr id="3" name="عنصر نائب للمحتوى 2"/>
          <p:cNvSpPr>
            <a:spLocks noGrp="1"/>
          </p:cNvSpPr>
          <p:nvPr>
            <p:ph sz="half" idx="1"/>
          </p:nvPr>
        </p:nvSpPr>
        <p:spPr>
          <a:xfrm>
            <a:off x="464949" y="1773935"/>
            <a:ext cx="5610387" cy="4913583"/>
          </a:xfrm>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marL="342900" lvl="0" indent="-342900" algn="just">
              <a:lnSpc>
                <a:spcPct val="150000"/>
              </a:lnSpc>
              <a:spcAft>
                <a:spcPts val="1000"/>
              </a:spcAft>
              <a:buBlip>
                <a:blip r:embed="rId2"/>
              </a:buBlip>
            </a:pPr>
            <a:r>
              <a:rPr lang="ar-IQ" sz="3300" b="1" dirty="0">
                <a:latin typeface="Calibri"/>
                <a:ea typeface="Calibri"/>
                <a:cs typeface="+mj-cs"/>
              </a:rPr>
              <a:t>المهمات المتعلقة بتنظيم عملية التفاعل الصفي </a:t>
            </a:r>
            <a:r>
              <a:rPr lang="ar-IQ" sz="3300" b="1" dirty="0" smtClean="0">
                <a:latin typeface="Calibri"/>
                <a:ea typeface="Calibri"/>
                <a:cs typeface="+mj-cs"/>
              </a:rPr>
              <a:t>: </a:t>
            </a:r>
          </a:p>
          <a:p>
            <a:pPr marL="0" lvl="0" indent="0" algn="just">
              <a:lnSpc>
                <a:spcPct val="150000"/>
              </a:lnSpc>
              <a:spcAft>
                <a:spcPts val="1000"/>
              </a:spcAft>
              <a:buNone/>
            </a:pPr>
            <a:r>
              <a:rPr lang="ar-IQ" sz="2900" b="1" dirty="0">
                <a:latin typeface="Calibri"/>
                <a:ea typeface="Calibri"/>
                <a:cs typeface="+mj-cs"/>
              </a:rPr>
              <a:t> </a:t>
            </a:r>
            <a:r>
              <a:rPr lang="ar-IQ" sz="2900" dirty="0" smtClean="0">
                <a:latin typeface="Calibri"/>
                <a:ea typeface="Calibri"/>
                <a:cs typeface="+mj-cs"/>
              </a:rPr>
              <a:t> </a:t>
            </a:r>
            <a:r>
              <a:rPr lang="ar-IQ" sz="2900" dirty="0">
                <a:latin typeface="Calibri"/>
                <a:ea typeface="Calibri"/>
                <a:cs typeface="+mj-cs"/>
              </a:rPr>
              <a:t>تمثل عملية التعليم عملية تواصل وتفاعل دائم ومتبادل ومثمر بين المعلم وتلاميذه أنفسهم , ونظراً لأهمية التفاعل الصفي في عملية التعليم , فقد احتل هذا الموضوع مركزاً هاماً في مجالات الدراسة والبحث التربوي , وقد أكد ت نتائج الكثير من الدراسات على ضرورة إتقان المعلم مهارات التواصل والتفاعل الصفي , والمعلم الذي لا يتقن هذه المهارات يصعب عليه النجاح في مهماته التعليمية ويمكن القول بأن نشاطات المعلم في غرفة الصف هي نشاطات لفظية ويصنف البعض الأنماط الكلامية التي يدور في غرفة الصف في كلام تعلمي , وكلام يتعلق بالمحتوى , وكلام ذي تأثير عاطفي. ويستخدم المعلم هذه الأنماط لإثارة اهتمام التلاميذ للتعلم ولتوجيه سلوكهم وتوصيل المعلومات لهم .</a:t>
            </a:r>
            <a:endParaRPr lang="en-US" sz="1900" dirty="0">
              <a:latin typeface="Calibri"/>
              <a:ea typeface="Calibri"/>
              <a:cs typeface="+mj-cs"/>
            </a:endParaRPr>
          </a:p>
          <a:p>
            <a:endParaRPr lang="ar-IQ" dirty="0"/>
          </a:p>
        </p:txBody>
      </p:sp>
    </p:spTree>
    <p:extLst>
      <p:ext uri="{BB962C8B-B14F-4D97-AF65-F5344CB8AC3E}">
        <p14:creationId xmlns:p14="http://schemas.microsoft.com/office/powerpoint/2010/main" val="457188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325464" y="1526583"/>
            <a:ext cx="5668936" cy="5098942"/>
          </a:xfrm>
        </p:spPr>
        <p:style>
          <a:lnRef idx="1">
            <a:schemeClr val="accent6"/>
          </a:lnRef>
          <a:fillRef idx="2">
            <a:schemeClr val="accent6"/>
          </a:fillRef>
          <a:effectRef idx="1">
            <a:schemeClr val="accent6"/>
          </a:effectRef>
          <a:fontRef idx="minor">
            <a:schemeClr val="dk1"/>
          </a:fontRef>
        </p:style>
        <p:txBody>
          <a:bodyPr>
            <a:normAutofit fontScale="40000" lnSpcReduction="20000"/>
          </a:bodyPr>
          <a:lstStyle/>
          <a:p>
            <a:pPr marL="118872" indent="0">
              <a:lnSpc>
                <a:spcPct val="120000"/>
              </a:lnSpc>
              <a:buNone/>
            </a:pPr>
            <a:r>
              <a:rPr lang="ar-IQ" sz="3400" b="1" dirty="0" smtClean="0">
                <a:ea typeface="Calibri"/>
                <a:cs typeface="+mj-cs"/>
              </a:rPr>
              <a:t>4 ـ </a:t>
            </a:r>
            <a:r>
              <a:rPr lang="ar-IQ" sz="3400" b="1" dirty="0">
                <a:ea typeface="Calibri"/>
                <a:cs typeface="+mj-cs"/>
              </a:rPr>
              <a:t>يطرح أسئلة عريضة :</a:t>
            </a:r>
            <a:r>
              <a:rPr lang="ar-IQ" sz="3400" dirty="0">
                <a:ea typeface="Calibri"/>
                <a:cs typeface="+mj-cs"/>
              </a:rPr>
              <a:t> وهي تلك الأسئلة التي تتطلب الإجابة عنها استخدام مهارات تفكيرية مختلفة كالتحليل والتركيب والاستنتاج والتقويم , والتي يعبر التلاميذ فيها عن أفكارهم واتجاهاتهم ومشاعرهم الشخصية </a:t>
            </a:r>
            <a:r>
              <a:rPr lang="ar-IQ" sz="3400" dirty="0" smtClean="0">
                <a:ea typeface="Calibri"/>
                <a:cs typeface="+mj-cs"/>
              </a:rPr>
              <a:t>.</a:t>
            </a:r>
          </a:p>
          <a:p>
            <a:pPr marL="118872" indent="0">
              <a:lnSpc>
                <a:spcPct val="120000"/>
              </a:lnSpc>
              <a:buNone/>
            </a:pPr>
            <a:r>
              <a:rPr lang="ar-IQ" sz="3400" dirty="0" smtClean="0">
                <a:ea typeface="Calibri"/>
                <a:cs typeface="+mj-cs"/>
              </a:rPr>
              <a:t> </a:t>
            </a:r>
            <a:endParaRPr lang="en-US" sz="2300" dirty="0">
              <a:ea typeface="Calibri"/>
              <a:cs typeface="+mj-cs"/>
            </a:endParaRPr>
          </a:p>
          <a:p>
            <a:pPr marL="0" algn="just">
              <a:lnSpc>
                <a:spcPct val="120000"/>
              </a:lnSpc>
              <a:spcAft>
                <a:spcPts val="1000"/>
              </a:spcAft>
            </a:pPr>
            <a:r>
              <a:rPr lang="ar-IQ" sz="3400" b="1" dirty="0">
                <a:ea typeface="Calibri"/>
                <a:cs typeface="+mj-cs"/>
              </a:rPr>
              <a:t>ب ـ كلام المعلم المباشر :- </a:t>
            </a:r>
            <a:endParaRPr lang="en-US" sz="2300" dirty="0">
              <a:ea typeface="Calibri"/>
              <a:cs typeface="+mj-cs"/>
            </a:endParaRPr>
          </a:p>
          <a:p>
            <a:pPr marL="0" algn="just">
              <a:lnSpc>
                <a:spcPct val="120000"/>
              </a:lnSpc>
              <a:spcAft>
                <a:spcPts val="1000"/>
              </a:spcAft>
            </a:pPr>
            <a:r>
              <a:rPr lang="ar-IQ" sz="3400" dirty="0">
                <a:ea typeface="Calibri"/>
                <a:cs typeface="+mj-cs"/>
              </a:rPr>
              <a:t>     ويأخذ كلام المعلم المباشر أنماطاً مختلفة فهو : </a:t>
            </a:r>
            <a:endParaRPr lang="en-US" sz="2300" dirty="0">
              <a:ea typeface="Calibri"/>
              <a:cs typeface="+mj-cs"/>
            </a:endParaRPr>
          </a:p>
          <a:p>
            <a:pPr marL="0" algn="just">
              <a:lnSpc>
                <a:spcPct val="120000"/>
              </a:lnSpc>
              <a:spcAft>
                <a:spcPts val="1000"/>
              </a:spcAft>
            </a:pPr>
            <a:r>
              <a:rPr lang="ar-IQ" sz="3400" b="1" dirty="0">
                <a:ea typeface="Calibri"/>
                <a:cs typeface="+mj-cs"/>
              </a:rPr>
              <a:t>1 ـ يحاضر ويشرح :-</a:t>
            </a:r>
            <a:r>
              <a:rPr lang="ar-IQ" sz="3400" dirty="0">
                <a:ea typeface="Calibri"/>
                <a:cs typeface="+mj-cs"/>
              </a:rPr>
              <a:t> ويتضمن هذا النمط الكلامي قيام المعلم بشرح المعلومات أو إعطائها , فالمعلم هنا يتكلم والتلاميذ يستمعون . وبالتالي فإن تفاعلهم يتوقف عند استقبال الحقائق و الآراء والمعلومات . </a:t>
            </a:r>
            <a:endParaRPr lang="en-US" sz="2300" dirty="0">
              <a:ea typeface="Calibri"/>
              <a:cs typeface="+mj-cs"/>
            </a:endParaRPr>
          </a:p>
          <a:p>
            <a:pPr marL="0" algn="just">
              <a:lnSpc>
                <a:spcPct val="120000"/>
              </a:lnSpc>
              <a:spcAft>
                <a:spcPts val="1000"/>
              </a:spcAft>
            </a:pPr>
            <a:r>
              <a:rPr lang="ar-IQ" sz="3400" b="1" dirty="0">
                <a:ea typeface="Calibri"/>
                <a:cs typeface="+mj-cs"/>
              </a:rPr>
              <a:t>2 ـ ينتقد أو يعطي توجيهات :-</a:t>
            </a:r>
            <a:r>
              <a:rPr lang="ar-IQ" sz="3400" dirty="0">
                <a:ea typeface="Calibri"/>
                <a:cs typeface="+mj-cs"/>
              </a:rPr>
              <a:t> ويتضمن هذا النمط قيام المعلم بإصدار الانتقادات أو التوجيهات التي يكون القصد منها تعديل سلوك المتعلمين , وبالتالي فأن المعلم يصدر التعليمات والتوجيهات والتلاميذ يستمعون. ويتضح أن تفاعل التلاميذ في النمطين السابقين هو تفاعل محدود جداً .</a:t>
            </a:r>
            <a:endParaRPr lang="en-US" sz="2300" dirty="0">
              <a:ea typeface="Calibri"/>
              <a:cs typeface="+mj-cs"/>
            </a:endParaRPr>
          </a:p>
          <a:p>
            <a:endParaRPr lang="ar-IQ" dirty="0"/>
          </a:p>
        </p:txBody>
      </p:sp>
      <p:sp>
        <p:nvSpPr>
          <p:cNvPr id="4" name="عنصر نائب للمحتوى 3"/>
          <p:cNvSpPr>
            <a:spLocks noGrp="1"/>
          </p:cNvSpPr>
          <p:nvPr>
            <p:ph sz="half" idx="2"/>
          </p:nvPr>
        </p:nvSpPr>
        <p:spPr>
          <a:xfrm>
            <a:off x="6114081" y="1441342"/>
            <a:ext cx="5858359" cy="5199682"/>
          </a:xfrm>
        </p:spPr>
        <p:style>
          <a:lnRef idx="1">
            <a:schemeClr val="accent6"/>
          </a:lnRef>
          <a:fillRef idx="2">
            <a:schemeClr val="accent6"/>
          </a:fillRef>
          <a:effectRef idx="1">
            <a:schemeClr val="accent6"/>
          </a:effectRef>
          <a:fontRef idx="minor">
            <a:schemeClr val="dk1"/>
          </a:fontRef>
        </p:style>
        <p:txBody>
          <a:bodyPr>
            <a:normAutofit fontScale="40000" lnSpcReduction="20000"/>
          </a:bodyPr>
          <a:lstStyle/>
          <a:p>
            <a:pPr marL="0" algn="just">
              <a:lnSpc>
                <a:spcPct val="170000"/>
              </a:lnSpc>
              <a:spcAft>
                <a:spcPts val="1000"/>
              </a:spcAft>
            </a:pPr>
            <a:r>
              <a:rPr lang="ar-IQ" sz="3000" dirty="0">
                <a:latin typeface="Calibri"/>
                <a:ea typeface="Calibri"/>
              </a:rPr>
              <a:t>و صنف البعض السلوك الصفي داخل الصف إلى : </a:t>
            </a:r>
            <a:endParaRPr lang="en-US" sz="2000" dirty="0">
              <a:latin typeface="Calibri"/>
              <a:ea typeface="Calibri"/>
            </a:endParaRPr>
          </a:p>
          <a:p>
            <a:pPr marL="0" algn="just">
              <a:lnSpc>
                <a:spcPct val="170000"/>
              </a:lnSpc>
              <a:spcAft>
                <a:spcPts val="1000"/>
              </a:spcAft>
            </a:pPr>
            <a:r>
              <a:rPr lang="ar-IQ" sz="3000" b="1" dirty="0">
                <a:latin typeface="Calibri"/>
                <a:ea typeface="Calibri"/>
              </a:rPr>
              <a:t>أ- كلام المعلم . </a:t>
            </a:r>
            <a:endParaRPr lang="en-US" sz="2000" dirty="0">
              <a:latin typeface="Calibri"/>
              <a:ea typeface="Calibri"/>
            </a:endParaRPr>
          </a:p>
          <a:p>
            <a:pPr marL="0" algn="just">
              <a:lnSpc>
                <a:spcPct val="170000"/>
              </a:lnSpc>
              <a:spcAft>
                <a:spcPts val="1000"/>
              </a:spcAft>
            </a:pPr>
            <a:r>
              <a:rPr lang="ar-IQ" sz="3000" b="1" dirty="0">
                <a:latin typeface="Calibri"/>
                <a:ea typeface="Calibri"/>
              </a:rPr>
              <a:t>ب ـ كلام التلميذ . </a:t>
            </a:r>
            <a:endParaRPr lang="en-US" sz="2000" dirty="0">
              <a:latin typeface="Calibri"/>
              <a:ea typeface="Calibri"/>
            </a:endParaRPr>
          </a:p>
          <a:p>
            <a:pPr marL="0" algn="just">
              <a:lnSpc>
                <a:spcPct val="170000"/>
              </a:lnSpc>
              <a:spcAft>
                <a:spcPts val="1000"/>
              </a:spcAft>
            </a:pPr>
            <a:r>
              <a:rPr lang="ar-IQ" sz="3000" dirty="0">
                <a:latin typeface="Calibri"/>
                <a:ea typeface="Calibri"/>
              </a:rPr>
              <a:t>كما صنف كلام المعلم إلى :</a:t>
            </a:r>
            <a:endParaRPr lang="en-US" sz="2000" dirty="0">
              <a:latin typeface="Calibri"/>
              <a:ea typeface="Calibri"/>
            </a:endParaRPr>
          </a:p>
          <a:p>
            <a:pPr marL="0" algn="just">
              <a:lnSpc>
                <a:spcPct val="170000"/>
              </a:lnSpc>
              <a:spcAft>
                <a:spcPts val="1000"/>
              </a:spcAft>
            </a:pPr>
            <a:r>
              <a:rPr lang="ar-IQ" sz="3000" b="1" dirty="0">
                <a:latin typeface="Calibri"/>
                <a:ea typeface="Calibri"/>
              </a:rPr>
              <a:t> أـ كلام المعلم غير المباشر :  </a:t>
            </a:r>
            <a:endParaRPr lang="en-US" sz="2000" dirty="0">
              <a:latin typeface="Calibri"/>
              <a:ea typeface="Calibri"/>
            </a:endParaRPr>
          </a:p>
          <a:p>
            <a:pPr marL="0" algn="just">
              <a:lnSpc>
                <a:spcPct val="170000"/>
              </a:lnSpc>
              <a:spcAft>
                <a:spcPts val="1000"/>
              </a:spcAft>
            </a:pPr>
            <a:r>
              <a:rPr lang="ar-IQ" sz="3000" dirty="0">
                <a:latin typeface="Calibri"/>
                <a:ea typeface="Calibri"/>
              </a:rPr>
              <a:t>يأخذ كلام المعلم ذو الأثر غير المباشر الأنماط الكلامية التالية :- </a:t>
            </a:r>
            <a:endParaRPr lang="en-US" sz="2000" dirty="0">
              <a:latin typeface="Calibri"/>
              <a:ea typeface="Calibri"/>
            </a:endParaRPr>
          </a:p>
          <a:p>
            <a:pPr marL="0" algn="just">
              <a:lnSpc>
                <a:spcPct val="170000"/>
              </a:lnSpc>
              <a:spcAft>
                <a:spcPts val="1000"/>
              </a:spcAft>
            </a:pPr>
            <a:r>
              <a:rPr lang="ar-IQ" sz="3000" b="1" dirty="0">
                <a:latin typeface="Calibri"/>
                <a:ea typeface="Calibri"/>
              </a:rPr>
              <a:t>1 ـ يتقبل المشاعر</a:t>
            </a:r>
            <a:r>
              <a:rPr lang="ar-IQ" sz="3000" dirty="0">
                <a:latin typeface="Calibri"/>
                <a:ea typeface="Calibri"/>
              </a:rPr>
              <a:t> : وذلك حين يتقبل المعلم مشاعر التلاميذ ويوضحها لهم دون إحراج , سواء أكانت مشاعر إيجابية أم سلبية , فلا يهزأ المعلم بمشاعر التلاميذ وإنما يتقبلها ويقوم بتوجيهها . </a:t>
            </a:r>
            <a:endParaRPr lang="en-US" sz="2000" dirty="0">
              <a:latin typeface="Calibri"/>
              <a:ea typeface="Calibri"/>
            </a:endParaRPr>
          </a:p>
          <a:p>
            <a:pPr marL="118872" indent="0">
              <a:lnSpc>
                <a:spcPct val="170000"/>
              </a:lnSpc>
              <a:buNone/>
            </a:pPr>
            <a:r>
              <a:rPr lang="ar-IQ" sz="3000" b="1" dirty="0">
                <a:latin typeface="Calibri"/>
                <a:ea typeface="Calibri"/>
              </a:rPr>
              <a:t>2</a:t>
            </a:r>
            <a:r>
              <a:rPr lang="ar-IQ" sz="3000" b="1" dirty="0" smtClean="0">
                <a:latin typeface="Calibri"/>
                <a:ea typeface="Calibri"/>
              </a:rPr>
              <a:t>. </a:t>
            </a:r>
            <a:r>
              <a:rPr lang="ar-IQ" sz="3000" b="1" dirty="0">
                <a:latin typeface="Calibri"/>
                <a:ea typeface="Calibri"/>
              </a:rPr>
              <a:t>يتقبل أفكار التلاميذ ويشجعها</a:t>
            </a:r>
            <a:r>
              <a:rPr lang="ar-IQ" sz="3000" dirty="0">
                <a:latin typeface="Calibri"/>
                <a:ea typeface="Calibri"/>
              </a:rPr>
              <a:t>: يستخدم أنماط كلامية من شانها أن تودي إلى توضيح أفكار التلاميذ وتسهم في تطويرها . </a:t>
            </a:r>
            <a:endParaRPr lang="en-US" sz="2000" dirty="0">
              <a:latin typeface="Calibri"/>
              <a:ea typeface="Calibri"/>
            </a:endParaRPr>
          </a:p>
          <a:p>
            <a:pPr marL="0" algn="just">
              <a:lnSpc>
                <a:spcPct val="170000"/>
              </a:lnSpc>
              <a:spcAft>
                <a:spcPts val="1000"/>
              </a:spcAft>
            </a:pPr>
            <a:r>
              <a:rPr lang="ar-IQ" sz="3000" b="1" dirty="0">
                <a:latin typeface="Calibri"/>
                <a:ea typeface="Calibri"/>
              </a:rPr>
              <a:t>3 ـ يطرح أسئلة على التلاميذ:</a:t>
            </a:r>
            <a:r>
              <a:rPr lang="ar-IQ" sz="3000" dirty="0">
                <a:latin typeface="Calibri"/>
                <a:ea typeface="Calibri"/>
              </a:rPr>
              <a:t> وغالباً ما تكون هذه الأسئلة من نمط الأسئلة التي يمكن التنبؤ بإجابتها , وبالتالي يطلق عليها الأسئلة الضيقة أي محدودة الإجابة ولا تتطلب استخدام مهارات التفكير العليا </a:t>
            </a:r>
            <a:endParaRPr lang="en-US" sz="2000" dirty="0">
              <a:latin typeface="Calibri"/>
              <a:ea typeface="Calibri"/>
            </a:endParaRPr>
          </a:p>
          <a:p>
            <a:endParaRPr lang="ar-IQ" dirty="0"/>
          </a:p>
        </p:txBody>
      </p:sp>
    </p:spTree>
    <p:extLst>
      <p:ext uri="{BB962C8B-B14F-4D97-AF65-F5344CB8AC3E}">
        <p14:creationId xmlns:p14="http://schemas.microsoft.com/office/powerpoint/2010/main" val="799034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0190"/>
            <a:ext cx="10972800" cy="857985"/>
          </a:xfrm>
        </p:spPr>
        <p:txBody>
          <a:bodyPr>
            <a:normAutofit fontScale="90000"/>
          </a:bodyPr>
          <a:lstStyle/>
          <a:p>
            <a:pPr algn="r"/>
            <a:r>
              <a:rPr lang="ar-IQ" u="sng" dirty="0">
                <a:effectLst/>
                <a:latin typeface="Calibri"/>
                <a:ea typeface="Calibri"/>
              </a:rPr>
              <a:t>مفهوم ادارة الصف</a:t>
            </a:r>
            <a:r>
              <a:rPr lang="en-US" sz="2400" dirty="0">
                <a:effectLst/>
                <a:latin typeface="Calibri"/>
                <a:ea typeface="Calibri"/>
                <a:cs typeface="Arial"/>
              </a:rPr>
              <a:t/>
            </a:r>
            <a:br>
              <a:rPr lang="en-US" sz="2400" dirty="0">
                <a:effectLst/>
                <a:latin typeface="Calibri"/>
                <a:ea typeface="Calibri"/>
                <a:cs typeface="Arial"/>
              </a:rPr>
            </a:br>
            <a:endParaRPr lang="en-US" dirty="0"/>
          </a:p>
        </p:txBody>
      </p:sp>
      <p:sp>
        <p:nvSpPr>
          <p:cNvPr id="3" name="Content Placeholder 2"/>
          <p:cNvSpPr>
            <a:spLocks noGrp="1"/>
          </p:cNvSpPr>
          <p:nvPr>
            <p:ph idx="1"/>
          </p:nvPr>
        </p:nvSpPr>
        <p:spPr>
          <a:xfrm>
            <a:off x="913795" y="1383527"/>
            <a:ext cx="10822330" cy="5112689"/>
          </a:xfrm>
        </p:spPr>
        <p:txBody>
          <a:bodyPr>
            <a:normAutofit fontScale="77500" lnSpcReduction="20000"/>
          </a:bodyPr>
          <a:lstStyle/>
          <a:p>
            <a:pPr marL="0" marR="0" algn="just" rtl="1">
              <a:lnSpc>
                <a:spcPct val="150000"/>
              </a:lnSpc>
              <a:spcBef>
                <a:spcPts val="0"/>
              </a:spcBef>
              <a:spcAft>
                <a:spcPts val="1000"/>
              </a:spcAft>
            </a:pPr>
            <a:r>
              <a:rPr lang="ar-IQ" sz="2400" dirty="0" smtClean="0">
                <a:latin typeface="Calibri"/>
                <a:ea typeface="Calibri"/>
              </a:rPr>
              <a:t>تعد </a:t>
            </a:r>
            <a:r>
              <a:rPr lang="ar-IQ" sz="2400" dirty="0">
                <a:latin typeface="Calibri"/>
                <a:ea typeface="Calibri"/>
              </a:rPr>
              <a:t>إدارة الصف فنا وعلما ، فمن الناحية الفنية تعتمد هذه الإدارة على شخصية المعلم وأسلوبه في التعامل مع الطلاب في داخل الفصل وخارجه و تعد إدارة الصف علما بذاته بقوانينه وإجراءاته .</a:t>
            </a:r>
            <a:endParaRPr lang="en-US" sz="1900" dirty="0">
              <a:latin typeface="Calibri"/>
              <a:ea typeface="Calibri"/>
              <a:cs typeface="Arial"/>
            </a:endParaRPr>
          </a:p>
          <a:p>
            <a:pPr marL="0" marR="0" algn="just" rtl="1">
              <a:lnSpc>
                <a:spcPct val="150000"/>
              </a:lnSpc>
              <a:spcBef>
                <a:spcPts val="0"/>
              </a:spcBef>
              <a:spcAft>
                <a:spcPts val="1000"/>
              </a:spcAft>
            </a:pPr>
            <a:r>
              <a:rPr lang="ar-IQ" sz="2400" dirty="0">
                <a:latin typeface="Calibri"/>
                <a:ea typeface="Calibri"/>
              </a:rPr>
              <a:t>      إن الإدارة الصفيّة هي ما يقوم به المعلم داخل غرفة الصف من أعمال لفظية، أو عمليّة من شأنها أن تخلق جواً تربوياً ومناخاً ملائماً يمكن المعلم والطالب معاً من بلوغ الأهداف التربويّة. وبأنها مجموعة عمليات متداخلة بعضها مع بعض تتكامل فيما بينها ويقوم بها شخص معين أو أشخاص بشكل يساعد على بلوغ أهداف معينة مخطط لها ومحددة بشكل مسبق </a:t>
            </a:r>
            <a:r>
              <a:rPr lang="ar-IQ" sz="2400" dirty="0" smtClean="0">
                <a:latin typeface="Calibri"/>
                <a:ea typeface="Calibri"/>
              </a:rPr>
              <a:t>.                                           </a:t>
            </a:r>
          </a:p>
          <a:p>
            <a:pPr marL="0" marR="0" indent="0" algn="just" rtl="1">
              <a:lnSpc>
                <a:spcPct val="150000"/>
              </a:lnSpc>
              <a:spcBef>
                <a:spcPts val="0"/>
              </a:spcBef>
              <a:spcAft>
                <a:spcPts val="1000"/>
              </a:spcAft>
              <a:buNone/>
            </a:pPr>
            <a:r>
              <a:rPr lang="ar-IQ" sz="2400" dirty="0" smtClean="0">
                <a:latin typeface="Calibri"/>
                <a:ea typeface="Calibri"/>
              </a:rPr>
              <a:t>                                                                                                               (</a:t>
            </a:r>
            <a:r>
              <a:rPr lang="ar-IQ" sz="2400" dirty="0">
                <a:latin typeface="Calibri"/>
                <a:ea typeface="Calibri"/>
              </a:rPr>
              <a:t>عدس، </a:t>
            </a:r>
            <a:r>
              <a:rPr lang="fa-IR" sz="2400" dirty="0">
                <a:latin typeface="Calibri"/>
                <a:ea typeface="Calibri"/>
              </a:rPr>
              <a:t>1999: 11</a:t>
            </a:r>
            <a:r>
              <a:rPr lang="ar-IQ" sz="2400" dirty="0">
                <a:latin typeface="Calibri"/>
                <a:ea typeface="Calibri"/>
              </a:rPr>
              <a:t>)</a:t>
            </a:r>
            <a:endParaRPr lang="en-US" sz="1900" dirty="0">
              <a:latin typeface="Calibri"/>
              <a:ea typeface="Calibri"/>
              <a:cs typeface="Arial"/>
            </a:endParaRPr>
          </a:p>
          <a:p>
            <a:pPr marL="0" marR="0" algn="just" rtl="1">
              <a:lnSpc>
                <a:spcPct val="150000"/>
              </a:lnSpc>
              <a:spcBef>
                <a:spcPts val="0"/>
              </a:spcBef>
              <a:spcAft>
                <a:spcPts val="1000"/>
              </a:spcAft>
            </a:pPr>
            <a:r>
              <a:rPr lang="ar-IQ" sz="2400" dirty="0">
                <a:latin typeface="Calibri"/>
                <a:ea typeface="Calibri"/>
              </a:rPr>
              <a:t>    مجموعة من الأنشطة التي يستخدمها المعلم لتنمية الأنماط السلوكية المناسبة لدى التلاميذ وحذف الانماط غير المناسبة ، وتنمية العلاقات الانسانية الجيدة ، وخلق جو اجتماعي انفعالي ايجابي وتحقيق نظام اجتماعي فعال ومنتج داخل الصف والمحافظة على استمراريته </a:t>
            </a:r>
            <a:r>
              <a:rPr lang="ar-IQ" sz="2400" dirty="0" smtClean="0">
                <a:latin typeface="Calibri"/>
                <a:ea typeface="Calibri"/>
              </a:rPr>
              <a:t>.</a:t>
            </a:r>
          </a:p>
          <a:p>
            <a:pPr marL="0" marR="0" indent="0" algn="just" rtl="1">
              <a:lnSpc>
                <a:spcPct val="150000"/>
              </a:lnSpc>
              <a:spcBef>
                <a:spcPts val="0"/>
              </a:spcBef>
              <a:spcAft>
                <a:spcPts val="1000"/>
              </a:spcAft>
              <a:buNone/>
            </a:pPr>
            <a:r>
              <a:rPr lang="ar-IQ" sz="2400" dirty="0" smtClean="0">
                <a:latin typeface="Calibri"/>
                <a:ea typeface="Calibri"/>
              </a:rPr>
              <a:t>                                                                                                       </a:t>
            </a:r>
            <a:r>
              <a:rPr lang="ar-IQ" sz="2400" dirty="0">
                <a:latin typeface="Calibri"/>
                <a:ea typeface="Calibri"/>
              </a:rPr>
              <a:t>(عبد الحميد، 1985 : 313)</a:t>
            </a:r>
            <a:endParaRPr lang="en-US" sz="1900" dirty="0">
              <a:latin typeface="Calibri"/>
              <a:ea typeface="Calibri"/>
              <a:cs typeface="Arial"/>
            </a:endParaRPr>
          </a:p>
          <a:p>
            <a:pPr marL="0" indent="0">
              <a:buNone/>
            </a:pPr>
            <a:endParaRPr lang="en-US" dirty="0"/>
          </a:p>
        </p:txBody>
      </p:sp>
    </p:spTree>
    <p:extLst>
      <p:ext uri="{BB962C8B-B14F-4D97-AF65-F5344CB8AC3E}">
        <p14:creationId xmlns:p14="http://schemas.microsoft.com/office/powerpoint/2010/main" val="1678142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402956"/>
            <a:ext cx="10972800" cy="1005220"/>
          </a:xfrm>
        </p:spPr>
        <p:txBody>
          <a:bodyPr>
            <a:normAutofit fontScale="90000"/>
          </a:bodyPr>
          <a:lstStyle/>
          <a:p>
            <a:pPr algn="r"/>
            <a:r>
              <a:rPr lang="ar-IQ" sz="2800" dirty="0">
                <a:latin typeface="Calibri"/>
                <a:ea typeface="Calibri"/>
              </a:rPr>
              <a:t>أما بالنسبة لكلام التلاميذ فيأخذ الأشكال التالية : </a:t>
            </a:r>
            <a:r>
              <a:rPr lang="en-US" sz="1800" dirty="0">
                <a:latin typeface="Calibri"/>
                <a:ea typeface="Calibri"/>
              </a:rPr>
              <a:t/>
            </a:r>
            <a:br>
              <a:rPr lang="en-US" sz="1800" dirty="0">
                <a:latin typeface="Calibri"/>
                <a:ea typeface="Calibri"/>
              </a:rPr>
            </a:br>
            <a:endParaRPr lang="ar-IQ" dirty="0"/>
          </a:p>
        </p:txBody>
      </p:sp>
      <p:sp>
        <p:nvSpPr>
          <p:cNvPr id="3" name="عنصر نائب للمحتوى 2"/>
          <p:cNvSpPr>
            <a:spLocks noGrp="1"/>
          </p:cNvSpPr>
          <p:nvPr>
            <p:ph idx="1"/>
          </p:nvPr>
        </p:nvSpPr>
        <p:spPr>
          <a:xfrm>
            <a:off x="609600" y="1464590"/>
            <a:ext cx="10972800" cy="5331417"/>
          </a:xfrm>
        </p:spPr>
        <p:txBody>
          <a:bodyPr>
            <a:noAutofit/>
          </a:bodyPr>
          <a:lstStyle/>
          <a:p>
            <a:pPr marL="0">
              <a:lnSpc>
                <a:spcPct val="150000"/>
              </a:lnSpc>
              <a:spcAft>
                <a:spcPts val="1000"/>
              </a:spcAft>
            </a:pPr>
            <a:r>
              <a:rPr lang="ar-IQ" sz="1600" b="1" dirty="0" smtClean="0">
                <a:latin typeface="Calibri"/>
                <a:ea typeface="Calibri"/>
              </a:rPr>
              <a:t>أـ </a:t>
            </a:r>
            <a:r>
              <a:rPr lang="ar-IQ" sz="1600" b="1" dirty="0">
                <a:latin typeface="Calibri"/>
                <a:ea typeface="Calibri"/>
              </a:rPr>
              <a:t>استجابات التلاميذ المباشرة : </a:t>
            </a:r>
            <a:endParaRPr lang="en-US" sz="1600" dirty="0">
              <a:latin typeface="Calibri"/>
              <a:ea typeface="Calibri"/>
            </a:endParaRPr>
          </a:p>
          <a:p>
            <a:pPr marL="0">
              <a:lnSpc>
                <a:spcPct val="150000"/>
              </a:lnSpc>
              <a:spcAft>
                <a:spcPts val="1000"/>
              </a:spcAft>
            </a:pPr>
            <a:r>
              <a:rPr lang="ar-IQ" sz="1600" dirty="0">
                <a:latin typeface="Calibri"/>
                <a:ea typeface="Calibri"/>
              </a:rPr>
              <a:t>     ويقصد بها تلك الأنماط الكلامية التي تظهر على شكل استجابة لأسئلة المعلم الضيقة واستجابتهم السلبية أو استجاباتهم الجماعية . </a:t>
            </a:r>
            <a:endParaRPr lang="en-US" sz="1600" dirty="0">
              <a:latin typeface="Calibri"/>
              <a:ea typeface="Calibri"/>
            </a:endParaRPr>
          </a:p>
          <a:p>
            <a:pPr marL="0">
              <a:lnSpc>
                <a:spcPct val="150000"/>
              </a:lnSpc>
              <a:spcAft>
                <a:spcPts val="1000"/>
              </a:spcAft>
            </a:pPr>
            <a:r>
              <a:rPr lang="ar-IQ" sz="1600" b="1" dirty="0">
                <a:latin typeface="Calibri"/>
                <a:ea typeface="Calibri"/>
              </a:rPr>
              <a:t>ب ـ استجابات التلاميذ غير المباشرة : </a:t>
            </a:r>
            <a:endParaRPr lang="en-US" sz="1600" dirty="0">
              <a:latin typeface="Calibri"/>
              <a:ea typeface="Calibri"/>
            </a:endParaRPr>
          </a:p>
          <a:p>
            <a:pPr marL="0">
              <a:lnSpc>
                <a:spcPct val="150000"/>
              </a:lnSpc>
              <a:spcAft>
                <a:spcPts val="1000"/>
              </a:spcAft>
            </a:pPr>
            <a:r>
              <a:rPr lang="ar-IQ" sz="1600" dirty="0">
                <a:latin typeface="Calibri"/>
                <a:ea typeface="Calibri"/>
              </a:rPr>
              <a:t>      ويقصد بها تلك الأنماط الكلامية التي تأخذ شكل التعبير عن آرائهم وأفكارهم وأحكامهم ومشاعرهم واتجاهاتهم . </a:t>
            </a:r>
            <a:endParaRPr lang="en-US" sz="1600" dirty="0">
              <a:latin typeface="Calibri"/>
              <a:ea typeface="Calibri"/>
            </a:endParaRPr>
          </a:p>
          <a:p>
            <a:pPr marL="0">
              <a:lnSpc>
                <a:spcPct val="150000"/>
              </a:lnSpc>
              <a:spcAft>
                <a:spcPts val="1000"/>
              </a:spcAft>
            </a:pPr>
            <a:r>
              <a:rPr lang="ar-IQ" sz="1600" b="1" dirty="0">
                <a:latin typeface="Calibri"/>
                <a:ea typeface="Calibri"/>
              </a:rPr>
              <a:t>ج ـ مشاركة التلاميذ التلقائية : </a:t>
            </a:r>
            <a:endParaRPr lang="en-US" sz="1600" dirty="0">
              <a:latin typeface="Calibri"/>
              <a:ea typeface="Calibri"/>
            </a:endParaRPr>
          </a:p>
          <a:p>
            <a:pPr marL="0">
              <a:lnSpc>
                <a:spcPct val="150000"/>
              </a:lnSpc>
              <a:spcAft>
                <a:spcPts val="1000"/>
              </a:spcAft>
            </a:pPr>
            <a:r>
              <a:rPr lang="ar-IQ" sz="1600" dirty="0">
                <a:latin typeface="Calibri"/>
                <a:ea typeface="Calibri"/>
              </a:rPr>
              <a:t>ويمكن القول أن التفاعل الصفي يتوقف على قدرة المعلم على تنظيم عملية التفاعل وذلك باستخدامه أنماطاً كلامية وخاصة تلك الأنماط الكلامية غير المباشرة , لأنها تؤدي إلى تحقيق تواصل فعال بين المعلم والتلاميذ في الموقف التعليمي . </a:t>
            </a:r>
            <a:endParaRPr lang="en-US" sz="1600" dirty="0">
              <a:latin typeface="Calibri"/>
              <a:ea typeface="Calibri"/>
            </a:endParaRPr>
          </a:p>
          <a:p>
            <a:pPr marL="0">
              <a:lnSpc>
                <a:spcPct val="115000"/>
              </a:lnSpc>
              <a:spcAft>
                <a:spcPts val="1000"/>
              </a:spcAft>
            </a:pPr>
            <a:r>
              <a:rPr lang="ar-IQ" sz="1600" dirty="0" smtClean="0">
                <a:latin typeface="Calibri"/>
              </a:rPr>
              <a:t>حيث </a:t>
            </a:r>
            <a:r>
              <a:rPr lang="ar-IQ" sz="1600" dirty="0">
                <a:latin typeface="Calibri"/>
              </a:rPr>
              <a:t>يكون كلام التلاميذ في هذا الشكل صادراً عنهم ويبدو ذلك في الأسئلة أو الاستفسارات التي تصدر عن التلاميذ لمعلمهم , أي أنهم يأخذون زمام المبادرة في الكلام . </a:t>
            </a:r>
            <a:endParaRPr lang="en-US" sz="1600" dirty="0">
              <a:latin typeface="Calibri"/>
              <a:ea typeface="Calibri"/>
            </a:endParaRPr>
          </a:p>
        </p:txBody>
      </p:sp>
    </p:spTree>
    <p:extLst>
      <p:ext uri="{BB962C8B-B14F-4D97-AF65-F5344CB8AC3E}">
        <p14:creationId xmlns:p14="http://schemas.microsoft.com/office/powerpoint/2010/main" val="2453036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lvl="0">
              <a:lnSpc>
                <a:spcPct val="150000"/>
              </a:lnSpc>
              <a:spcAft>
                <a:spcPts val="1000"/>
              </a:spcAft>
              <a:buClr>
                <a:srgbClr val="F0AD00"/>
              </a:buClr>
            </a:pPr>
            <a:r>
              <a:rPr lang="ar-IQ" sz="1600" b="1" dirty="0">
                <a:solidFill>
                  <a:prstClr val="black"/>
                </a:solidFill>
                <a:latin typeface="Calibri"/>
                <a:ea typeface="Calibri"/>
              </a:rPr>
              <a:t>ومن أهم هذه الأنماط الكلامية ما يلي : </a:t>
            </a:r>
            <a:endParaRPr lang="en-US" sz="1600" dirty="0">
              <a:solidFill>
                <a:prstClr val="black"/>
              </a:solidFill>
              <a:latin typeface="Calibri"/>
              <a:ea typeface="Calibri"/>
            </a:endParaRPr>
          </a:p>
          <a:p>
            <a:pPr marL="0" lvl="0">
              <a:lnSpc>
                <a:spcPct val="150000"/>
              </a:lnSpc>
              <a:spcAft>
                <a:spcPts val="1000"/>
              </a:spcAft>
              <a:buClr>
                <a:srgbClr val="F0AD00"/>
              </a:buClr>
            </a:pPr>
            <a:r>
              <a:rPr lang="ar-IQ" sz="1600" dirty="0">
                <a:solidFill>
                  <a:prstClr val="black"/>
                </a:solidFill>
                <a:latin typeface="Calibri"/>
                <a:ea typeface="Calibri"/>
              </a:rPr>
              <a:t>1 ـ أن ينادي المعلم تلاميذه بأسمائهم </a:t>
            </a:r>
            <a:endParaRPr lang="en-US" sz="1600" dirty="0">
              <a:solidFill>
                <a:prstClr val="black"/>
              </a:solidFill>
              <a:latin typeface="Calibri"/>
              <a:ea typeface="Calibri"/>
            </a:endParaRPr>
          </a:p>
          <a:p>
            <a:pPr marL="0" lvl="0">
              <a:lnSpc>
                <a:spcPct val="150000"/>
              </a:lnSpc>
              <a:spcAft>
                <a:spcPts val="1000"/>
              </a:spcAft>
              <a:buClr>
                <a:srgbClr val="F0AD00"/>
              </a:buClr>
            </a:pPr>
            <a:r>
              <a:rPr lang="ar-IQ" sz="1600" dirty="0">
                <a:solidFill>
                  <a:prstClr val="black"/>
                </a:solidFill>
                <a:latin typeface="Calibri"/>
                <a:ea typeface="Calibri"/>
              </a:rPr>
              <a:t>2 ـ أن يستخدم المعلم الألفاظ التي تشعر التلميذ بالاحترام والتقدير مثل : من فضلك , تفضل , شكراً, أحسنت ,.. </a:t>
            </a:r>
            <a:endParaRPr lang="en-US" sz="1600" dirty="0">
              <a:solidFill>
                <a:prstClr val="black"/>
              </a:solidFill>
              <a:latin typeface="Calibri"/>
              <a:ea typeface="Calibri"/>
            </a:endParaRPr>
          </a:p>
          <a:p>
            <a:pPr marL="0" lvl="0">
              <a:lnSpc>
                <a:spcPct val="150000"/>
              </a:lnSpc>
              <a:spcAft>
                <a:spcPts val="1000"/>
              </a:spcAft>
              <a:buClr>
                <a:srgbClr val="F0AD00"/>
              </a:buClr>
            </a:pPr>
            <a:r>
              <a:rPr lang="ar-IQ" sz="1600" dirty="0">
                <a:solidFill>
                  <a:prstClr val="black"/>
                </a:solidFill>
                <a:latin typeface="Calibri"/>
                <a:ea typeface="Calibri"/>
              </a:rPr>
              <a:t>3 ـ أن يتقبل المعلم آراء وأفكار التلاميذ ومشاعرهم, بغض النظر عن كونها سلبية أو إيجابية . </a:t>
            </a:r>
            <a:endParaRPr lang="en-US" sz="1600" dirty="0">
              <a:solidFill>
                <a:prstClr val="black"/>
              </a:solidFill>
              <a:latin typeface="Calibri"/>
              <a:ea typeface="Calibri"/>
            </a:endParaRPr>
          </a:p>
          <a:p>
            <a:pPr marL="0" lvl="0">
              <a:lnSpc>
                <a:spcPct val="150000"/>
              </a:lnSpc>
              <a:spcAft>
                <a:spcPts val="1000"/>
              </a:spcAft>
              <a:buClr>
                <a:srgbClr val="F0AD00"/>
              </a:buClr>
            </a:pPr>
            <a:r>
              <a:rPr lang="ar-IQ" sz="1600" dirty="0">
                <a:solidFill>
                  <a:prstClr val="black"/>
                </a:solidFill>
                <a:latin typeface="Calibri"/>
                <a:ea typeface="Calibri"/>
              </a:rPr>
              <a:t>4 ـ أن يكثر المعلم من استخدام أساليب التعزيز الإيجابي الذي يشجع المشاركة الإيجابية للتلميذ . </a:t>
            </a:r>
            <a:endParaRPr lang="en-US" sz="1600" dirty="0">
              <a:solidFill>
                <a:prstClr val="black"/>
              </a:solidFill>
              <a:latin typeface="Calibri"/>
              <a:ea typeface="Calibri"/>
            </a:endParaRPr>
          </a:p>
          <a:p>
            <a:pPr lvl="0">
              <a:buClr>
                <a:srgbClr val="F0AD00"/>
              </a:buClr>
            </a:pPr>
            <a:r>
              <a:rPr lang="ar-IQ" sz="1600" dirty="0">
                <a:solidFill>
                  <a:prstClr val="black"/>
                </a:solidFill>
                <a:latin typeface="Calibri"/>
                <a:ea typeface="Calibri"/>
              </a:rPr>
              <a:t>5 ـ أن يستخدم المعلم أسئلة واسعة وعريضة وأن يقلل من الأسئلة الضيقة التي لا تحتمل إلا الإجابة المحددة مثل لا أو نعم أو كلمة واحدة محدودة وإنما عليه أن يكثر من الأسئلة التي تتطلب تفكيراً واسعاً واستثارة للعمليات العقلية العليا .</a:t>
            </a:r>
            <a:endParaRPr lang="ar-IQ" dirty="0"/>
          </a:p>
        </p:txBody>
      </p:sp>
    </p:spTree>
    <p:extLst>
      <p:ext uri="{BB962C8B-B14F-4D97-AF65-F5344CB8AC3E}">
        <p14:creationId xmlns:p14="http://schemas.microsoft.com/office/powerpoint/2010/main" val="2281445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62500" lnSpcReduction="20000"/>
          </a:bodyPr>
          <a:lstStyle/>
          <a:p>
            <a:pPr marL="0" algn="just">
              <a:lnSpc>
                <a:spcPct val="150000"/>
              </a:lnSpc>
              <a:spcAft>
                <a:spcPts val="1000"/>
              </a:spcAft>
            </a:pPr>
            <a:r>
              <a:rPr lang="ar-IQ" dirty="0">
                <a:latin typeface="Calibri"/>
                <a:ea typeface="Calibri"/>
                <a:cs typeface="+mj-cs"/>
              </a:rPr>
              <a:t>6 ـ أن يستخدم النقد البناء في توجيه التلاميذ , وينبغي أن يوجه المعلم النقد لتلميذ محدد وعليه أن لا يعمم . </a:t>
            </a:r>
            <a:endParaRPr lang="en-US" sz="2000" dirty="0">
              <a:latin typeface="Calibri"/>
              <a:ea typeface="Calibri"/>
              <a:cs typeface="+mj-cs"/>
            </a:endParaRPr>
          </a:p>
          <a:p>
            <a:pPr marL="0" algn="just">
              <a:lnSpc>
                <a:spcPct val="150000"/>
              </a:lnSpc>
              <a:spcAft>
                <a:spcPts val="1000"/>
              </a:spcAft>
            </a:pPr>
            <a:r>
              <a:rPr lang="ar-IQ" dirty="0">
                <a:latin typeface="Calibri"/>
                <a:ea typeface="Calibri"/>
                <a:cs typeface="+mj-cs"/>
              </a:rPr>
              <a:t>7 ـ أن يعطي التلاميذ الوقت الكافي للفهم وأن يتحد ث بسرعة مقبولة وبكلمات واضحة تتناسب مع مستويات تلاميذه . </a:t>
            </a:r>
            <a:endParaRPr lang="en-US" sz="2000" dirty="0">
              <a:latin typeface="Calibri"/>
              <a:ea typeface="Calibri"/>
              <a:cs typeface="+mj-cs"/>
            </a:endParaRPr>
          </a:p>
          <a:p>
            <a:pPr marL="0" algn="just">
              <a:lnSpc>
                <a:spcPct val="150000"/>
              </a:lnSpc>
              <a:spcAft>
                <a:spcPts val="1000"/>
              </a:spcAft>
            </a:pPr>
            <a:r>
              <a:rPr lang="ar-IQ" dirty="0">
                <a:latin typeface="Calibri"/>
                <a:ea typeface="Calibri"/>
                <a:cs typeface="+mj-cs"/>
              </a:rPr>
              <a:t>8 ـ أن يشجع التلاميذ على طرح الأسئلة والاستفسار .</a:t>
            </a:r>
            <a:endParaRPr lang="en-US" sz="2000" dirty="0">
              <a:latin typeface="Calibri"/>
              <a:ea typeface="Calibri"/>
              <a:cs typeface="+mj-cs"/>
            </a:endParaRPr>
          </a:p>
          <a:p>
            <a:pPr marL="0" algn="just">
              <a:lnSpc>
                <a:spcPct val="150000"/>
              </a:lnSpc>
              <a:spcAft>
                <a:spcPts val="1000"/>
              </a:spcAft>
            </a:pPr>
            <a:r>
              <a:rPr lang="ar-IQ" dirty="0">
                <a:latin typeface="Calibri"/>
                <a:ea typeface="Calibri"/>
                <a:cs typeface="+mj-cs"/>
              </a:rPr>
              <a:t>       ولا بد إن نشير إلى أمر هام عند الحديث عن الأساليب الفعالة لتشجيع التلاميذ على التفاعل في الموقف التعليمي , وهذا الأمر يتعلق بوسائل الاتصال غير الكلامية مثل حركات المعلم وإشاراته وتغاير وجهه , فينبغي على المعلم أن لا يصدر أي حركة أو إشارة من شأنها أن تشعر التلميذ بالاستهزاء أو السخرية أو الخوف , لان هذا يؤدي إلى عدم تشجيعه على المشاركة في عملية التفاعل الصفي .</a:t>
            </a:r>
            <a:endParaRPr lang="en-US" sz="2000" dirty="0">
              <a:latin typeface="Calibri"/>
              <a:ea typeface="Calibri"/>
              <a:cs typeface="+mj-cs"/>
            </a:endParaRPr>
          </a:p>
          <a:p>
            <a:endParaRPr lang="ar-IQ" dirty="0">
              <a:cs typeface="+mj-cs"/>
            </a:endParaRPr>
          </a:p>
        </p:txBody>
      </p:sp>
    </p:spTree>
    <p:extLst>
      <p:ext uri="{BB962C8B-B14F-4D97-AF65-F5344CB8AC3E}">
        <p14:creationId xmlns:p14="http://schemas.microsoft.com/office/powerpoint/2010/main" val="3598439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25464"/>
            <a:ext cx="10972800" cy="1082712"/>
          </a:xfrm>
        </p:spPr>
        <p:txBody>
          <a:bodyPr>
            <a:normAutofit fontScale="90000"/>
          </a:bodyPr>
          <a:lstStyle/>
          <a:p>
            <a:pPr algn="r"/>
            <a:r>
              <a:rPr lang="ar-IQ" sz="3100" dirty="0">
                <a:latin typeface="Calibri"/>
                <a:ea typeface="Calibri"/>
              </a:rPr>
              <a:t>أنماط غير مرغوب فيها لأنها لا تشجع حدوث التفاعل الصفي : </a:t>
            </a:r>
            <a:r>
              <a:rPr lang="en-US" sz="2000" dirty="0">
                <a:latin typeface="Calibri"/>
                <a:ea typeface="Calibri"/>
              </a:rPr>
              <a:t/>
            </a:r>
            <a:br>
              <a:rPr lang="en-US" sz="2000" dirty="0">
                <a:latin typeface="Calibri"/>
                <a:ea typeface="Calibri"/>
              </a:rPr>
            </a:br>
            <a:endParaRPr lang="ar-IQ" dirty="0"/>
          </a:p>
        </p:txBody>
      </p:sp>
      <p:sp>
        <p:nvSpPr>
          <p:cNvPr id="3" name="عنصر نائب للمحتوى 2"/>
          <p:cNvSpPr>
            <a:spLocks noGrp="1"/>
          </p:cNvSpPr>
          <p:nvPr>
            <p:ph idx="1"/>
          </p:nvPr>
        </p:nvSpPr>
        <p:spPr>
          <a:xfrm>
            <a:off x="643181" y="1480088"/>
            <a:ext cx="10939220" cy="4920713"/>
          </a:xfrm>
        </p:spPr>
        <p:txBody>
          <a:bodyPr>
            <a:noAutofit/>
          </a:bodyPr>
          <a:lstStyle/>
          <a:p>
            <a:pPr marL="0" algn="just">
              <a:lnSpc>
                <a:spcPct val="150000"/>
              </a:lnSpc>
              <a:spcAft>
                <a:spcPts val="1000"/>
              </a:spcAft>
            </a:pPr>
            <a:r>
              <a:rPr lang="ar-IQ" sz="1600" dirty="0" smtClean="0">
                <a:latin typeface="Calibri"/>
                <a:ea typeface="Calibri"/>
                <a:cs typeface="+mj-cs"/>
              </a:rPr>
              <a:t>1- </a:t>
            </a:r>
            <a:r>
              <a:rPr lang="ar-IQ" sz="1600" dirty="0">
                <a:latin typeface="Calibri"/>
                <a:ea typeface="Calibri"/>
                <a:cs typeface="+mj-cs"/>
              </a:rPr>
              <a:t>استخدام عبارات التهديد والوعيد . </a:t>
            </a:r>
            <a:endParaRPr lang="en-US" sz="1100" dirty="0">
              <a:latin typeface="Calibri"/>
              <a:ea typeface="Calibri"/>
              <a:cs typeface="+mj-cs"/>
            </a:endParaRPr>
          </a:p>
          <a:p>
            <a:pPr marL="0" algn="just">
              <a:lnSpc>
                <a:spcPct val="150000"/>
              </a:lnSpc>
              <a:spcAft>
                <a:spcPts val="1000"/>
              </a:spcAft>
            </a:pPr>
            <a:r>
              <a:rPr lang="ar-IQ" sz="1600" dirty="0">
                <a:latin typeface="Calibri"/>
                <a:ea typeface="Calibri"/>
                <a:cs typeface="+mj-cs"/>
              </a:rPr>
              <a:t>2- إهمال أسئلة الطلاب واستفساراتهم وعدم سمعها . </a:t>
            </a:r>
            <a:endParaRPr lang="en-US" sz="1100" dirty="0">
              <a:latin typeface="Calibri"/>
              <a:ea typeface="Calibri"/>
              <a:cs typeface="+mj-cs"/>
            </a:endParaRPr>
          </a:p>
          <a:p>
            <a:pPr marL="0" algn="just">
              <a:lnSpc>
                <a:spcPct val="150000"/>
              </a:lnSpc>
              <a:spcAft>
                <a:spcPts val="1000"/>
              </a:spcAft>
            </a:pPr>
            <a:r>
              <a:rPr lang="ar-IQ" sz="1600" dirty="0">
                <a:latin typeface="Calibri"/>
                <a:ea typeface="Calibri"/>
                <a:cs typeface="+mj-cs"/>
              </a:rPr>
              <a:t>3- إهمال أسئلة الطلاب دون الإجابة عليها</a:t>
            </a:r>
            <a:endParaRPr lang="en-US" sz="1100" dirty="0">
              <a:latin typeface="Calibri"/>
              <a:ea typeface="Calibri"/>
              <a:cs typeface="+mj-cs"/>
            </a:endParaRPr>
          </a:p>
          <a:p>
            <a:pPr marL="0" algn="just">
              <a:lnSpc>
                <a:spcPct val="150000"/>
              </a:lnSpc>
              <a:spcAft>
                <a:spcPts val="1000"/>
              </a:spcAft>
            </a:pPr>
            <a:r>
              <a:rPr lang="ar-IQ" sz="1600" dirty="0">
                <a:latin typeface="Calibri"/>
                <a:ea typeface="Calibri"/>
                <a:cs typeface="+mj-cs"/>
              </a:rPr>
              <a:t>4- فرض المعلم آراءه ومشاعره الخاصة على الطلاب . </a:t>
            </a:r>
            <a:endParaRPr lang="en-US" sz="1100" dirty="0">
              <a:latin typeface="Calibri"/>
              <a:ea typeface="Calibri"/>
              <a:cs typeface="+mj-cs"/>
            </a:endParaRPr>
          </a:p>
          <a:p>
            <a:pPr marL="0" algn="just">
              <a:lnSpc>
                <a:spcPct val="150000"/>
              </a:lnSpc>
              <a:spcAft>
                <a:spcPts val="1000"/>
              </a:spcAft>
            </a:pPr>
            <a:r>
              <a:rPr lang="ar-IQ" sz="1600" dirty="0">
                <a:latin typeface="Calibri"/>
                <a:ea typeface="Calibri"/>
                <a:cs typeface="+mj-cs"/>
              </a:rPr>
              <a:t>5- الاستهزاء أو السخرية من أي رأي لا يتفق مع رأيه الشخصي . </a:t>
            </a:r>
            <a:endParaRPr lang="en-US" sz="1100" dirty="0">
              <a:latin typeface="Calibri"/>
              <a:ea typeface="Calibri"/>
              <a:cs typeface="+mj-cs"/>
            </a:endParaRPr>
          </a:p>
          <a:p>
            <a:pPr marL="0" algn="just">
              <a:lnSpc>
                <a:spcPct val="150000"/>
              </a:lnSpc>
              <a:spcAft>
                <a:spcPts val="1000"/>
              </a:spcAft>
            </a:pPr>
            <a:r>
              <a:rPr lang="ar-IQ" sz="1600" dirty="0">
                <a:latin typeface="Calibri"/>
                <a:ea typeface="Calibri"/>
                <a:cs typeface="+mj-cs"/>
              </a:rPr>
              <a:t>6- التشجيع والإثابة في غير مواضعها . </a:t>
            </a:r>
            <a:endParaRPr lang="en-US" sz="1100" dirty="0">
              <a:latin typeface="Calibri"/>
              <a:ea typeface="Calibri"/>
              <a:cs typeface="+mj-cs"/>
            </a:endParaRPr>
          </a:p>
          <a:p>
            <a:pPr marL="0" algn="just">
              <a:lnSpc>
                <a:spcPct val="150000"/>
              </a:lnSpc>
              <a:spcAft>
                <a:spcPts val="1000"/>
              </a:spcAft>
            </a:pPr>
            <a:r>
              <a:rPr lang="ar-IQ" sz="1600" dirty="0">
                <a:latin typeface="Calibri"/>
                <a:ea typeface="Calibri"/>
                <a:cs typeface="+mj-cs"/>
              </a:rPr>
              <a:t>7- استخدام الأسئلة الضيقة .  </a:t>
            </a:r>
            <a:endParaRPr lang="en-US" sz="1100" dirty="0">
              <a:latin typeface="Calibri"/>
              <a:ea typeface="Calibri"/>
              <a:cs typeface="+mj-cs"/>
            </a:endParaRPr>
          </a:p>
          <a:p>
            <a:pPr marL="0" algn="just">
              <a:lnSpc>
                <a:spcPct val="150000"/>
              </a:lnSpc>
              <a:spcAft>
                <a:spcPts val="1000"/>
              </a:spcAft>
            </a:pPr>
            <a:r>
              <a:rPr lang="ar-IQ" sz="1600" dirty="0">
                <a:latin typeface="Calibri"/>
                <a:ea typeface="Calibri"/>
                <a:cs typeface="+mj-cs"/>
              </a:rPr>
              <a:t>8- احتكار الموقف التعليمي من قبل المعلم دون إتاحة الفرصة للطلاب للكلام . </a:t>
            </a:r>
            <a:endParaRPr lang="en-US" sz="1100" dirty="0">
              <a:latin typeface="Calibri"/>
              <a:ea typeface="Calibri"/>
              <a:cs typeface="+mj-cs"/>
            </a:endParaRPr>
          </a:p>
          <a:p>
            <a:pPr marL="0" algn="just">
              <a:lnSpc>
                <a:spcPct val="150000"/>
              </a:lnSpc>
              <a:spcAft>
                <a:spcPts val="1000"/>
              </a:spcAft>
            </a:pPr>
            <a:r>
              <a:rPr lang="ar-IQ" sz="1600" dirty="0">
                <a:latin typeface="Calibri"/>
                <a:ea typeface="Calibri"/>
                <a:cs typeface="+mj-cs"/>
              </a:rPr>
              <a:t>9- النقد الجارح للطلاب سواء بالنسبة لسلوكهم أم لآرائهم . </a:t>
            </a:r>
            <a:endParaRPr lang="en-US" sz="1100" dirty="0">
              <a:latin typeface="Calibri"/>
              <a:ea typeface="Calibri"/>
              <a:cs typeface="+mj-cs"/>
            </a:endParaRPr>
          </a:p>
        </p:txBody>
      </p:sp>
    </p:spTree>
    <p:extLst>
      <p:ext uri="{BB962C8B-B14F-4D97-AF65-F5344CB8AC3E}">
        <p14:creationId xmlns:p14="http://schemas.microsoft.com/office/powerpoint/2010/main" val="2109793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433952"/>
            <a:ext cx="10972800" cy="974223"/>
          </a:xfrm>
        </p:spPr>
        <p:txBody>
          <a:bodyPr>
            <a:normAutofit fontScale="90000"/>
          </a:bodyPr>
          <a:lstStyle/>
          <a:p>
            <a:pPr algn="r"/>
            <a:r>
              <a:rPr lang="ar-IQ" sz="4000" dirty="0">
                <a:latin typeface="Calibri"/>
                <a:ea typeface="Calibri"/>
                <a:cs typeface="+mn-cs"/>
              </a:rPr>
              <a:t>ما الذي يمكن أن يحققه التفاعل الصفي ؟ </a:t>
            </a:r>
            <a:r>
              <a:rPr lang="en-US" sz="2700" dirty="0">
                <a:latin typeface="Calibri"/>
                <a:ea typeface="Calibri"/>
                <a:cs typeface="+mn-cs"/>
              </a:rPr>
              <a:t/>
            </a:r>
            <a:br>
              <a:rPr lang="en-US" sz="2700" dirty="0">
                <a:latin typeface="Calibri"/>
                <a:ea typeface="Calibri"/>
                <a:cs typeface="+mn-cs"/>
              </a:rPr>
            </a:br>
            <a:endParaRPr lang="ar-IQ" dirty="0">
              <a:cs typeface="+mn-cs"/>
            </a:endParaRPr>
          </a:p>
        </p:txBody>
      </p:sp>
      <p:sp>
        <p:nvSpPr>
          <p:cNvPr id="3" name="عنصر نائب للمحتوى 2"/>
          <p:cNvSpPr>
            <a:spLocks noGrp="1"/>
          </p:cNvSpPr>
          <p:nvPr>
            <p:ph idx="1"/>
          </p:nvPr>
        </p:nvSpPr>
        <p:spPr/>
        <p:txBody>
          <a:bodyPr>
            <a:normAutofit fontScale="77500" lnSpcReduction="20000"/>
          </a:bodyPr>
          <a:lstStyle/>
          <a:p>
            <a:pPr marL="0" algn="just">
              <a:lnSpc>
                <a:spcPct val="150000"/>
              </a:lnSpc>
              <a:spcAft>
                <a:spcPts val="1000"/>
              </a:spcAft>
            </a:pPr>
            <a:r>
              <a:rPr lang="ar-IQ" dirty="0" smtClean="0">
                <a:latin typeface="Calibri"/>
                <a:ea typeface="Calibri"/>
                <a:cs typeface="+mj-cs"/>
              </a:rPr>
              <a:t>• </a:t>
            </a:r>
            <a:r>
              <a:rPr lang="ar-IQ" dirty="0">
                <a:latin typeface="Calibri"/>
                <a:ea typeface="Calibri"/>
                <a:cs typeface="+mj-cs"/>
              </a:rPr>
              <a:t>يتيح الفرصة للطلبة للمشاركة في الموقف التعليمي . </a:t>
            </a:r>
            <a:endParaRPr lang="en-US" sz="2000" dirty="0">
              <a:latin typeface="Calibri"/>
              <a:ea typeface="Calibri"/>
              <a:cs typeface="+mj-cs"/>
            </a:endParaRPr>
          </a:p>
          <a:p>
            <a:pPr marL="0" algn="just">
              <a:lnSpc>
                <a:spcPct val="150000"/>
              </a:lnSpc>
              <a:spcAft>
                <a:spcPts val="1000"/>
              </a:spcAft>
            </a:pPr>
            <a:r>
              <a:rPr lang="ar-IQ" dirty="0">
                <a:latin typeface="Calibri"/>
                <a:ea typeface="Calibri"/>
                <a:cs typeface="+mj-cs"/>
              </a:rPr>
              <a:t>• يحترم إنسانية المتعلم وحيويته .</a:t>
            </a:r>
            <a:endParaRPr lang="en-US" sz="2000" dirty="0">
              <a:latin typeface="Calibri"/>
              <a:ea typeface="Calibri"/>
              <a:cs typeface="+mj-cs"/>
            </a:endParaRPr>
          </a:p>
          <a:p>
            <a:pPr marL="0" algn="just">
              <a:lnSpc>
                <a:spcPct val="150000"/>
              </a:lnSpc>
              <a:spcAft>
                <a:spcPts val="1000"/>
              </a:spcAft>
            </a:pPr>
            <a:r>
              <a:rPr lang="ar-IQ" dirty="0">
                <a:latin typeface="Calibri"/>
                <a:ea typeface="Calibri"/>
                <a:cs typeface="+mj-cs"/>
              </a:rPr>
              <a:t>• يتيح الفرصة للطلبة لممارسة الأنشطة التي يميلون إليها .</a:t>
            </a:r>
            <a:endParaRPr lang="en-US" sz="2000" dirty="0">
              <a:latin typeface="Calibri"/>
              <a:ea typeface="Calibri"/>
              <a:cs typeface="+mj-cs"/>
            </a:endParaRPr>
          </a:p>
          <a:p>
            <a:pPr marL="0" algn="just">
              <a:lnSpc>
                <a:spcPct val="150000"/>
              </a:lnSpc>
              <a:spcAft>
                <a:spcPts val="1000"/>
              </a:spcAft>
            </a:pPr>
            <a:r>
              <a:rPr lang="ar-IQ" dirty="0">
                <a:latin typeface="Calibri"/>
                <a:ea typeface="Calibri"/>
                <a:cs typeface="+mj-cs"/>
              </a:rPr>
              <a:t>• يزيد فرص الطالب لاستخدام قدراته وإمكاناته وممارسة أفكاره .</a:t>
            </a:r>
            <a:endParaRPr lang="en-US" sz="2000" dirty="0">
              <a:latin typeface="Calibri"/>
              <a:ea typeface="Calibri"/>
              <a:cs typeface="+mj-cs"/>
            </a:endParaRPr>
          </a:p>
          <a:p>
            <a:pPr marL="0" algn="just">
              <a:lnSpc>
                <a:spcPct val="150000"/>
              </a:lnSpc>
              <a:spcAft>
                <a:spcPts val="1000"/>
              </a:spcAft>
            </a:pPr>
            <a:r>
              <a:rPr lang="ar-IQ" dirty="0">
                <a:latin typeface="Calibri"/>
                <a:ea typeface="Calibri"/>
                <a:cs typeface="+mj-cs"/>
              </a:rPr>
              <a:t>• يحول الصف إلى بيئة ديمقراطية متسامحة ومشجعة للتعلم .</a:t>
            </a:r>
            <a:endParaRPr lang="en-US" sz="2000" dirty="0">
              <a:latin typeface="Calibri"/>
              <a:ea typeface="Calibri"/>
              <a:cs typeface="+mj-cs"/>
            </a:endParaRPr>
          </a:p>
          <a:p>
            <a:pPr marL="0" algn="just">
              <a:lnSpc>
                <a:spcPct val="150000"/>
              </a:lnSpc>
              <a:spcAft>
                <a:spcPts val="1000"/>
              </a:spcAft>
            </a:pPr>
            <a:r>
              <a:rPr lang="ar-IQ" dirty="0">
                <a:latin typeface="Calibri"/>
                <a:ea typeface="Calibri"/>
                <a:cs typeface="+mj-cs"/>
              </a:rPr>
              <a:t>• يقلل من الآلية وسيطرة العمل حتى يكون اقرب إلى طبيعة الإنسان .</a:t>
            </a:r>
            <a:endParaRPr lang="en-US" sz="2000" dirty="0">
              <a:latin typeface="Calibri"/>
              <a:ea typeface="Calibri"/>
              <a:cs typeface="+mj-cs"/>
            </a:endParaRPr>
          </a:p>
          <a:p>
            <a:pPr marL="0" algn="just">
              <a:lnSpc>
                <a:spcPct val="150000"/>
              </a:lnSpc>
              <a:spcAft>
                <a:spcPts val="1000"/>
              </a:spcAft>
            </a:pPr>
            <a:r>
              <a:rPr lang="ar-IQ" dirty="0">
                <a:latin typeface="Calibri"/>
                <a:ea typeface="Calibri"/>
                <a:cs typeface="+mj-cs"/>
              </a:rPr>
              <a:t>• يساعد على تطوير فهم إيجابي لذات الطلب وشخصيته .</a:t>
            </a:r>
            <a:endParaRPr lang="ar-IQ" dirty="0">
              <a:cs typeface="+mj-cs"/>
            </a:endParaRPr>
          </a:p>
        </p:txBody>
      </p:sp>
    </p:spTree>
    <p:extLst>
      <p:ext uri="{BB962C8B-B14F-4D97-AF65-F5344CB8AC3E}">
        <p14:creationId xmlns:p14="http://schemas.microsoft.com/office/powerpoint/2010/main" val="283761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464948"/>
            <a:ext cx="10972800" cy="943227"/>
          </a:xfrm>
        </p:spPr>
        <p:txBody>
          <a:bodyPr>
            <a:normAutofit fontScale="90000"/>
          </a:bodyPr>
          <a:lstStyle/>
          <a:p>
            <a:pPr lvl="0" algn="r"/>
            <a:r>
              <a:rPr lang="ar-IQ" dirty="0">
                <a:latin typeface="Calibri"/>
                <a:ea typeface="Calibri"/>
              </a:rPr>
              <a:t>المهمات المتعلقة بإثارة الدافعية للتعلم: </a:t>
            </a:r>
            <a:r>
              <a:rPr lang="en-US" sz="3600" dirty="0">
                <a:latin typeface="Calibri"/>
                <a:ea typeface="Calibri"/>
              </a:rPr>
              <a:t/>
            </a:r>
            <a:br>
              <a:rPr lang="en-US" sz="3600" dirty="0">
                <a:latin typeface="Calibri"/>
                <a:ea typeface="Calibri"/>
              </a:rPr>
            </a:br>
            <a:endParaRPr lang="ar-IQ" dirty="0"/>
          </a:p>
        </p:txBody>
      </p:sp>
      <p:sp>
        <p:nvSpPr>
          <p:cNvPr id="3" name="عنصر نائب للمحتوى 2"/>
          <p:cNvSpPr>
            <a:spLocks noGrp="1"/>
          </p:cNvSpPr>
          <p:nvPr>
            <p:ph idx="1"/>
          </p:nvPr>
        </p:nvSpPr>
        <p:spPr/>
        <p:txBody>
          <a:bodyPr>
            <a:normAutofit fontScale="92500" lnSpcReduction="20000"/>
          </a:bodyPr>
          <a:lstStyle/>
          <a:p>
            <a:pPr marL="0" indent="0" algn="just">
              <a:lnSpc>
                <a:spcPct val="150000"/>
              </a:lnSpc>
              <a:spcAft>
                <a:spcPts val="1000"/>
              </a:spcAft>
              <a:buNone/>
            </a:pPr>
            <a:r>
              <a:rPr lang="ar-IQ" dirty="0" smtClean="0">
                <a:latin typeface="Calibri"/>
                <a:ea typeface="Calibri"/>
                <a:cs typeface="+mj-cs"/>
              </a:rPr>
              <a:t>       تكمن </a:t>
            </a:r>
            <a:r>
              <a:rPr lang="ar-IQ" dirty="0">
                <a:latin typeface="Calibri"/>
                <a:ea typeface="Calibri"/>
                <a:cs typeface="+mj-cs"/>
              </a:rPr>
              <a:t>أهمية إثارة الدافعية للتعلم لدى الطلاب باعتبارها تمثل الميل إلى بذل الجهد لتحقيق الأهداف التعليمية المنشودة في الموقف التعليمي . ومن أجل زيادة دافعية الطلاب للتعلم ينبغي على المعلمين القيام باستثارة انتباه تلاميذهم والمحافظة على استمرار هذا الانتباه ، وأن يقنعوهم بالالتزام لتحقيق الأهداف التعليمية ، وأن يعملوا على استثارة الدافعية الداخلية للتعلم بالإضافة إلى استخدام أساليب الحفز الخارجي للطلاب الذين لا يحفزون للتعلم داخلياً. </a:t>
            </a:r>
            <a:endParaRPr lang="en-US" sz="2000" dirty="0">
              <a:latin typeface="Calibri"/>
              <a:ea typeface="Calibri"/>
              <a:cs typeface="+mj-cs"/>
            </a:endParaRPr>
          </a:p>
          <a:p>
            <a:endParaRPr lang="ar-IQ" dirty="0">
              <a:cs typeface="+mj-cs"/>
            </a:endParaRPr>
          </a:p>
        </p:txBody>
      </p:sp>
    </p:spTree>
    <p:extLst>
      <p:ext uri="{BB962C8B-B14F-4D97-AF65-F5344CB8AC3E}">
        <p14:creationId xmlns:p14="http://schemas.microsoft.com/office/powerpoint/2010/main" val="4259621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519192"/>
            <a:ext cx="10972800" cy="888983"/>
          </a:xfrm>
        </p:spPr>
        <p:txBody>
          <a:bodyPr>
            <a:normAutofit fontScale="90000"/>
          </a:bodyPr>
          <a:lstStyle/>
          <a:p>
            <a:pPr lvl="0" algn="r"/>
            <a:r>
              <a:rPr lang="ar-IQ" sz="3600" dirty="0">
                <a:latin typeface="Calibri"/>
                <a:ea typeface="Calibri"/>
              </a:rPr>
              <a:t>المهمات المتعلقة بتوفير أجواء الانضباط الصفي : </a:t>
            </a:r>
            <a:r>
              <a:rPr lang="en-US" sz="2200" dirty="0">
                <a:latin typeface="Calibri"/>
                <a:ea typeface="Calibri"/>
              </a:rPr>
              <a:t/>
            </a:r>
            <a:br>
              <a:rPr lang="en-US" sz="2200" dirty="0">
                <a:latin typeface="Calibri"/>
                <a:ea typeface="Calibri"/>
              </a:rPr>
            </a:br>
            <a:endParaRPr lang="ar-IQ" dirty="0"/>
          </a:p>
        </p:txBody>
      </p:sp>
      <p:sp>
        <p:nvSpPr>
          <p:cNvPr id="3" name="عنصر نائب للمحتوى 2"/>
          <p:cNvSpPr>
            <a:spLocks noGrp="1"/>
          </p:cNvSpPr>
          <p:nvPr>
            <p:ph idx="1"/>
          </p:nvPr>
        </p:nvSpPr>
        <p:spPr>
          <a:xfrm>
            <a:off x="526942" y="1604076"/>
            <a:ext cx="11055458" cy="4773477"/>
          </a:xfrm>
        </p:spPr>
        <p:txBody>
          <a:bodyPr>
            <a:normAutofit fontScale="62500" lnSpcReduction="20000"/>
          </a:bodyPr>
          <a:lstStyle/>
          <a:p>
            <a:pPr marL="0" lvl="0" indent="0" algn="just">
              <a:lnSpc>
                <a:spcPct val="150000"/>
              </a:lnSpc>
              <a:spcAft>
                <a:spcPts val="1000"/>
              </a:spcAft>
              <a:buNone/>
            </a:pPr>
            <a:r>
              <a:rPr lang="ar-IQ" dirty="0" smtClean="0">
                <a:latin typeface="Calibri"/>
                <a:ea typeface="Calibri"/>
                <a:cs typeface="+mj-cs"/>
              </a:rPr>
              <a:t>    إن </a:t>
            </a:r>
            <a:r>
              <a:rPr lang="ar-IQ" dirty="0">
                <a:latin typeface="Calibri"/>
                <a:ea typeface="Calibri"/>
                <a:cs typeface="+mj-cs"/>
              </a:rPr>
              <a:t>الانضباط الصفي لا يعني جمود الطلاب وانعدام الفاعلية والنشاط داخل غرفة الصف , فبعض المعلمين يفهمون الانضباط على أنه التزام الطلاب بالصمت والهدوء وعدم الحركة والاستجابة إلى تعليمات المعلم , كما أن البعض من المعلمين مازالوا يخلطون بين مفهومين هما: مفهوم النظام ومفهوم الانضباط , فالنظام يعني توفير الظروف اللازمة لتسهيل حدوث التعلم واستمراره في غرفة الصف , ويمكن الاستدلال من هذا المفهوم أن النظام غالباً ما يكون مصدره خارجياً وليس نابعاً من ذات الطلاب بينما يشير مفهوم الانضباط إلى تلك العملية التي ينظم الطالب سلوكه ذاتياً من خلالها لتحقيق أهدافه وأغراضه , وبالتالي فإن هناك اتفاقاً بين مفهوم النظام والانضباط باعتبار هما وسيلة وشرطاً لازمين لحدوث عملية التعلم واستمرارها في أجواء منظمة وخالية من المشتتات أو العوامل المنفرة أو المعيقة للتعلم لكن الفرق يكمن في مصدر الدافع لتحقيق النظام أو الانضباط , فالنظام مصدره خارجي أما الانضباط فمصدره داخلي من ذات الفرد ولا شك أن الانضباط الذاتي في غرفة الصف على الرغم من أهميته وضرورته للمحافظة على استمرارية دافعية الطلاب للتعلم يعد هدفاً يسعى المربون إلى مساعدة الطالب على اكتسابه ليصبح قادراً على ضبط نفسه </a:t>
            </a:r>
            <a:r>
              <a:rPr lang="ar-IQ" dirty="0" smtClean="0">
                <a:latin typeface="Calibri"/>
                <a:ea typeface="Calibri"/>
                <a:cs typeface="+mj-cs"/>
              </a:rPr>
              <a:t>بنفسه.</a:t>
            </a:r>
            <a:endParaRPr lang="en-US" sz="2000" dirty="0">
              <a:latin typeface="Calibri"/>
              <a:ea typeface="Calibri"/>
              <a:cs typeface="+mj-cs"/>
            </a:endParaRPr>
          </a:p>
        </p:txBody>
      </p:sp>
    </p:spTree>
    <p:extLst>
      <p:ext uri="{BB962C8B-B14F-4D97-AF65-F5344CB8AC3E}">
        <p14:creationId xmlns:p14="http://schemas.microsoft.com/office/powerpoint/2010/main" val="2058558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71958"/>
            <a:ext cx="10972800" cy="1036217"/>
          </a:xfrm>
        </p:spPr>
        <p:txBody>
          <a:bodyPr>
            <a:normAutofit fontScale="90000"/>
          </a:bodyPr>
          <a:lstStyle/>
          <a:p>
            <a:pPr algn="r"/>
            <a:r>
              <a:rPr lang="ar-IQ" sz="2700" dirty="0">
                <a:latin typeface="Calibri"/>
                <a:ea typeface="Calibri"/>
              </a:rPr>
              <a:t>ولعل من أبرز الممارسات التي يتوقع من المعلم القيام بها لتحقيق الانضباط الصفي الفعال بغية إتاحة فرص التعلم الجيد للطلاب ما يلي : </a:t>
            </a:r>
            <a:r>
              <a:rPr lang="en-US" sz="1800" dirty="0">
                <a:latin typeface="Calibri"/>
                <a:ea typeface="Calibri"/>
              </a:rPr>
              <a:t/>
            </a:r>
            <a:br>
              <a:rPr lang="en-US" sz="1800" dirty="0">
                <a:latin typeface="Calibri"/>
                <a:ea typeface="Calibri"/>
              </a:rPr>
            </a:br>
            <a:endParaRPr lang="ar-IQ" dirty="0"/>
          </a:p>
        </p:txBody>
      </p:sp>
      <p:sp>
        <p:nvSpPr>
          <p:cNvPr id="3" name="عنصر نائب للمحتوى 2"/>
          <p:cNvSpPr>
            <a:spLocks noGrp="1"/>
          </p:cNvSpPr>
          <p:nvPr>
            <p:ph idx="1"/>
          </p:nvPr>
        </p:nvSpPr>
        <p:spPr>
          <a:xfrm>
            <a:off x="402956" y="1363851"/>
            <a:ext cx="11179444" cy="5098942"/>
          </a:xfrm>
        </p:spPr>
        <p:txBody>
          <a:bodyPr>
            <a:noAutofit/>
          </a:bodyPr>
          <a:lstStyle/>
          <a:p>
            <a:pPr marL="0">
              <a:lnSpc>
                <a:spcPct val="150000"/>
              </a:lnSpc>
              <a:spcAft>
                <a:spcPts val="1000"/>
              </a:spcAft>
            </a:pPr>
            <a:r>
              <a:rPr lang="ar-IQ" sz="1600" dirty="0" smtClean="0">
                <a:latin typeface="Calibri"/>
                <a:ea typeface="Calibri"/>
              </a:rPr>
              <a:t>1- </a:t>
            </a:r>
            <a:r>
              <a:rPr lang="ar-IQ" sz="1600" dirty="0">
                <a:latin typeface="Calibri"/>
                <a:ea typeface="Calibri"/>
              </a:rPr>
              <a:t>أن يعمل المعلم على توضيح أهداف الموقف التعليمي للطلاب . </a:t>
            </a:r>
            <a:endParaRPr lang="en-US" sz="1000" dirty="0">
              <a:latin typeface="Calibri"/>
              <a:ea typeface="Calibri"/>
            </a:endParaRPr>
          </a:p>
          <a:p>
            <a:pPr marL="0">
              <a:lnSpc>
                <a:spcPct val="150000"/>
              </a:lnSpc>
              <a:spcAft>
                <a:spcPts val="1000"/>
              </a:spcAft>
            </a:pPr>
            <a:r>
              <a:rPr lang="ar-IQ" sz="1600" dirty="0">
                <a:latin typeface="Calibri"/>
                <a:ea typeface="Calibri"/>
              </a:rPr>
              <a:t>2- أن يوزع مسؤوليات إدارة الصف على الطلاب جميعاً , حيث يحرص على مشاركة الطلاب في تحمل المسؤوليات كل على ضوء قدراته وإمكاناته . </a:t>
            </a:r>
            <a:endParaRPr lang="en-US" sz="1000" dirty="0">
              <a:latin typeface="Calibri"/>
              <a:ea typeface="Calibri"/>
            </a:endParaRPr>
          </a:p>
          <a:p>
            <a:pPr marL="0">
              <a:lnSpc>
                <a:spcPct val="150000"/>
              </a:lnSpc>
              <a:spcAft>
                <a:spcPts val="1000"/>
              </a:spcAft>
            </a:pPr>
            <a:r>
              <a:rPr lang="ar-IQ" sz="1600" dirty="0">
                <a:latin typeface="Calibri"/>
                <a:ea typeface="Calibri"/>
              </a:rPr>
              <a:t>3- أن يتعرف على حاجات الطلاب ومشكلاتهم , ويسعى إلى مساعدتهم على مواجهتها . </a:t>
            </a:r>
            <a:endParaRPr lang="en-US" sz="1000" dirty="0">
              <a:latin typeface="Calibri"/>
              <a:ea typeface="Calibri"/>
            </a:endParaRPr>
          </a:p>
          <a:p>
            <a:pPr marL="0">
              <a:lnSpc>
                <a:spcPct val="150000"/>
              </a:lnSpc>
              <a:spcAft>
                <a:spcPts val="1000"/>
              </a:spcAft>
            </a:pPr>
            <a:r>
              <a:rPr lang="ar-IQ" sz="1600" dirty="0">
                <a:latin typeface="Calibri"/>
                <a:ea typeface="Calibri"/>
              </a:rPr>
              <a:t>4- أن ينظم العلاقات الاجتماعية بين الطلاب , وأن ينمي بينهم العلاقات التي تقوم على الثقة والاحترام المتبادل ويزيل من بينهم العوامل التي تؤدي إلى سوء التفاهم .  </a:t>
            </a:r>
            <a:endParaRPr lang="en-US" sz="1000" dirty="0">
              <a:latin typeface="Calibri"/>
              <a:ea typeface="Calibri"/>
            </a:endParaRPr>
          </a:p>
          <a:p>
            <a:pPr marL="0">
              <a:lnSpc>
                <a:spcPct val="150000"/>
              </a:lnSpc>
              <a:spcAft>
                <a:spcPts val="1000"/>
              </a:spcAft>
            </a:pPr>
            <a:r>
              <a:rPr lang="ar-IQ" sz="1600" dirty="0">
                <a:latin typeface="Calibri"/>
                <a:ea typeface="Calibri"/>
              </a:rPr>
              <a:t>5 ـ أن يلجأ إلى تقسيم الطلاب إلى مجموعات وفرق صغيرة وفق متطلبات الموقف التعليمي . </a:t>
            </a:r>
            <a:endParaRPr lang="en-US" sz="1000" dirty="0">
              <a:latin typeface="Calibri"/>
              <a:ea typeface="Calibri"/>
            </a:endParaRPr>
          </a:p>
          <a:p>
            <a:pPr marL="0">
              <a:lnSpc>
                <a:spcPct val="150000"/>
              </a:lnSpc>
              <a:spcAft>
                <a:spcPts val="1000"/>
              </a:spcAft>
            </a:pPr>
            <a:r>
              <a:rPr lang="ar-IQ" sz="1600" dirty="0">
                <a:latin typeface="Calibri"/>
                <a:ea typeface="Calibri"/>
              </a:rPr>
              <a:t>6- أن يستخدم استراتيجيات تعليمية متنوعة, فيغير وينوع في أساليبه التعليمية ولا يعتمد أسلوبا أو نمطاً تعليمياً محدداً . </a:t>
            </a:r>
            <a:endParaRPr lang="en-US" sz="1000" dirty="0">
              <a:latin typeface="Calibri"/>
              <a:ea typeface="Calibri"/>
            </a:endParaRPr>
          </a:p>
          <a:p>
            <a:pPr marL="0">
              <a:lnSpc>
                <a:spcPct val="150000"/>
              </a:lnSpc>
              <a:spcAft>
                <a:spcPts val="1000"/>
              </a:spcAft>
            </a:pPr>
            <a:r>
              <a:rPr lang="ar-IQ" sz="1600" dirty="0">
                <a:latin typeface="Calibri"/>
                <a:ea typeface="Calibri"/>
              </a:rPr>
              <a:t>7 ـ أن يستخدم أساليب التفاعل الصفي التي تشجع مشاركة الطلاب وأن يغير وينوع في وسائل الاتصال والتفاعل سواء في الوسائل اللغوية أم غير اللغوية, وعليه أن يغير نغمات صوته تبعاً لطبيعة الموقف التعليمي . </a:t>
            </a:r>
            <a:endParaRPr lang="en-US" sz="1000" dirty="0">
              <a:latin typeface="Calibri"/>
              <a:ea typeface="Calibri"/>
            </a:endParaRPr>
          </a:p>
          <a:p>
            <a:pPr marL="0">
              <a:lnSpc>
                <a:spcPct val="150000"/>
              </a:lnSpc>
              <a:spcAft>
                <a:spcPts val="1000"/>
              </a:spcAft>
            </a:pPr>
            <a:r>
              <a:rPr lang="ar-IQ" sz="1600" dirty="0">
                <a:latin typeface="Calibri"/>
                <a:ea typeface="Calibri"/>
              </a:rPr>
              <a:t>8-أن يعمل على مساعدة الطلاب على اكتساب اتجاهات أخلاقية مناسبة مثل:-احترام المواعيد واحترام آراء الآخرين , المواظبة , الاجتهاد , الثقة بالنفس الضبط الذاتي </a:t>
            </a:r>
            <a:r>
              <a:rPr lang="ar-IQ" sz="1600" dirty="0" smtClean="0">
                <a:latin typeface="Calibri"/>
                <a:ea typeface="Calibri"/>
              </a:rPr>
              <a:t>.</a:t>
            </a:r>
            <a:r>
              <a:rPr lang="ar-IQ" sz="1000" dirty="0">
                <a:latin typeface="Calibri"/>
                <a:ea typeface="Calibri"/>
              </a:rPr>
              <a:t> (</a:t>
            </a:r>
            <a:r>
              <a:rPr lang="ar-IQ" sz="1000" dirty="0" err="1">
                <a:latin typeface="Calibri"/>
                <a:ea typeface="Calibri"/>
              </a:rPr>
              <a:t>العرنوسي</a:t>
            </a:r>
            <a:r>
              <a:rPr lang="ar-IQ" sz="1000" dirty="0">
                <a:latin typeface="Calibri"/>
                <a:ea typeface="Calibri"/>
              </a:rPr>
              <a:t> ،2013: 44 )</a:t>
            </a:r>
            <a:endParaRPr lang="en-US" sz="800" dirty="0">
              <a:latin typeface="Calibri"/>
              <a:ea typeface="Calibri"/>
            </a:endParaRPr>
          </a:p>
          <a:p>
            <a:pPr marL="0">
              <a:lnSpc>
                <a:spcPct val="150000"/>
              </a:lnSpc>
              <a:spcAft>
                <a:spcPts val="1000"/>
              </a:spcAft>
            </a:pPr>
            <a:endParaRPr lang="en-US" sz="1000" dirty="0">
              <a:latin typeface="Calibri"/>
              <a:ea typeface="Calibri"/>
            </a:endParaRPr>
          </a:p>
          <a:p>
            <a:pPr marL="0">
              <a:lnSpc>
                <a:spcPct val="150000"/>
              </a:lnSpc>
              <a:spcAft>
                <a:spcPts val="1000"/>
              </a:spcAft>
            </a:pPr>
            <a:r>
              <a:rPr lang="ar-IQ" sz="1600" dirty="0">
                <a:latin typeface="Calibri"/>
                <a:ea typeface="Calibri"/>
              </a:rPr>
              <a:t>                                                              </a:t>
            </a:r>
            <a:endParaRPr lang="ar-IQ" sz="1600" dirty="0"/>
          </a:p>
        </p:txBody>
      </p:sp>
    </p:spTree>
    <p:extLst>
      <p:ext uri="{BB962C8B-B14F-4D97-AF65-F5344CB8AC3E}">
        <p14:creationId xmlns:p14="http://schemas.microsoft.com/office/powerpoint/2010/main" val="2835515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480446"/>
            <a:ext cx="10972800" cy="1084883"/>
          </a:xfrm>
        </p:spPr>
        <p:txBody>
          <a:bodyPr>
            <a:normAutofit fontScale="90000"/>
          </a:bodyPr>
          <a:lstStyle/>
          <a:p>
            <a:pPr algn="r"/>
            <a:r>
              <a:rPr lang="ar-IQ" sz="4000" u="sng" dirty="0">
                <a:latin typeface="Calibri"/>
                <a:ea typeface="Calibri"/>
                <a:cs typeface="+mn-cs"/>
              </a:rPr>
              <a:t>معالم الإدارة الصفية الناجحة</a:t>
            </a:r>
            <a:r>
              <a:rPr lang="en-US" sz="2700" dirty="0">
                <a:latin typeface="Calibri"/>
                <a:ea typeface="Calibri"/>
                <a:cs typeface="+mn-cs"/>
              </a:rPr>
              <a:t/>
            </a:r>
            <a:br>
              <a:rPr lang="en-US" sz="2700" dirty="0">
                <a:latin typeface="Calibri"/>
                <a:ea typeface="Calibri"/>
                <a:cs typeface="+mn-cs"/>
              </a:rPr>
            </a:br>
            <a:r>
              <a:rPr lang="ar-IQ" sz="1800" dirty="0">
                <a:latin typeface="Calibri"/>
                <a:ea typeface="Calibri"/>
                <a:cs typeface="+mn-cs"/>
              </a:rPr>
              <a:t>من أهم تلك العوامل التي تساعد على وجود إدارة صفية ناجحة ما يلي : </a:t>
            </a:r>
            <a:r>
              <a:rPr lang="en-US" sz="2000" dirty="0">
                <a:latin typeface="Calibri"/>
                <a:ea typeface="Calibri"/>
              </a:rPr>
              <a:t/>
            </a:r>
            <a:br>
              <a:rPr lang="en-US" sz="2000" dirty="0">
                <a:latin typeface="Calibri"/>
                <a:ea typeface="Calibri"/>
              </a:rPr>
            </a:br>
            <a:endParaRPr lang="ar-IQ" dirty="0"/>
          </a:p>
        </p:txBody>
      </p:sp>
      <p:sp>
        <p:nvSpPr>
          <p:cNvPr id="3" name="عنصر نائب للمحتوى 2"/>
          <p:cNvSpPr>
            <a:spLocks noGrp="1"/>
          </p:cNvSpPr>
          <p:nvPr>
            <p:ph idx="1"/>
          </p:nvPr>
        </p:nvSpPr>
        <p:spPr>
          <a:xfrm>
            <a:off x="139485" y="1394848"/>
            <a:ext cx="11879451" cy="5370161"/>
          </a:xfrm>
        </p:spPr>
        <p:txBody>
          <a:bodyPr>
            <a:noAutofit/>
          </a:bodyPr>
          <a:lstStyle/>
          <a:p>
            <a:pPr marL="228600" algn="just">
              <a:lnSpc>
                <a:spcPct val="150000"/>
              </a:lnSpc>
              <a:spcAft>
                <a:spcPts val="1000"/>
              </a:spcAft>
              <a:tabLst>
                <a:tab pos="1593850" algn="l"/>
              </a:tabLst>
            </a:pPr>
            <a:r>
              <a:rPr lang="ar-IQ" sz="1400" b="1" dirty="0" smtClean="0">
                <a:latin typeface="Calibri"/>
                <a:ea typeface="Calibri"/>
                <a:cs typeface="+mj-cs"/>
              </a:rPr>
              <a:t>أولاً</a:t>
            </a:r>
            <a:r>
              <a:rPr lang="ar-IQ" sz="1400" b="1" dirty="0">
                <a:latin typeface="Calibri"/>
                <a:ea typeface="Calibri"/>
                <a:cs typeface="+mj-cs"/>
              </a:rPr>
              <a:t>: شخصية المعلم:</a:t>
            </a:r>
            <a:r>
              <a:rPr lang="ar-IQ" sz="1400" dirty="0">
                <a:latin typeface="Calibri"/>
                <a:ea typeface="Calibri"/>
                <a:cs typeface="+mj-cs"/>
              </a:rPr>
              <a:t> وهي السمة التي تحدد وتظهر المعلم في المدرسة بشكل عام والصف بشكل خاص، ولا بد على المعلم أن يتصف بما يلي: </a:t>
            </a:r>
            <a:endParaRPr lang="en-US" sz="1400" dirty="0">
              <a:latin typeface="Calibri"/>
              <a:ea typeface="Calibri"/>
              <a:cs typeface="+mj-cs"/>
            </a:endParaRPr>
          </a:p>
          <a:p>
            <a:pPr marL="228600" algn="just">
              <a:lnSpc>
                <a:spcPct val="150000"/>
              </a:lnSpc>
              <a:spcAft>
                <a:spcPts val="1000"/>
              </a:spcAft>
              <a:tabLst>
                <a:tab pos="1593850" algn="l"/>
              </a:tabLst>
            </a:pPr>
            <a:r>
              <a:rPr lang="ar-IQ" sz="1400" dirty="0">
                <a:latin typeface="Calibri"/>
                <a:ea typeface="Calibri"/>
                <a:cs typeface="+mj-cs"/>
              </a:rPr>
              <a:t>1ـ الحزم والمرونة . </a:t>
            </a:r>
            <a:endParaRPr lang="en-US" sz="1400" dirty="0">
              <a:latin typeface="Calibri"/>
              <a:ea typeface="Calibri"/>
              <a:cs typeface="+mj-cs"/>
            </a:endParaRPr>
          </a:p>
          <a:p>
            <a:pPr marL="228600" algn="just">
              <a:lnSpc>
                <a:spcPct val="150000"/>
              </a:lnSpc>
              <a:spcAft>
                <a:spcPts val="1000"/>
              </a:spcAft>
              <a:tabLst>
                <a:tab pos="1593850" algn="l"/>
              </a:tabLst>
            </a:pPr>
            <a:r>
              <a:rPr lang="ar-IQ" sz="1400" dirty="0">
                <a:latin typeface="Calibri"/>
                <a:ea typeface="Calibri"/>
                <a:cs typeface="+mj-cs"/>
              </a:rPr>
              <a:t>2ـ حسن التصرف في معالجة المشكلات الطارئة أثناء الحصة الدراسية عن طريق التقدير السليم للأمور، وتقبل المعلم لطلابه وتحسسه لحاجياتهم ، والعدالة والمساواة في معاملة الجميع . </a:t>
            </a:r>
            <a:endParaRPr lang="en-US" sz="1400" dirty="0">
              <a:latin typeface="Calibri"/>
              <a:ea typeface="Calibri"/>
              <a:cs typeface="+mj-cs"/>
            </a:endParaRPr>
          </a:p>
          <a:p>
            <a:pPr marL="228600" algn="just">
              <a:lnSpc>
                <a:spcPct val="150000"/>
              </a:lnSpc>
              <a:spcAft>
                <a:spcPts val="1000"/>
              </a:spcAft>
              <a:tabLst>
                <a:tab pos="1593850" algn="l"/>
              </a:tabLst>
            </a:pPr>
            <a:r>
              <a:rPr lang="ar-IQ" sz="1400" b="1" dirty="0">
                <a:latin typeface="Calibri"/>
                <a:ea typeface="Calibri"/>
                <a:cs typeface="+mj-cs"/>
              </a:rPr>
              <a:t>ثانياً: الإعداد الجيد للدرس:</a:t>
            </a:r>
            <a:r>
              <a:rPr lang="ar-IQ" sz="1400" dirty="0">
                <a:latin typeface="Calibri"/>
                <a:ea typeface="Calibri"/>
                <a:cs typeface="+mj-cs"/>
              </a:rPr>
              <a:t> لا بد للمعلم عند إعداده لدرسه أن يراعي المجالات التالية: </a:t>
            </a:r>
            <a:endParaRPr lang="en-US" sz="1400" dirty="0">
              <a:latin typeface="Calibri"/>
              <a:ea typeface="Calibri"/>
              <a:cs typeface="+mj-cs"/>
            </a:endParaRPr>
          </a:p>
          <a:p>
            <a:pPr marL="228600" algn="just">
              <a:lnSpc>
                <a:spcPct val="150000"/>
              </a:lnSpc>
              <a:spcAft>
                <a:spcPts val="1000"/>
              </a:spcAft>
              <a:tabLst>
                <a:tab pos="1593850" algn="l"/>
              </a:tabLst>
            </a:pPr>
            <a:r>
              <a:rPr lang="ar-IQ" sz="1400" dirty="0">
                <a:latin typeface="Calibri"/>
                <a:ea typeface="Calibri"/>
                <a:cs typeface="+mj-cs"/>
              </a:rPr>
              <a:t>1ـ أن يصل إلى أهداف الدرس . </a:t>
            </a:r>
            <a:endParaRPr lang="en-US" sz="1400" dirty="0">
              <a:latin typeface="Calibri"/>
              <a:ea typeface="Calibri"/>
              <a:cs typeface="+mj-cs"/>
            </a:endParaRPr>
          </a:p>
          <a:p>
            <a:pPr marL="228600" algn="just">
              <a:lnSpc>
                <a:spcPct val="150000"/>
              </a:lnSpc>
              <a:spcAft>
                <a:spcPts val="1000"/>
              </a:spcAft>
              <a:tabLst>
                <a:tab pos="1593850" algn="l"/>
              </a:tabLst>
            </a:pPr>
            <a:r>
              <a:rPr lang="ar-IQ" sz="1400" dirty="0">
                <a:latin typeface="Calibri"/>
                <a:ea typeface="Calibri"/>
                <a:cs typeface="+mj-cs"/>
              </a:rPr>
              <a:t>2ـ ويلمس الطلبة الإفادة الجيدة منها . </a:t>
            </a:r>
            <a:endParaRPr lang="en-US" sz="1400" dirty="0">
              <a:latin typeface="Calibri"/>
              <a:ea typeface="Calibri"/>
              <a:cs typeface="+mj-cs"/>
            </a:endParaRPr>
          </a:p>
          <a:p>
            <a:pPr marL="228600" algn="just">
              <a:lnSpc>
                <a:spcPct val="150000"/>
              </a:lnSpc>
              <a:spcAft>
                <a:spcPts val="1000"/>
              </a:spcAft>
              <a:tabLst>
                <a:tab pos="1593850" algn="l"/>
              </a:tabLst>
            </a:pPr>
            <a:r>
              <a:rPr lang="ar-IQ" sz="1400" dirty="0">
                <a:latin typeface="Calibri"/>
                <a:ea typeface="Calibri"/>
                <a:cs typeface="+mj-cs"/>
              </a:rPr>
              <a:t>3 ـ ويؤدي إلى الإقبال المدرسي بكل يقظة وانتباه . </a:t>
            </a:r>
            <a:endParaRPr lang="en-US" sz="1400" dirty="0">
              <a:latin typeface="Calibri"/>
              <a:ea typeface="Calibri"/>
              <a:cs typeface="+mj-cs"/>
            </a:endParaRPr>
          </a:p>
          <a:p>
            <a:pPr marL="228600" algn="just">
              <a:lnSpc>
                <a:spcPct val="150000"/>
              </a:lnSpc>
              <a:spcAft>
                <a:spcPts val="1000"/>
              </a:spcAft>
              <a:tabLst>
                <a:tab pos="1593850" algn="l"/>
              </a:tabLst>
            </a:pPr>
            <a:r>
              <a:rPr lang="ar-IQ" sz="1400" b="1" dirty="0">
                <a:latin typeface="Calibri"/>
                <a:ea typeface="Calibri"/>
                <a:cs typeface="+mj-cs"/>
              </a:rPr>
              <a:t>ثالثاً: طريقة جذب المعلم للطلاب:</a:t>
            </a:r>
            <a:r>
              <a:rPr lang="ar-IQ" sz="1400" dirty="0">
                <a:latin typeface="Calibri"/>
                <a:ea typeface="Calibri"/>
                <a:cs typeface="+mj-cs"/>
              </a:rPr>
              <a:t> ولكي تصبح هناك علاقة للتفاهم والانسجام بين المعلم وطلابه أثناء الحصة لا بد أن تتوفر شروطاً لذلك وهي: </a:t>
            </a:r>
            <a:endParaRPr lang="en-US" sz="1400" dirty="0">
              <a:latin typeface="Calibri"/>
              <a:ea typeface="Calibri"/>
              <a:cs typeface="+mj-cs"/>
            </a:endParaRPr>
          </a:p>
          <a:p>
            <a:pPr marL="228600" algn="just">
              <a:lnSpc>
                <a:spcPct val="150000"/>
              </a:lnSpc>
              <a:spcAft>
                <a:spcPts val="1000"/>
              </a:spcAft>
              <a:tabLst>
                <a:tab pos="1593850" algn="l"/>
              </a:tabLst>
            </a:pPr>
            <a:r>
              <a:rPr lang="ar-IQ" sz="1400" dirty="0">
                <a:latin typeface="Calibri"/>
                <a:ea typeface="Calibri"/>
                <a:cs typeface="+mj-cs"/>
              </a:rPr>
              <a:t>1ـ أن يكون المعلم متعاوناً مع طلابه . </a:t>
            </a:r>
            <a:endParaRPr lang="en-US" sz="1400" dirty="0">
              <a:latin typeface="Calibri"/>
              <a:ea typeface="Calibri"/>
              <a:cs typeface="+mj-cs"/>
            </a:endParaRPr>
          </a:p>
          <a:p>
            <a:pPr marL="228600" algn="just">
              <a:lnSpc>
                <a:spcPct val="150000"/>
              </a:lnSpc>
              <a:spcAft>
                <a:spcPts val="1000"/>
              </a:spcAft>
              <a:tabLst>
                <a:tab pos="1593850" algn="l"/>
              </a:tabLst>
            </a:pPr>
            <a:r>
              <a:rPr lang="ar-IQ" sz="1400" dirty="0">
                <a:latin typeface="Calibri"/>
                <a:ea typeface="Calibri"/>
                <a:cs typeface="+mj-cs"/>
              </a:rPr>
              <a:t>2ـ أن يشرح الدرس جيداً . </a:t>
            </a:r>
            <a:endParaRPr lang="en-US" sz="1400" dirty="0">
              <a:latin typeface="Calibri"/>
              <a:ea typeface="Calibri"/>
              <a:cs typeface="+mj-cs"/>
            </a:endParaRPr>
          </a:p>
          <a:p>
            <a:pPr marL="228600" algn="just">
              <a:lnSpc>
                <a:spcPct val="150000"/>
              </a:lnSpc>
              <a:spcAft>
                <a:spcPts val="1000"/>
              </a:spcAft>
              <a:tabLst>
                <a:tab pos="1593850" algn="l"/>
              </a:tabLst>
            </a:pPr>
            <a:r>
              <a:rPr lang="ar-IQ" sz="1400" dirty="0">
                <a:latin typeface="Calibri"/>
                <a:ea typeface="Calibri"/>
                <a:cs typeface="+mj-cs"/>
              </a:rPr>
              <a:t>3ـ أن يستخدم الأمثلة التوضيحية في الشرح. </a:t>
            </a:r>
            <a:endParaRPr lang="en-US" sz="1400" dirty="0">
              <a:latin typeface="Calibri"/>
              <a:ea typeface="Calibri"/>
              <a:cs typeface="+mj-cs"/>
            </a:endParaRPr>
          </a:p>
          <a:p>
            <a:endParaRPr lang="ar-IQ" sz="1400" dirty="0" smtClean="0">
              <a:cs typeface="+mj-cs"/>
            </a:endParaRPr>
          </a:p>
          <a:p>
            <a:endParaRPr lang="ar-IQ" sz="1400" dirty="0">
              <a:cs typeface="+mj-cs"/>
            </a:endParaRPr>
          </a:p>
        </p:txBody>
      </p:sp>
    </p:spTree>
    <p:extLst>
      <p:ext uri="{BB962C8B-B14F-4D97-AF65-F5344CB8AC3E}">
        <p14:creationId xmlns:p14="http://schemas.microsoft.com/office/powerpoint/2010/main" val="3579524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1449092"/>
            <a:ext cx="10972800" cy="4951709"/>
          </a:xfrm>
        </p:spPr>
        <p:txBody>
          <a:bodyPr>
            <a:normAutofit fontScale="92500" lnSpcReduction="10000"/>
          </a:bodyPr>
          <a:lstStyle/>
          <a:p>
            <a:pPr marL="228600" algn="just">
              <a:lnSpc>
                <a:spcPct val="150000"/>
              </a:lnSpc>
              <a:spcAft>
                <a:spcPts val="1000"/>
              </a:spcAft>
              <a:tabLst>
                <a:tab pos="1593850" algn="l"/>
              </a:tabLst>
            </a:pPr>
            <a:r>
              <a:rPr lang="ar-IQ" sz="2000" b="1" dirty="0">
                <a:latin typeface="Calibri"/>
                <a:ea typeface="Calibri"/>
                <a:cs typeface="+mj-cs"/>
              </a:rPr>
              <a:t>رابعاً : حسن استخدام حجرة الدراسة لتحقيق التفاعل بين المعلم وطلابه فمثلا: </a:t>
            </a:r>
            <a:endParaRPr lang="en-US" sz="2000" dirty="0">
              <a:latin typeface="Calibri"/>
              <a:ea typeface="Calibri"/>
              <a:cs typeface="+mj-cs"/>
            </a:endParaRPr>
          </a:p>
          <a:p>
            <a:pPr marL="228600" algn="just">
              <a:lnSpc>
                <a:spcPct val="150000"/>
              </a:lnSpc>
              <a:spcAft>
                <a:spcPts val="1000"/>
              </a:spcAft>
              <a:tabLst>
                <a:tab pos="1593850" algn="l"/>
              </a:tabLst>
            </a:pPr>
            <a:r>
              <a:rPr lang="ar-IQ" sz="2000" dirty="0">
                <a:latin typeface="Calibri"/>
                <a:ea typeface="Calibri"/>
                <a:cs typeface="+mj-cs"/>
              </a:rPr>
              <a:t>1 ـ ترتيب الطلاب بشكل دائري . </a:t>
            </a:r>
            <a:endParaRPr lang="en-US" sz="2000" dirty="0">
              <a:latin typeface="Calibri"/>
              <a:ea typeface="Calibri"/>
              <a:cs typeface="+mj-cs"/>
            </a:endParaRPr>
          </a:p>
          <a:p>
            <a:pPr marL="228600" algn="just">
              <a:lnSpc>
                <a:spcPct val="150000"/>
              </a:lnSpc>
              <a:spcAft>
                <a:spcPts val="1000"/>
              </a:spcAft>
              <a:tabLst>
                <a:tab pos="1593850" algn="l"/>
              </a:tabLst>
            </a:pPr>
            <a:r>
              <a:rPr lang="ar-IQ" sz="2000" dirty="0">
                <a:latin typeface="Calibri"/>
                <a:ea typeface="Calibri"/>
                <a:cs typeface="+mj-cs"/>
              </a:rPr>
              <a:t>2ـ تواصل متساوي بين جميع الطلاب. </a:t>
            </a:r>
            <a:endParaRPr lang="en-US" sz="2000" dirty="0">
              <a:latin typeface="Calibri"/>
              <a:ea typeface="Calibri"/>
              <a:cs typeface="+mj-cs"/>
            </a:endParaRPr>
          </a:p>
          <a:p>
            <a:pPr marL="228600" algn="just">
              <a:lnSpc>
                <a:spcPct val="150000"/>
              </a:lnSpc>
              <a:spcAft>
                <a:spcPts val="1000"/>
              </a:spcAft>
              <a:tabLst>
                <a:tab pos="1593850" algn="l"/>
              </a:tabLst>
            </a:pPr>
            <a:r>
              <a:rPr lang="ar-IQ" sz="2000" dirty="0">
                <a:latin typeface="Calibri"/>
                <a:ea typeface="Calibri"/>
                <a:cs typeface="+mj-cs"/>
              </a:rPr>
              <a:t>3ـ تنظيم الطلاب في صفوف مستقيمة</a:t>
            </a:r>
            <a:r>
              <a:rPr lang="ar-IQ" sz="2000" dirty="0" smtClean="0">
                <a:latin typeface="Calibri"/>
                <a:ea typeface="Calibri"/>
                <a:cs typeface="+mj-cs"/>
              </a:rPr>
              <a:t>.</a:t>
            </a:r>
          </a:p>
          <a:p>
            <a:pPr marL="228600" algn="just">
              <a:lnSpc>
                <a:spcPct val="150000"/>
              </a:lnSpc>
              <a:spcAft>
                <a:spcPts val="1000"/>
              </a:spcAft>
              <a:tabLst>
                <a:tab pos="1593850" algn="l"/>
              </a:tabLst>
            </a:pPr>
            <a:r>
              <a:rPr lang="ar-IQ" sz="2000" dirty="0" smtClean="0">
                <a:latin typeface="Calibri"/>
                <a:ea typeface="Calibri"/>
                <a:cs typeface="+mj-cs"/>
              </a:rPr>
              <a:t> </a:t>
            </a:r>
            <a:r>
              <a:rPr lang="ar-IQ" sz="2000" b="1" dirty="0">
                <a:latin typeface="Calibri"/>
                <a:ea typeface="Calibri"/>
                <a:cs typeface="+mj-cs"/>
              </a:rPr>
              <a:t>خامساً : معرفة الجوانب المتعلقة بالطلاب لتحقيق ضبط أفضل للفصل ومن تلك الجوانب : - </a:t>
            </a:r>
            <a:endParaRPr lang="en-US" sz="2000" dirty="0">
              <a:latin typeface="Calibri"/>
              <a:ea typeface="Calibri"/>
              <a:cs typeface="+mj-cs"/>
            </a:endParaRPr>
          </a:p>
          <a:p>
            <a:pPr marL="228600" algn="just">
              <a:lnSpc>
                <a:spcPct val="150000"/>
              </a:lnSpc>
              <a:spcAft>
                <a:spcPts val="1000"/>
              </a:spcAft>
              <a:tabLst>
                <a:tab pos="1593850" algn="l"/>
              </a:tabLst>
            </a:pPr>
            <a:r>
              <a:rPr lang="ar-IQ" sz="2000" dirty="0">
                <a:latin typeface="Calibri"/>
                <a:ea typeface="Calibri"/>
                <a:cs typeface="+mj-cs"/>
              </a:rPr>
              <a:t>1ـ الحصول على اهتمام الطلاب للدرس. </a:t>
            </a:r>
            <a:endParaRPr lang="en-US" sz="2000" dirty="0">
              <a:latin typeface="Calibri"/>
              <a:ea typeface="Calibri"/>
              <a:cs typeface="+mj-cs"/>
            </a:endParaRPr>
          </a:p>
          <a:p>
            <a:pPr marL="228600" algn="just">
              <a:lnSpc>
                <a:spcPct val="150000"/>
              </a:lnSpc>
              <a:spcAft>
                <a:spcPts val="1000"/>
              </a:spcAft>
              <a:tabLst>
                <a:tab pos="1593850" algn="l"/>
              </a:tabLst>
            </a:pPr>
            <a:r>
              <a:rPr lang="ar-IQ" sz="2000" dirty="0">
                <a:latin typeface="Calibri"/>
                <a:ea typeface="Calibri"/>
                <a:cs typeface="+mj-cs"/>
              </a:rPr>
              <a:t>2ـ الوعي لما يدور في أرجاء الصف  .</a:t>
            </a:r>
            <a:endParaRPr lang="en-US" sz="2000" dirty="0">
              <a:latin typeface="Calibri"/>
              <a:ea typeface="Calibri"/>
              <a:cs typeface="+mj-cs"/>
            </a:endParaRPr>
          </a:p>
          <a:p>
            <a:pPr marL="228600" algn="just">
              <a:lnSpc>
                <a:spcPct val="150000"/>
              </a:lnSpc>
              <a:spcAft>
                <a:spcPts val="1000"/>
              </a:spcAft>
              <a:tabLst>
                <a:tab pos="1593850" algn="l"/>
              </a:tabLst>
            </a:pPr>
            <a:r>
              <a:rPr lang="ar-IQ" sz="2000" dirty="0">
                <a:latin typeface="Calibri"/>
                <a:ea typeface="Calibri"/>
                <a:cs typeface="+mj-cs"/>
              </a:rPr>
              <a:t>3ـ ضبط سلوك الطلاب بعضهم ببعض .</a:t>
            </a:r>
            <a:endParaRPr lang="en-US" sz="2000" dirty="0">
              <a:latin typeface="Calibri"/>
              <a:ea typeface="Calibri"/>
              <a:cs typeface="+mj-cs"/>
            </a:endParaRPr>
          </a:p>
          <a:p>
            <a:pPr marL="228600" algn="just">
              <a:lnSpc>
                <a:spcPct val="150000"/>
              </a:lnSpc>
              <a:spcAft>
                <a:spcPts val="1000"/>
              </a:spcAft>
              <a:tabLst>
                <a:tab pos="1593850" algn="l"/>
              </a:tabLst>
            </a:pPr>
            <a:r>
              <a:rPr lang="ar-IQ" sz="2000" dirty="0">
                <a:latin typeface="Calibri"/>
                <a:ea typeface="Calibri"/>
                <a:cs typeface="+mj-cs"/>
              </a:rPr>
              <a:t>4ـ عدم إهمال ردود أفعال الطلاب نحو سلوك المعلم أو طريقته في إدارة الفصل .</a:t>
            </a:r>
            <a:endParaRPr lang="en-US" sz="2000" dirty="0">
              <a:latin typeface="Calibri"/>
              <a:ea typeface="Calibri"/>
              <a:cs typeface="+mj-cs"/>
            </a:endParaRPr>
          </a:p>
          <a:p>
            <a:pPr marL="228600" algn="just">
              <a:lnSpc>
                <a:spcPct val="150000"/>
              </a:lnSpc>
              <a:spcAft>
                <a:spcPts val="1000"/>
              </a:spcAft>
              <a:tabLst>
                <a:tab pos="1593850" algn="l"/>
              </a:tabLst>
            </a:pPr>
            <a:endParaRPr lang="en-US" sz="2000" dirty="0">
              <a:latin typeface="Calibri"/>
              <a:ea typeface="Calibri"/>
            </a:endParaRPr>
          </a:p>
          <a:p>
            <a:endParaRPr lang="ar-IQ" dirty="0"/>
          </a:p>
        </p:txBody>
      </p:sp>
    </p:spTree>
    <p:extLst>
      <p:ext uri="{BB962C8B-B14F-4D97-AF65-F5344CB8AC3E}">
        <p14:creationId xmlns:p14="http://schemas.microsoft.com/office/powerpoint/2010/main" val="386449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3795" y="609601"/>
            <a:ext cx="10353761" cy="1107882"/>
          </a:xfrm>
        </p:spPr>
        <p:txBody>
          <a:bodyPr>
            <a:normAutofit fontScale="90000"/>
          </a:bodyPr>
          <a:lstStyle/>
          <a:p>
            <a:pPr algn="r"/>
            <a:r>
              <a:rPr lang="ar-IQ" u="sng" dirty="0">
                <a:effectLst>
                  <a:outerShdw blurRad="38100" dist="38100" dir="2700000" algn="tl">
                    <a:srgbClr val="000000">
                      <a:alpha val="43137"/>
                    </a:srgbClr>
                  </a:outerShdw>
                </a:effectLst>
                <a:latin typeface="Calibri"/>
                <a:ea typeface="Calibri"/>
              </a:rPr>
              <a:t>أهمية إدارة الصف </a:t>
            </a:r>
            <a:r>
              <a:rPr lang="en-US" sz="2400" dirty="0">
                <a:effectLst>
                  <a:outerShdw blurRad="38100" dist="38100" dir="2700000" algn="tl">
                    <a:srgbClr val="000000">
                      <a:alpha val="43137"/>
                    </a:srgbClr>
                  </a:outerShdw>
                </a:effectLst>
                <a:latin typeface="Calibri"/>
                <a:ea typeface="Calibri"/>
                <a:cs typeface="Arial"/>
              </a:rPr>
              <a:t/>
            </a:r>
            <a:br>
              <a:rPr lang="en-US" sz="2400" dirty="0">
                <a:effectLst>
                  <a:outerShdw blurRad="38100" dist="38100" dir="2700000" algn="tl">
                    <a:srgbClr val="000000">
                      <a:alpha val="43137"/>
                    </a:srgbClr>
                  </a:outerShdw>
                </a:effectLst>
                <a:latin typeface="Calibri"/>
                <a:ea typeface="Calibri"/>
                <a:cs typeface="Arial"/>
              </a:rPr>
            </a:br>
            <a:endParaRPr lang="ar-IQ" dirty="0">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787179" y="1423282"/>
            <a:ext cx="10774018" cy="5136543"/>
          </a:xfrm>
        </p:spPr>
        <p:txBody>
          <a:bodyPr>
            <a:noAutofit/>
          </a:bodyPr>
          <a:lstStyle/>
          <a:p>
            <a:pPr marL="0" marR="0" algn="just" rtl="1">
              <a:lnSpc>
                <a:spcPct val="150000"/>
              </a:lnSpc>
              <a:spcBef>
                <a:spcPts val="0"/>
              </a:spcBef>
              <a:spcAft>
                <a:spcPts val="1000"/>
              </a:spcAft>
            </a:pPr>
            <a:r>
              <a:rPr lang="ar-IQ" sz="1600" dirty="0" smtClean="0">
                <a:effectLst/>
                <a:latin typeface="Calibri"/>
                <a:ea typeface="Calibri"/>
              </a:rPr>
              <a:t>تنبع </a:t>
            </a:r>
            <a:r>
              <a:rPr lang="ar-IQ" sz="1600" dirty="0">
                <a:effectLst/>
                <a:latin typeface="Calibri"/>
                <a:ea typeface="Calibri"/>
              </a:rPr>
              <a:t>أهمية إدارة الصف من تشعب مدخلاتها وتنوعها وازدياد تعقدها ، وفي ضوء الدور المتغير للمعلم أضحى مسؤولاً عن متغيرات مادية كثيرة بالإضافة إلى أنه منظم وميسر لعملية التعلم ومرشد وموجه ، ويمكن تلخيص أهمية الإدارة الصفية الفاعلة بما يلي:</a:t>
            </a:r>
            <a:endParaRPr lang="en-US" sz="900" dirty="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pPr>
            <a:r>
              <a:rPr lang="ar-IQ" sz="1600" dirty="0">
                <a:effectLst/>
                <a:latin typeface="Calibri"/>
                <a:ea typeface="Calibri"/>
              </a:rPr>
              <a:t>ينتج الصف ذو الإدارة الصفية الفاعلة معدلاً عالياً من الانهماك في العمل الصفي ومعدلاً منخفضاً من الانحراف والشذوذ عن الموقف التعليمي التعلمي.</a:t>
            </a:r>
            <a:endParaRPr lang="en-US" sz="900" dirty="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pPr>
            <a:r>
              <a:rPr lang="ar-IQ" sz="1600" dirty="0">
                <a:effectLst/>
                <a:latin typeface="Calibri"/>
                <a:ea typeface="Calibri"/>
              </a:rPr>
              <a:t>توفير قدر من تنظيم المواد والأدوات التعليمية واستعمالاتها ، والانتقال من نشاط إلى آخر ، وتوفير الوقت والمكان والإجراءات المناسبة لتنفيذ المنهاج .</a:t>
            </a:r>
            <a:endParaRPr lang="en-US" sz="900" dirty="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pPr>
            <a:r>
              <a:rPr lang="ar-IQ" sz="1600" dirty="0">
                <a:effectLst/>
                <a:latin typeface="Calibri"/>
                <a:ea typeface="Calibri"/>
              </a:rPr>
              <a:t>تسهم في تقليل اعتماد الطلبة على المعلم باتخاذ إجراءات مناسبة لاستخدام المواد التعليمية واستعمال الوقت والمكان المتاحين.</a:t>
            </a:r>
            <a:endParaRPr lang="en-US" sz="900" dirty="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pPr>
            <a:r>
              <a:rPr lang="ar-IQ" sz="1600" dirty="0">
                <a:effectLst/>
                <a:latin typeface="Calibri"/>
                <a:ea typeface="Calibri"/>
              </a:rPr>
              <a:t>تؤدي إلى ترتيبات واضحة في غرفة الصف وإلى سهولة فهم الإجراءات والتوجيه والإرشاد من المعلم .</a:t>
            </a:r>
            <a:endParaRPr lang="en-US" sz="900" dirty="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pPr>
            <a:r>
              <a:rPr lang="ar-IQ" sz="1600" dirty="0">
                <a:effectLst/>
                <a:latin typeface="Calibri"/>
                <a:ea typeface="Calibri"/>
              </a:rPr>
              <a:t>تزود المعلم بمهارات نقل المعرفة وغرس القيم والمهارات لدى الطلبة.</a:t>
            </a:r>
            <a:endParaRPr lang="en-US" sz="900" dirty="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pPr>
            <a:r>
              <a:rPr lang="ar-IQ" sz="1600" dirty="0">
                <a:effectLst/>
                <a:latin typeface="Calibri"/>
                <a:ea typeface="Calibri"/>
              </a:rPr>
              <a:t>تعزز من أنماط التفاعل والتواصل الإيجابي بين المعلم وطلابه من جهة وبين الطلاب أنفسهم من جهة أخرى .</a:t>
            </a:r>
            <a:endParaRPr lang="en-US" sz="900" dirty="0">
              <a:effectLst/>
              <a:latin typeface="Calibri"/>
              <a:ea typeface="Calibri"/>
              <a:cs typeface="Arial"/>
            </a:endParaRPr>
          </a:p>
          <a:p>
            <a:pPr marL="342900" indent="-342900" algn="just" rtl="1">
              <a:lnSpc>
                <a:spcPct val="150000"/>
              </a:lnSpc>
              <a:spcBef>
                <a:spcPts val="0"/>
              </a:spcBef>
              <a:buFont typeface="+mj-lt"/>
              <a:buAutoNum type="arabicPeriod"/>
            </a:pPr>
            <a:r>
              <a:rPr lang="ar-IQ" sz="1600" dirty="0">
                <a:effectLst/>
                <a:latin typeface="Calibri"/>
                <a:ea typeface="Calibri"/>
              </a:rPr>
              <a:t>تتيح للمعلم سيطرة أكبر وأفضل على البيئة التي يعمل فيها . </a:t>
            </a:r>
            <a:r>
              <a:rPr lang="ar-IQ" sz="1600" dirty="0" smtClean="0">
                <a:effectLst/>
                <a:latin typeface="Calibri"/>
                <a:ea typeface="Calibri"/>
              </a:rPr>
              <a:t>                                                 </a:t>
            </a:r>
            <a:r>
              <a:rPr lang="ar-IQ" sz="900" dirty="0" smtClean="0">
                <a:effectLst/>
                <a:latin typeface="Calibri"/>
                <a:ea typeface="Calibri"/>
              </a:rPr>
              <a:t>( </a:t>
            </a:r>
            <a:r>
              <a:rPr lang="ar-IQ" sz="900" dirty="0" err="1" smtClean="0">
                <a:effectLst/>
                <a:latin typeface="Calibri"/>
                <a:ea typeface="Calibri"/>
              </a:rPr>
              <a:t>العرنوسي</a:t>
            </a:r>
            <a:r>
              <a:rPr lang="ar-IQ" sz="900" dirty="0" smtClean="0">
                <a:effectLst/>
                <a:latin typeface="Calibri"/>
                <a:ea typeface="Calibri"/>
              </a:rPr>
              <a:t> ،2013: 39 )</a:t>
            </a:r>
            <a:endParaRPr lang="en-US" sz="600" dirty="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pPr>
            <a:endParaRPr lang="en-US" sz="900" dirty="0">
              <a:effectLst/>
              <a:latin typeface="Calibri"/>
              <a:ea typeface="Calibri"/>
              <a:cs typeface="Arial"/>
            </a:endParaRPr>
          </a:p>
          <a:p>
            <a:endParaRPr lang="ar-IQ" sz="1600" dirty="0"/>
          </a:p>
        </p:txBody>
      </p:sp>
    </p:spTree>
    <p:extLst>
      <p:ext uri="{BB962C8B-B14F-4D97-AF65-F5344CB8AC3E}">
        <p14:creationId xmlns:p14="http://schemas.microsoft.com/office/powerpoint/2010/main" val="2814369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609600" y="1573078"/>
            <a:ext cx="5248759" cy="4824674"/>
          </a:xfrm>
        </p:spPr>
        <p:style>
          <a:lnRef idx="1">
            <a:schemeClr val="accent6"/>
          </a:lnRef>
          <a:fillRef idx="3">
            <a:schemeClr val="accent6"/>
          </a:fillRef>
          <a:effectRef idx="2">
            <a:schemeClr val="accent6"/>
          </a:effectRef>
          <a:fontRef idx="minor">
            <a:schemeClr val="lt1"/>
          </a:fontRef>
        </p:style>
        <p:txBody>
          <a:bodyPr>
            <a:normAutofit fontScale="77500" lnSpcReduction="20000"/>
          </a:bodyPr>
          <a:lstStyle/>
          <a:p>
            <a:pPr>
              <a:lnSpc>
                <a:spcPct val="120000"/>
              </a:lnSpc>
            </a:pPr>
            <a:r>
              <a:rPr lang="ar-IQ" b="1" u="sng" dirty="0"/>
              <a:t>الممارسات الصحيحة : </a:t>
            </a:r>
            <a:endParaRPr lang="en-US" dirty="0"/>
          </a:p>
          <a:p>
            <a:pPr>
              <a:lnSpc>
                <a:spcPct val="120000"/>
              </a:lnSpc>
            </a:pPr>
            <a:r>
              <a:rPr lang="ar-IQ" b="1" dirty="0"/>
              <a:t>1ـ وضع قواعد تحكم الحديث من خلال ما يلي : </a:t>
            </a:r>
            <a:endParaRPr lang="en-US" dirty="0"/>
          </a:p>
          <a:p>
            <a:pPr>
              <a:lnSpc>
                <a:spcPct val="120000"/>
              </a:lnSpc>
            </a:pPr>
            <a:r>
              <a:rPr lang="ar-IQ" dirty="0"/>
              <a:t>* وقت يتحدث فيه المعلم دون الطلاب . </a:t>
            </a:r>
            <a:endParaRPr lang="en-US" dirty="0"/>
          </a:p>
          <a:p>
            <a:pPr>
              <a:lnSpc>
                <a:spcPct val="120000"/>
              </a:lnSpc>
            </a:pPr>
            <a:r>
              <a:rPr lang="ar-IQ" dirty="0"/>
              <a:t>* وقت يتحدث فيه الطالب والمعلم يسمع .</a:t>
            </a:r>
            <a:endParaRPr lang="en-US" dirty="0"/>
          </a:p>
          <a:p>
            <a:pPr>
              <a:lnSpc>
                <a:spcPct val="120000"/>
              </a:lnSpc>
            </a:pPr>
            <a:r>
              <a:rPr lang="ar-IQ" dirty="0"/>
              <a:t>* يرفع الطالب يده عند الرغبة في التعقيب .</a:t>
            </a:r>
            <a:endParaRPr lang="en-US" dirty="0"/>
          </a:p>
          <a:p>
            <a:pPr>
              <a:lnSpc>
                <a:spcPct val="120000"/>
              </a:lnSpc>
            </a:pPr>
            <a:r>
              <a:rPr lang="ar-IQ" b="1" dirty="0"/>
              <a:t>2ـ وضع قواعد تنظم حركة الطالب بأن يتسنى له ذلك عند : </a:t>
            </a:r>
            <a:endParaRPr lang="en-US" dirty="0"/>
          </a:p>
          <a:p>
            <a:pPr>
              <a:lnSpc>
                <a:spcPct val="120000"/>
              </a:lnSpc>
            </a:pPr>
            <a:r>
              <a:rPr lang="ar-IQ" dirty="0"/>
              <a:t>* وقت بداية الحصة أو نهايتها .</a:t>
            </a:r>
            <a:endParaRPr lang="en-US" dirty="0"/>
          </a:p>
          <a:p>
            <a:pPr>
              <a:lnSpc>
                <a:spcPct val="120000"/>
              </a:lnSpc>
            </a:pPr>
            <a:r>
              <a:rPr lang="ar-IQ" dirty="0"/>
              <a:t>* عند التجهيز لعرض الوسيلة .</a:t>
            </a:r>
            <a:endParaRPr lang="en-US" dirty="0"/>
          </a:p>
          <a:p>
            <a:pPr>
              <a:lnSpc>
                <a:spcPct val="120000"/>
              </a:lnSpc>
            </a:pPr>
            <a:endParaRPr lang="ar-IQ" dirty="0"/>
          </a:p>
        </p:txBody>
      </p:sp>
      <p:sp>
        <p:nvSpPr>
          <p:cNvPr id="4" name="عنصر نائب للمحتوى 3"/>
          <p:cNvSpPr>
            <a:spLocks noGrp="1"/>
          </p:cNvSpPr>
          <p:nvPr>
            <p:ph sz="half" idx="2"/>
          </p:nvPr>
        </p:nvSpPr>
        <p:spPr>
          <a:xfrm>
            <a:off x="5982346" y="1557580"/>
            <a:ext cx="5600054" cy="4840172"/>
          </a:xfrm>
        </p:spPr>
        <p:style>
          <a:lnRef idx="2">
            <a:schemeClr val="accent6">
              <a:shade val="50000"/>
            </a:schemeClr>
          </a:lnRef>
          <a:fillRef idx="1">
            <a:schemeClr val="accent6"/>
          </a:fillRef>
          <a:effectRef idx="0">
            <a:schemeClr val="accent6"/>
          </a:effectRef>
          <a:fontRef idx="minor">
            <a:schemeClr val="lt1"/>
          </a:fontRef>
        </p:style>
        <p:txBody>
          <a:bodyPr>
            <a:normAutofit fontScale="77500" lnSpcReduction="20000"/>
          </a:bodyPr>
          <a:lstStyle/>
          <a:p>
            <a:pPr>
              <a:lnSpc>
                <a:spcPct val="120000"/>
              </a:lnSpc>
            </a:pPr>
            <a:r>
              <a:rPr lang="ar-IQ" b="1" u="sng" dirty="0"/>
              <a:t>الممارسات الخاطئة : </a:t>
            </a:r>
            <a:endParaRPr lang="en-US" dirty="0"/>
          </a:p>
          <a:p>
            <a:pPr>
              <a:lnSpc>
                <a:spcPct val="120000"/>
              </a:lnSpc>
            </a:pPr>
            <a:r>
              <a:rPr lang="ar-IQ" dirty="0"/>
              <a:t>1ـ العقاب بطرد الطالب. </a:t>
            </a:r>
            <a:endParaRPr lang="en-US" dirty="0"/>
          </a:p>
          <a:p>
            <a:pPr>
              <a:lnSpc>
                <a:spcPct val="120000"/>
              </a:lnSpc>
            </a:pPr>
            <a:r>
              <a:rPr lang="ar-IQ" dirty="0"/>
              <a:t>2ـ استخدام التهديدات وفرض القيود عليه. </a:t>
            </a:r>
            <a:endParaRPr lang="en-US" dirty="0"/>
          </a:p>
          <a:p>
            <a:pPr>
              <a:lnSpc>
                <a:spcPct val="120000"/>
              </a:lnSpc>
            </a:pPr>
            <a:r>
              <a:rPr lang="ar-IQ" dirty="0"/>
              <a:t>3ـ السخرية والاستهزاء به. </a:t>
            </a:r>
            <a:endParaRPr lang="en-US" dirty="0"/>
          </a:p>
          <a:p>
            <a:pPr>
              <a:lnSpc>
                <a:spcPct val="120000"/>
              </a:lnSpc>
            </a:pPr>
            <a:r>
              <a:rPr lang="ar-IQ" dirty="0"/>
              <a:t>4ـ تعمد عقاب الطالب ليكون عبره لغيره. </a:t>
            </a:r>
            <a:endParaRPr lang="en-US" dirty="0"/>
          </a:p>
          <a:p>
            <a:pPr>
              <a:lnSpc>
                <a:spcPct val="120000"/>
              </a:lnSpc>
            </a:pPr>
            <a:r>
              <a:rPr lang="ar-IQ" dirty="0"/>
              <a:t>5ـ إجبار الطالب على الاعتذار . </a:t>
            </a:r>
            <a:endParaRPr lang="en-US" dirty="0"/>
          </a:p>
          <a:p>
            <a:pPr>
              <a:lnSpc>
                <a:spcPct val="120000"/>
              </a:lnSpc>
            </a:pPr>
            <a:r>
              <a:rPr lang="ar-IQ" dirty="0"/>
              <a:t>6ـ التغاضي عن السلوك السيء من الطلاب .</a:t>
            </a:r>
            <a:endParaRPr lang="en-US" dirty="0"/>
          </a:p>
          <a:p>
            <a:pPr>
              <a:lnSpc>
                <a:spcPct val="120000"/>
              </a:lnSpc>
            </a:pPr>
            <a:r>
              <a:rPr lang="ar-IQ" dirty="0"/>
              <a:t>7ـ الثناء على مجموعة دون أخرى كوسيلة من وسائل النقد للمجموعة الغير فعالة .</a:t>
            </a:r>
            <a:endParaRPr lang="en-US" dirty="0"/>
          </a:p>
          <a:p>
            <a:pPr>
              <a:lnSpc>
                <a:spcPct val="120000"/>
              </a:lnSpc>
            </a:pPr>
            <a:endParaRPr lang="ar-IQ" dirty="0"/>
          </a:p>
        </p:txBody>
      </p:sp>
    </p:spTree>
    <p:extLst>
      <p:ext uri="{BB962C8B-B14F-4D97-AF65-F5344CB8AC3E}">
        <p14:creationId xmlns:p14="http://schemas.microsoft.com/office/powerpoint/2010/main" val="51780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3632944208"/>
              </p:ext>
            </p:extLst>
          </p:nvPr>
        </p:nvGraphicFramePr>
        <p:xfrm>
          <a:off x="511445" y="1743560"/>
          <a:ext cx="10686081" cy="3564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3104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3795" y="609600"/>
            <a:ext cx="10353761" cy="1044271"/>
          </a:xfrm>
        </p:spPr>
        <p:txBody>
          <a:bodyPr>
            <a:normAutofit fontScale="90000"/>
          </a:bodyPr>
          <a:lstStyle/>
          <a:p>
            <a:pPr algn="r"/>
            <a:r>
              <a:rPr lang="ar-IQ" dirty="0">
                <a:effectLst/>
                <a:latin typeface="Calibri"/>
                <a:ea typeface="Calibri"/>
              </a:rPr>
              <a:t>عناصر الإدارة الصفية الفاعلة :</a:t>
            </a:r>
            <a:r>
              <a:rPr lang="en-US" sz="2400" dirty="0">
                <a:effectLst/>
                <a:latin typeface="Calibri"/>
                <a:ea typeface="Calibri"/>
                <a:cs typeface="Arial"/>
              </a:rPr>
              <a:t/>
            </a:r>
            <a:br>
              <a:rPr lang="en-US" sz="2400" dirty="0">
                <a:effectLst/>
                <a:latin typeface="Calibri"/>
                <a:ea typeface="Calibri"/>
                <a:cs typeface="Arial"/>
              </a:rPr>
            </a:br>
            <a:endParaRPr lang="ar-IQ" dirty="0"/>
          </a:p>
        </p:txBody>
      </p:sp>
      <p:sp>
        <p:nvSpPr>
          <p:cNvPr id="3" name="عنصر نائب للمحتوى 2"/>
          <p:cNvSpPr>
            <a:spLocks noGrp="1"/>
          </p:cNvSpPr>
          <p:nvPr>
            <p:ph idx="1"/>
          </p:nvPr>
        </p:nvSpPr>
        <p:spPr>
          <a:xfrm>
            <a:off x="913795" y="1327867"/>
            <a:ext cx="10353762" cy="5064981"/>
          </a:xfrm>
        </p:spPr>
        <p:txBody>
          <a:bodyPr>
            <a:normAutofit fontScale="92500" lnSpcReduction="20000"/>
          </a:bodyPr>
          <a:lstStyle/>
          <a:p>
            <a:pPr marL="0" marR="0" algn="just" rtl="1">
              <a:lnSpc>
                <a:spcPct val="150000"/>
              </a:lnSpc>
              <a:spcBef>
                <a:spcPts val="0"/>
              </a:spcBef>
              <a:spcAft>
                <a:spcPts val="1000"/>
              </a:spcAft>
              <a:tabLst>
                <a:tab pos="1593850" algn="l"/>
              </a:tabLst>
            </a:pPr>
            <a:r>
              <a:rPr lang="ar-IQ" sz="1800" dirty="0" smtClean="0">
                <a:effectLst/>
                <a:latin typeface="Calibri"/>
                <a:ea typeface="Calibri"/>
              </a:rPr>
              <a:t>حتى </a:t>
            </a:r>
            <a:r>
              <a:rPr lang="ar-IQ" sz="1800" dirty="0">
                <a:effectLst/>
                <a:latin typeface="Calibri"/>
                <a:ea typeface="Calibri"/>
              </a:rPr>
              <a:t>تحقق الإدارة الصفية الفاعلة أهدافها وغاياتها بفاعلية هناك سبع عناصر لا بد من مراعاتها عند إدارة الصف وهذه العناصر هي :</a:t>
            </a:r>
            <a:endParaRPr lang="en-US" sz="1400" dirty="0">
              <a:effectLst/>
              <a:latin typeface="Calibri"/>
              <a:ea typeface="Calibri"/>
              <a:cs typeface="Arial"/>
            </a:endParaRPr>
          </a:p>
          <a:p>
            <a:pPr marL="342900" marR="0" lvl="0" indent="-342900" algn="just" rtl="1">
              <a:lnSpc>
                <a:spcPct val="150000"/>
              </a:lnSpc>
              <a:spcBef>
                <a:spcPts val="0"/>
              </a:spcBef>
              <a:spcAft>
                <a:spcPts val="1000"/>
              </a:spcAft>
              <a:buFont typeface="+mj-lt"/>
              <a:buAutoNum type="arabicPeriod"/>
              <a:tabLst>
                <a:tab pos="1593850" algn="l"/>
              </a:tabLst>
            </a:pPr>
            <a:r>
              <a:rPr lang="ar-IQ" sz="1800" b="1" dirty="0">
                <a:effectLst/>
                <a:latin typeface="Calibri"/>
                <a:ea typeface="Calibri"/>
              </a:rPr>
              <a:t>التخطيط ( البرمجة واتخاذ القرارات):</a:t>
            </a:r>
            <a:endParaRPr lang="en-US" sz="1400" dirty="0">
              <a:effectLst/>
              <a:latin typeface="Calibri"/>
              <a:ea typeface="Calibri"/>
              <a:cs typeface="Arial"/>
            </a:endParaRPr>
          </a:p>
          <a:p>
            <a:pPr marL="0" marR="0" algn="just" rtl="1">
              <a:lnSpc>
                <a:spcPct val="150000"/>
              </a:lnSpc>
              <a:spcBef>
                <a:spcPts val="0"/>
              </a:spcBef>
              <a:spcAft>
                <a:spcPts val="1000"/>
              </a:spcAft>
              <a:tabLst>
                <a:tab pos="1593850" algn="l"/>
              </a:tabLst>
            </a:pPr>
            <a:r>
              <a:rPr lang="ar-IQ" sz="1800" dirty="0">
                <a:effectLst/>
                <a:latin typeface="Calibri"/>
                <a:ea typeface="Calibri"/>
              </a:rPr>
              <a:t>     يمثل التخطيط الرؤية الواعية الشاملة لعناصر العملية الإدارية ، وفيه يتخذ المعلم قرارات عدة منها قرارات منهجية متعلقة بتعليم الطلاب وقرارات تعليمية متعلقة بالخبرات التعليمية المتوفرة في غرف الصف ، وتعتبر برمجة الأنشطة التعليمية من المهام الأساسية للتخطيط ، ومن المعتاد أن يتم التخطيط في غياب الطلاب ، وفي حالة مشاركتهم يبقى التخطيط المسبق جزءاً ضرورياً للمعلم ، وتجدر الإشارة إلى أن التخطيط لا يحذف كل الأحداث غير المتوقعة ، بينما بدون التخطيط تكون كل الأحداث غير متوقعة.</a:t>
            </a:r>
            <a:endParaRPr lang="en-US" sz="1400" dirty="0">
              <a:effectLst/>
              <a:latin typeface="Calibri"/>
              <a:ea typeface="Calibri"/>
              <a:cs typeface="Arial"/>
            </a:endParaRPr>
          </a:p>
          <a:p>
            <a:pPr marL="0" marR="0" lvl="0" indent="0" algn="just" rtl="1">
              <a:lnSpc>
                <a:spcPct val="150000"/>
              </a:lnSpc>
              <a:spcBef>
                <a:spcPts val="0"/>
              </a:spcBef>
              <a:spcAft>
                <a:spcPts val="1000"/>
              </a:spcAft>
              <a:buNone/>
              <a:tabLst>
                <a:tab pos="1593850" algn="l"/>
              </a:tabLst>
            </a:pPr>
            <a:r>
              <a:rPr lang="ar-IQ" sz="1800" b="1" dirty="0" smtClean="0">
                <a:effectLst/>
                <a:latin typeface="Calibri"/>
                <a:ea typeface="Calibri"/>
              </a:rPr>
              <a:t>2.  التنظيم</a:t>
            </a:r>
            <a:r>
              <a:rPr lang="ar-IQ" sz="1800" b="1" dirty="0">
                <a:effectLst/>
                <a:latin typeface="Calibri"/>
                <a:ea typeface="Calibri"/>
              </a:rPr>
              <a:t>:</a:t>
            </a:r>
            <a:endParaRPr lang="en-US" sz="1400" dirty="0">
              <a:effectLst/>
              <a:latin typeface="Calibri"/>
              <a:ea typeface="Calibri"/>
              <a:cs typeface="Arial"/>
            </a:endParaRPr>
          </a:p>
          <a:p>
            <a:pPr marL="0" marR="0" algn="just" rtl="1">
              <a:lnSpc>
                <a:spcPct val="150000"/>
              </a:lnSpc>
              <a:spcBef>
                <a:spcPts val="0"/>
              </a:spcBef>
              <a:spcAft>
                <a:spcPts val="1000"/>
              </a:spcAft>
              <a:tabLst>
                <a:tab pos="1593850" algn="l"/>
              </a:tabLst>
            </a:pPr>
            <a:r>
              <a:rPr lang="ar-IQ" sz="1800" dirty="0">
                <a:effectLst/>
                <a:latin typeface="Calibri"/>
                <a:ea typeface="Calibri"/>
              </a:rPr>
              <a:t>       إن مهمة التنظيم الأولية تكوين مجموعات صغيرة من الطلاب وتعرفهم بالتعليمات والقوانين ، واتخاذ الترتيبات لتنفيذ الخطط ، وكون التخطيط بين ما الذي سيحدث في غرفة الصف ليس إلاّ شيئاً واحداً ، فهو الاستعداد لكل شيء يمكن أن يحدث بصورة أو بأخرى . والمنطق جانب مهم من جوانب الإعداد فهو يشمل توفير وصيانة وتوزيع الأدوات والأجهزة ، وفي كثير من الأمثلة تطوير المواد التعليمية بشكل فعلي.</a:t>
            </a:r>
            <a:endParaRPr lang="en-US" sz="1400" dirty="0">
              <a:effectLst/>
              <a:latin typeface="Calibri"/>
              <a:ea typeface="Calibri"/>
              <a:cs typeface="Arial"/>
            </a:endParaRPr>
          </a:p>
        </p:txBody>
      </p:sp>
    </p:spTree>
    <p:extLst>
      <p:ext uri="{BB962C8B-B14F-4D97-AF65-F5344CB8AC3E}">
        <p14:creationId xmlns:p14="http://schemas.microsoft.com/office/powerpoint/2010/main" val="4086553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45273" y="1367624"/>
            <a:ext cx="10822284" cy="5383032"/>
          </a:xfrm>
        </p:spPr>
        <p:txBody>
          <a:bodyPr>
            <a:normAutofit fontScale="85000" lnSpcReduction="20000"/>
          </a:bodyPr>
          <a:lstStyle/>
          <a:p>
            <a:pPr marL="0" marR="0" lvl="0" indent="0" algn="just" rtl="1">
              <a:lnSpc>
                <a:spcPct val="150000"/>
              </a:lnSpc>
              <a:spcBef>
                <a:spcPts val="0"/>
              </a:spcBef>
              <a:spcAft>
                <a:spcPts val="1000"/>
              </a:spcAft>
              <a:buNone/>
              <a:tabLst>
                <a:tab pos="1593850" algn="l"/>
              </a:tabLst>
            </a:pPr>
            <a:r>
              <a:rPr lang="ar-IQ" sz="2100" b="1" dirty="0" smtClean="0">
                <a:effectLst/>
                <a:latin typeface="Calibri"/>
                <a:ea typeface="Calibri"/>
              </a:rPr>
              <a:t>3. التنسيق</a:t>
            </a:r>
            <a:r>
              <a:rPr lang="ar-IQ" sz="2100" b="1" dirty="0">
                <a:effectLst/>
                <a:latin typeface="Calibri"/>
                <a:ea typeface="Calibri"/>
              </a:rPr>
              <a:t>:</a:t>
            </a:r>
            <a:endParaRPr lang="en-US" sz="1400" dirty="0">
              <a:effectLst/>
              <a:latin typeface="Calibri"/>
              <a:ea typeface="Calibri"/>
              <a:cs typeface="Arial"/>
            </a:endParaRPr>
          </a:p>
          <a:p>
            <a:pPr marL="0" marR="0" algn="just" rtl="1">
              <a:lnSpc>
                <a:spcPct val="150000"/>
              </a:lnSpc>
              <a:spcBef>
                <a:spcPts val="0"/>
              </a:spcBef>
              <a:spcAft>
                <a:spcPts val="1000"/>
              </a:spcAft>
              <a:tabLst>
                <a:tab pos="1593850" algn="l"/>
              </a:tabLst>
            </a:pPr>
            <a:r>
              <a:rPr lang="ar-IQ" sz="2100" dirty="0">
                <a:effectLst/>
                <a:latin typeface="Calibri"/>
                <a:ea typeface="Calibri"/>
              </a:rPr>
              <a:t>       لا يقتصر التنسيق في غرفة الصف على ترتيب حركة الأفراد والمجموعات ، بل يتعلق بأمور أخرى مثل حركة المشاركين والمصادر والمكان والاستخدام الأمثل للموارد المادية المتاحة ، والانتقال السهل من نشاط إلى آخر ، فعندما يهدف التنسيق اتخاذ ترتيبات جيدة وإنجاز الخطط بفاعلية فهو يعمل على تنظيم مشاركة الأفراد وتنسيق أدوارهم واستبعاد كل ما من شأنه توليد التناقضات والمنافسات غير الإيجابية فيما بينهم وأخذ الاحتياطات اللازمة للأمور الطارئة ومعالجتها في حالة حدوثها .</a:t>
            </a:r>
            <a:endParaRPr lang="en-US" sz="1400" dirty="0">
              <a:effectLst/>
              <a:latin typeface="Calibri"/>
              <a:ea typeface="Calibri"/>
              <a:cs typeface="Arial"/>
            </a:endParaRPr>
          </a:p>
          <a:p>
            <a:pPr marL="0" marR="0" lvl="0" indent="0" algn="just" rtl="1">
              <a:lnSpc>
                <a:spcPct val="150000"/>
              </a:lnSpc>
              <a:spcBef>
                <a:spcPts val="0"/>
              </a:spcBef>
              <a:spcAft>
                <a:spcPts val="1000"/>
              </a:spcAft>
              <a:buNone/>
              <a:tabLst>
                <a:tab pos="1593850" algn="l"/>
              </a:tabLst>
            </a:pPr>
            <a:r>
              <a:rPr lang="ar-IQ" sz="2100" b="1" dirty="0" smtClean="0">
                <a:effectLst/>
                <a:latin typeface="Calibri"/>
                <a:ea typeface="Calibri"/>
              </a:rPr>
              <a:t>4. التوجيه </a:t>
            </a:r>
            <a:r>
              <a:rPr lang="ar-IQ" sz="2100" b="1" dirty="0">
                <a:effectLst/>
                <a:latin typeface="Calibri"/>
                <a:ea typeface="Calibri"/>
              </a:rPr>
              <a:t>والضبط:</a:t>
            </a:r>
            <a:endParaRPr lang="en-US" sz="1400" dirty="0">
              <a:effectLst/>
              <a:latin typeface="Calibri"/>
              <a:ea typeface="Calibri"/>
              <a:cs typeface="Arial"/>
            </a:endParaRPr>
          </a:p>
          <a:p>
            <a:pPr marL="0" marR="0" algn="just" rtl="1">
              <a:lnSpc>
                <a:spcPct val="150000"/>
              </a:lnSpc>
              <a:spcBef>
                <a:spcPts val="0"/>
              </a:spcBef>
              <a:spcAft>
                <a:spcPts val="1000"/>
              </a:spcAft>
              <a:tabLst>
                <a:tab pos="1593850" algn="l"/>
              </a:tabLst>
            </a:pPr>
            <a:r>
              <a:rPr lang="ar-IQ" sz="2100" dirty="0">
                <a:effectLst/>
                <a:latin typeface="Calibri"/>
                <a:ea typeface="Calibri"/>
              </a:rPr>
              <a:t>         يشبه هذا العنصر التنسيق من حيث توجيه الأفراد لتطبيق القوانين والتعليمات بما يعود بالنفع عليهم ويزيد من فاعليتهم ، كما أنه يشبه التنسيق من حيث إنجاز مهمة التخطيط والسيطرة على الأمور التي تحدث في غرفة الصف . وفي التربية ، يعتبر إعطاء الإرشادات والتعليمات أكثر قبولاً من التوجيه والإرشاد على شكل أوامر ، ويعتبر ضبط الصف وسلوك الطلاب من مهام التوجيه ، لكن يميل البعض إلى اعتبار الضبط مهمة مختلفة من الناحية الإدارية عن التوجيه . إن الضبط يساعد في تنفيذ الخطط والسياسات والقوانين بشكل جيد في غرفة الصف . وهكذا فالمعلم يوجه أنشطة الطلاب ويتأكد من تعلمهم وبأنهم يقومون بمهامهم بشكل جيد لتحقيق الأهداف المنشودة .</a:t>
            </a:r>
            <a:endParaRPr lang="en-US" sz="1400" dirty="0">
              <a:effectLst/>
              <a:latin typeface="Calibri"/>
              <a:ea typeface="Calibri"/>
              <a:cs typeface="Arial"/>
            </a:endParaRPr>
          </a:p>
          <a:p>
            <a:endParaRPr lang="ar-IQ" dirty="0"/>
          </a:p>
        </p:txBody>
      </p:sp>
    </p:spTree>
    <p:extLst>
      <p:ext uri="{BB962C8B-B14F-4D97-AF65-F5344CB8AC3E}">
        <p14:creationId xmlns:p14="http://schemas.microsoft.com/office/powerpoint/2010/main" val="3085008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1419" y="1383527"/>
            <a:ext cx="10846138" cy="5311471"/>
          </a:xfrm>
        </p:spPr>
        <p:txBody>
          <a:bodyPr>
            <a:noAutofit/>
          </a:bodyPr>
          <a:lstStyle/>
          <a:p>
            <a:pPr marL="0" marR="0" lvl="0" indent="0" algn="just" rtl="1">
              <a:lnSpc>
                <a:spcPct val="150000"/>
              </a:lnSpc>
              <a:spcBef>
                <a:spcPts val="0"/>
              </a:spcBef>
              <a:spcAft>
                <a:spcPts val="1000"/>
              </a:spcAft>
              <a:buNone/>
              <a:tabLst>
                <a:tab pos="1593850" algn="l"/>
              </a:tabLst>
            </a:pPr>
            <a:r>
              <a:rPr lang="ar-IQ" sz="2000" b="1" dirty="0" smtClean="0">
                <a:effectLst/>
                <a:latin typeface="Calibri"/>
                <a:ea typeface="Calibri"/>
              </a:rPr>
              <a:t>5. الاتصال</a:t>
            </a:r>
            <a:r>
              <a:rPr lang="ar-IQ" sz="2000" b="1" dirty="0">
                <a:effectLst/>
                <a:latin typeface="Calibri"/>
                <a:ea typeface="Calibri"/>
              </a:rPr>
              <a:t>:</a:t>
            </a:r>
            <a:endParaRPr lang="en-US" sz="1050" dirty="0">
              <a:effectLst/>
              <a:latin typeface="Calibri"/>
              <a:ea typeface="Calibri"/>
              <a:cs typeface="Arial"/>
            </a:endParaRPr>
          </a:p>
          <a:p>
            <a:pPr marL="0" marR="0" algn="just" rtl="1">
              <a:lnSpc>
                <a:spcPct val="150000"/>
              </a:lnSpc>
              <a:spcBef>
                <a:spcPts val="0"/>
              </a:spcBef>
              <a:spcAft>
                <a:spcPts val="1000"/>
              </a:spcAft>
              <a:tabLst>
                <a:tab pos="1593850" algn="l"/>
              </a:tabLst>
            </a:pPr>
            <a:r>
              <a:rPr lang="ar-IQ" sz="2000" dirty="0">
                <a:effectLst/>
                <a:latin typeface="Calibri"/>
                <a:ea typeface="Calibri"/>
              </a:rPr>
              <a:t>          الاتصال يتقاطع مع كل عناصر العملية الإدارية ، وهو يشمل الاتصال اللفظي وغير اللفظي والكتابي التي تعمل على تحقيق أهداف إدارة الصف . ويتم الاتصال بين الطلاب والمعلمين لتخطيط وتنسيق جهودهم ، كما يتم الاتصال مع الوالدين عن طريق كتابة التقارير الاجتماعية والشخصية، وفي مستويات أعلى لبناء التنظيم لمختلف التقارير الرسمية </a:t>
            </a:r>
            <a:r>
              <a:rPr lang="ar-IQ" sz="2000" dirty="0" smtClean="0">
                <a:effectLst/>
                <a:latin typeface="Calibri"/>
                <a:ea typeface="Calibri"/>
              </a:rPr>
              <a:t>.</a:t>
            </a:r>
            <a:endParaRPr lang="en-US" sz="1050" dirty="0">
              <a:effectLst/>
              <a:latin typeface="Calibri"/>
              <a:ea typeface="Calibri"/>
              <a:cs typeface="Arial"/>
            </a:endParaRPr>
          </a:p>
          <a:p>
            <a:pPr marL="0" marR="0" lvl="0" indent="0" algn="just" rtl="1">
              <a:lnSpc>
                <a:spcPct val="150000"/>
              </a:lnSpc>
              <a:spcBef>
                <a:spcPts val="0"/>
              </a:spcBef>
              <a:spcAft>
                <a:spcPts val="1000"/>
              </a:spcAft>
              <a:buNone/>
              <a:tabLst>
                <a:tab pos="1593850" algn="l"/>
              </a:tabLst>
            </a:pPr>
            <a:r>
              <a:rPr lang="ar-IQ" sz="2000" b="1" dirty="0" smtClean="0">
                <a:effectLst/>
                <a:latin typeface="Calibri"/>
                <a:ea typeface="Calibri"/>
              </a:rPr>
              <a:t>6. القيادة</a:t>
            </a:r>
            <a:r>
              <a:rPr lang="ar-IQ" sz="2000" b="1" dirty="0">
                <a:effectLst/>
                <a:latin typeface="Calibri"/>
                <a:ea typeface="Calibri"/>
              </a:rPr>
              <a:t>:</a:t>
            </a:r>
            <a:endParaRPr lang="en-US" sz="1050" dirty="0">
              <a:effectLst/>
              <a:latin typeface="Calibri"/>
              <a:ea typeface="Calibri"/>
              <a:cs typeface="Arial"/>
            </a:endParaRPr>
          </a:p>
          <a:p>
            <a:pPr marL="0" marR="0" algn="just" rtl="1">
              <a:lnSpc>
                <a:spcPct val="150000"/>
              </a:lnSpc>
              <a:spcBef>
                <a:spcPts val="0"/>
              </a:spcBef>
              <a:spcAft>
                <a:spcPts val="1000"/>
              </a:spcAft>
              <a:tabLst>
                <a:tab pos="1593850" algn="l"/>
              </a:tabLst>
            </a:pPr>
            <a:r>
              <a:rPr lang="ar-IQ" sz="2000" dirty="0">
                <a:effectLst/>
                <a:latin typeface="Calibri"/>
                <a:ea typeface="Calibri"/>
              </a:rPr>
              <a:t>        هي النشاط التخصصي الذي يمارسه شخص للتأثير في الآخرين وجعلهم يتعاونون لتحقيق هدف يرغبون في تحقيقه ، فالمعلم القائد هو المؤثر الذي يقود طلابه إلى بر الأمان ويجعلهم يتعاونون معه وفيما بينهم لتحقيق الأهداف المنشودة بثقة وود واحترام دون قسر أو إرهاب . فالمعلم القائد هو الذي يؤثر على آراء طلابه ويجعلهم يسلكون سلوكاً يتفق وتصوراته وذلك لقوة شخصيته ولثقة الطلاب فيه .</a:t>
            </a:r>
            <a:endParaRPr lang="en-US" sz="1050" dirty="0">
              <a:effectLst/>
              <a:latin typeface="Calibri"/>
              <a:ea typeface="Calibri"/>
              <a:cs typeface="Arial"/>
            </a:endParaRPr>
          </a:p>
          <a:p>
            <a:pPr marL="0" marR="0" lvl="0" indent="0" algn="just" rtl="1">
              <a:lnSpc>
                <a:spcPct val="150000"/>
              </a:lnSpc>
              <a:spcBef>
                <a:spcPts val="0"/>
              </a:spcBef>
              <a:spcAft>
                <a:spcPts val="1000"/>
              </a:spcAft>
              <a:buNone/>
              <a:tabLst>
                <a:tab pos="1593850" algn="l"/>
              </a:tabLst>
            </a:pPr>
            <a:endParaRPr lang="ar-IQ" sz="2000" dirty="0"/>
          </a:p>
        </p:txBody>
      </p:sp>
    </p:spTree>
    <p:extLst>
      <p:ext uri="{BB962C8B-B14F-4D97-AF65-F5344CB8AC3E}">
        <p14:creationId xmlns:p14="http://schemas.microsoft.com/office/powerpoint/2010/main" val="497477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lvl="0" indent="0" algn="just">
              <a:lnSpc>
                <a:spcPct val="150000"/>
              </a:lnSpc>
              <a:spcAft>
                <a:spcPts val="1000"/>
              </a:spcAft>
              <a:buClr>
                <a:srgbClr val="F0AD00"/>
              </a:buClr>
              <a:buNone/>
              <a:tabLst>
                <a:tab pos="1593850" algn="l"/>
              </a:tabLst>
            </a:pPr>
            <a:r>
              <a:rPr lang="ar-IQ" sz="2000" b="1" dirty="0" smtClean="0">
                <a:solidFill>
                  <a:prstClr val="black"/>
                </a:solidFill>
                <a:latin typeface="Calibri"/>
                <a:ea typeface="Calibri"/>
              </a:rPr>
              <a:t>7.  </a:t>
            </a:r>
            <a:r>
              <a:rPr lang="ar-IQ" sz="2000" b="1" dirty="0">
                <a:solidFill>
                  <a:prstClr val="black"/>
                </a:solidFill>
                <a:latin typeface="Calibri"/>
                <a:ea typeface="Calibri"/>
              </a:rPr>
              <a:t>التقويم:</a:t>
            </a:r>
            <a:endParaRPr lang="en-US" sz="1050" dirty="0">
              <a:solidFill>
                <a:prstClr val="black"/>
              </a:solidFill>
              <a:latin typeface="Calibri"/>
              <a:ea typeface="Calibri"/>
              <a:cs typeface="Arial"/>
            </a:endParaRPr>
          </a:p>
          <a:p>
            <a:pPr marL="0" lvl="0" algn="just">
              <a:lnSpc>
                <a:spcPct val="150000"/>
              </a:lnSpc>
              <a:spcAft>
                <a:spcPts val="1000"/>
              </a:spcAft>
              <a:buClr>
                <a:srgbClr val="F0AD00"/>
              </a:buClr>
              <a:tabLst>
                <a:tab pos="1593850" algn="l"/>
              </a:tabLst>
            </a:pPr>
            <a:r>
              <a:rPr lang="ar-IQ" sz="2000" dirty="0">
                <a:solidFill>
                  <a:prstClr val="black"/>
                </a:solidFill>
                <a:latin typeface="Calibri"/>
                <a:ea typeface="Calibri"/>
              </a:rPr>
              <a:t>        هو الوسيلة التي يمكن بواسطتها تحديد مدى إسهام العملية الإدارية الصفية في تحقيق الأهداف المرسومة ، وتشخيص مصدرها وتصحيح مسارها . والواقع أن عملية تطوير المعلم لعملية إدارة الصف لا تكتمل إلاّ بتقويم مبني على أسس سليمة ، والمعلم يجري التقويم التكويني المستمر والتقويم النهائي الختامي ، ويستفيد من التغذية الراجعة في إعادة النظر في أي عنصر من العناصر السابقة ، كما يعمل المعلم على تقويم مدى كفاية الموارد والإمكانات ويحرص على تشجيع وتعزيز الطالب الجيد ومحاسبة الطالب المسيء.</a:t>
            </a:r>
            <a:endParaRPr lang="en-US" sz="1050" dirty="0">
              <a:solidFill>
                <a:prstClr val="black"/>
              </a:solidFill>
              <a:latin typeface="Calibri"/>
              <a:ea typeface="Calibri"/>
              <a:cs typeface="Arial"/>
            </a:endParaRPr>
          </a:p>
          <a:p>
            <a:pPr marL="0" lvl="0" indent="0" algn="l">
              <a:lnSpc>
                <a:spcPct val="150000"/>
              </a:lnSpc>
              <a:spcAft>
                <a:spcPts val="1000"/>
              </a:spcAft>
              <a:buClr>
                <a:srgbClr val="F0AD00"/>
              </a:buClr>
              <a:buNone/>
              <a:tabLst>
                <a:tab pos="1593850" algn="l"/>
              </a:tabLst>
            </a:pPr>
            <a:r>
              <a:rPr lang="ar-IQ" sz="2000" dirty="0">
                <a:solidFill>
                  <a:prstClr val="black"/>
                </a:solidFill>
                <a:latin typeface="Calibri"/>
                <a:ea typeface="Calibri"/>
              </a:rPr>
              <a:t>( </a:t>
            </a:r>
            <a:r>
              <a:rPr lang="ar-IQ" sz="2000" dirty="0" err="1">
                <a:solidFill>
                  <a:prstClr val="black"/>
                </a:solidFill>
                <a:latin typeface="Calibri"/>
                <a:ea typeface="Calibri"/>
              </a:rPr>
              <a:t>العرنوسي</a:t>
            </a:r>
            <a:r>
              <a:rPr lang="ar-IQ" sz="2000" dirty="0">
                <a:solidFill>
                  <a:prstClr val="black"/>
                </a:solidFill>
                <a:latin typeface="Calibri"/>
                <a:ea typeface="Calibri"/>
              </a:rPr>
              <a:t> ،2013: 40 )</a:t>
            </a:r>
            <a:endParaRPr lang="en-US" sz="1050" dirty="0">
              <a:solidFill>
                <a:prstClr val="black"/>
              </a:solidFill>
              <a:latin typeface="Calibri"/>
              <a:ea typeface="Calibri"/>
              <a:cs typeface="Arial"/>
            </a:endParaRPr>
          </a:p>
          <a:p>
            <a:endParaRPr lang="ar-IQ" dirty="0"/>
          </a:p>
        </p:txBody>
      </p:sp>
    </p:spTree>
    <p:extLst>
      <p:ext uri="{BB962C8B-B14F-4D97-AF65-F5344CB8AC3E}">
        <p14:creationId xmlns:p14="http://schemas.microsoft.com/office/powerpoint/2010/main" val="271552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635431"/>
            <a:ext cx="10972800" cy="772744"/>
          </a:xfrm>
        </p:spPr>
        <p:txBody>
          <a:bodyPr>
            <a:normAutofit fontScale="90000"/>
          </a:bodyPr>
          <a:lstStyle/>
          <a:p>
            <a:pPr algn="r"/>
            <a:r>
              <a:rPr lang="ar-IQ" u="sng" dirty="0">
                <a:latin typeface="Calibri"/>
                <a:ea typeface="Calibri"/>
                <a:cs typeface="+mn-cs"/>
              </a:rPr>
              <a:t>طبيعة الإدارة الصفية:</a:t>
            </a:r>
            <a:r>
              <a:rPr lang="en-US" sz="3600" dirty="0">
                <a:latin typeface="Calibri"/>
                <a:ea typeface="Calibri"/>
                <a:cs typeface="Arial"/>
              </a:rPr>
              <a:t/>
            </a:r>
            <a:br>
              <a:rPr lang="en-US" sz="3600" dirty="0">
                <a:latin typeface="Calibri"/>
                <a:ea typeface="Calibri"/>
                <a:cs typeface="Arial"/>
              </a:rPr>
            </a:br>
            <a:endParaRPr lang="ar-IQ" dirty="0"/>
          </a:p>
        </p:txBody>
      </p:sp>
      <p:sp>
        <p:nvSpPr>
          <p:cNvPr id="3" name="عنصر نائب للمحتوى 2"/>
          <p:cNvSpPr>
            <a:spLocks noGrp="1"/>
          </p:cNvSpPr>
          <p:nvPr>
            <p:ph idx="1"/>
          </p:nvPr>
        </p:nvSpPr>
        <p:spPr>
          <a:xfrm>
            <a:off x="609600" y="1431235"/>
            <a:ext cx="10972800" cy="5168347"/>
          </a:xfrm>
        </p:spPr>
        <p:txBody>
          <a:bodyPr>
            <a:noAutofit/>
          </a:bodyPr>
          <a:lstStyle/>
          <a:p>
            <a:pPr marL="0" algn="just">
              <a:lnSpc>
                <a:spcPct val="150000"/>
              </a:lnSpc>
              <a:spcAft>
                <a:spcPts val="1000"/>
              </a:spcAft>
              <a:tabLst>
                <a:tab pos="1593850" algn="l"/>
              </a:tabLst>
            </a:pPr>
            <a:r>
              <a:rPr lang="ar-IQ" sz="1800" dirty="0" smtClean="0">
                <a:latin typeface="Calibri"/>
                <a:ea typeface="Calibri"/>
                <a:cs typeface="+mj-cs"/>
              </a:rPr>
              <a:t>تختلف </a:t>
            </a:r>
            <a:r>
              <a:rPr lang="ar-IQ" sz="1800" dirty="0">
                <a:latin typeface="Calibri"/>
                <a:ea typeface="Calibri"/>
                <a:cs typeface="+mj-cs"/>
              </a:rPr>
              <a:t>إدارة الصف عن إدارة أي مرفق آخر، وذلك لما تتميز به من تعقيد وما تتضمنه من تحديات تجعل من تلك الإدارة ذات طبيعة خاصة ولعل من أبرز هذه التحديات نجد:</a:t>
            </a:r>
            <a:endParaRPr lang="en-US" sz="1200" dirty="0">
              <a:latin typeface="Calibri"/>
              <a:ea typeface="Calibri"/>
              <a:cs typeface="+mj-cs"/>
            </a:endParaRPr>
          </a:p>
          <a:p>
            <a:pPr marL="0" lvl="0" indent="0" algn="just">
              <a:lnSpc>
                <a:spcPct val="150000"/>
              </a:lnSpc>
              <a:spcAft>
                <a:spcPts val="1000"/>
              </a:spcAft>
              <a:buNone/>
              <a:tabLst>
                <a:tab pos="1593850" algn="l"/>
              </a:tabLst>
            </a:pPr>
            <a:r>
              <a:rPr lang="ar-IQ" sz="1800" b="1" dirty="0" smtClean="0">
                <a:latin typeface="Calibri"/>
                <a:ea typeface="Calibri"/>
                <a:cs typeface="+mj-cs"/>
              </a:rPr>
              <a:t>1. تنوع </a:t>
            </a:r>
            <a:r>
              <a:rPr lang="ar-IQ" sz="1800" b="1" dirty="0">
                <a:latin typeface="Calibri"/>
                <a:ea typeface="Calibri"/>
                <a:cs typeface="+mj-cs"/>
              </a:rPr>
              <a:t>الممارسات السلوكيات </a:t>
            </a:r>
            <a:endParaRPr lang="en-US" sz="1200" dirty="0">
              <a:latin typeface="Calibri"/>
              <a:ea typeface="Calibri"/>
              <a:cs typeface="+mj-cs"/>
            </a:endParaRPr>
          </a:p>
          <a:p>
            <a:pPr marL="0" algn="just">
              <a:lnSpc>
                <a:spcPct val="150000"/>
              </a:lnSpc>
              <a:spcAft>
                <a:spcPts val="1000"/>
              </a:spcAft>
              <a:tabLst>
                <a:tab pos="1593850" algn="l"/>
              </a:tabLst>
            </a:pPr>
            <a:r>
              <a:rPr lang="ar-IQ" sz="1800" dirty="0">
                <a:latin typeface="Calibri"/>
                <a:ea typeface="Calibri"/>
                <a:cs typeface="+mj-cs"/>
              </a:rPr>
              <a:t>     تمتاز غرفة الصف بأنها مكان مهيأ لكل الأفعال أو الممارسات، إذ أن هناك تلاميذ يمارسون حالة التعلم، وهناك من يعطل هذا التعلم او </a:t>
            </a:r>
            <a:r>
              <a:rPr lang="ar-IQ" sz="1800" dirty="0" err="1">
                <a:latin typeface="Calibri"/>
                <a:ea typeface="Calibri"/>
                <a:cs typeface="+mj-cs"/>
              </a:rPr>
              <a:t>يعيقه</a:t>
            </a:r>
            <a:r>
              <a:rPr lang="ar-IQ" sz="1800" dirty="0">
                <a:latin typeface="Calibri"/>
                <a:ea typeface="Calibri"/>
                <a:cs typeface="+mj-cs"/>
              </a:rPr>
              <a:t> لأسباب ودوافع شتى، وهناك من يسعى إلى التعاون، وآخرون يسعون إلى التنافس، وهناك من يقيم علاقات صداقة وربما ينشئ آخرون علاقات خصام وعداوة، الامر الذي يرتب على المعلم امتلاك مهارات عدة في التعامل الإيجابي مع هذه الممارسات.</a:t>
            </a:r>
            <a:endParaRPr lang="en-US" sz="1200" dirty="0">
              <a:latin typeface="Calibri"/>
              <a:ea typeface="Calibri"/>
              <a:cs typeface="+mj-cs"/>
            </a:endParaRPr>
          </a:p>
          <a:p>
            <a:pPr marL="0" lvl="0" indent="0" algn="just">
              <a:lnSpc>
                <a:spcPct val="150000"/>
              </a:lnSpc>
              <a:spcAft>
                <a:spcPts val="1000"/>
              </a:spcAft>
              <a:buNone/>
              <a:tabLst>
                <a:tab pos="1593850" algn="l"/>
              </a:tabLst>
            </a:pPr>
            <a:r>
              <a:rPr lang="ar-IQ" sz="1800" b="1" dirty="0" smtClean="0">
                <a:latin typeface="Calibri"/>
                <a:ea typeface="Calibri"/>
                <a:cs typeface="+mj-cs"/>
              </a:rPr>
              <a:t>2. التزامن</a:t>
            </a:r>
            <a:r>
              <a:rPr lang="ar-IQ" sz="1800" b="1" dirty="0">
                <a:latin typeface="Calibri"/>
                <a:ea typeface="Calibri"/>
                <a:cs typeface="+mj-cs"/>
              </a:rPr>
              <a:t>:</a:t>
            </a:r>
            <a:endParaRPr lang="en-US" sz="1200" dirty="0">
              <a:latin typeface="Calibri"/>
              <a:ea typeface="Calibri"/>
              <a:cs typeface="+mj-cs"/>
            </a:endParaRPr>
          </a:p>
          <a:p>
            <a:pPr marL="0" algn="just">
              <a:lnSpc>
                <a:spcPct val="150000"/>
              </a:lnSpc>
              <a:spcAft>
                <a:spcPts val="1000"/>
              </a:spcAft>
              <a:tabLst>
                <a:tab pos="1593850" algn="l"/>
              </a:tabLst>
            </a:pPr>
            <a:r>
              <a:rPr lang="ar-IQ" sz="1600" dirty="0">
                <a:latin typeface="Calibri"/>
                <a:ea typeface="Calibri"/>
                <a:cs typeface="+mj-cs"/>
              </a:rPr>
              <a:t>      إن الأفعال والممارسات سالفة الذكر مهيأة للحدوث في أي وقت، لا بل في وقت واحد أحياناً اذ نرى نشاطاً طلابياً يتعلق بحل مسألة معينة في ذات الوقت الذي </a:t>
            </a:r>
            <a:r>
              <a:rPr lang="ar-IQ" sz="1600" dirty="0" smtClean="0">
                <a:latin typeface="Calibri"/>
                <a:ea typeface="Calibri"/>
                <a:cs typeface="+mj-cs"/>
              </a:rPr>
              <a:t>نرى فيه </a:t>
            </a:r>
            <a:r>
              <a:rPr lang="ar-IQ" sz="1600" dirty="0">
                <a:latin typeface="Calibri"/>
                <a:ea typeface="Calibri"/>
                <a:cs typeface="+mj-cs"/>
              </a:rPr>
              <a:t>طالبين يتبادلان الحديث الخاص بينما هناك طالب يتشاجر مع زميل آخر وربما آخر يسأل المعلم عن موضوع معين، إن تزامن الأحداث هذه تستدعي أن يأخذ المعلم بعين الاعتبار أحداث كهذه وامتلاكه فن التعامل معها.</a:t>
            </a:r>
            <a:endParaRPr lang="en-US" sz="1100" dirty="0">
              <a:latin typeface="Calibri"/>
              <a:ea typeface="Calibri"/>
              <a:cs typeface="+mj-cs"/>
            </a:endParaRPr>
          </a:p>
          <a:p>
            <a:endParaRPr lang="ar-IQ" sz="1800" dirty="0">
              <a:cs typeface="+mj-cs"/>
            </a:endParaRPr>
          </a:p>
        </p:txBody>
      </p:sp>
    </p:spTree>
    <p:extLst>
      <p:ext uri="{BB962C8B-B14F-4D97-AF65-F5344CB8AC3E}">
        <p14:creationId xmlns:p14="http://schemas.microsoft.com/office/powerpoint/2010/main" val="474259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4442" y="1343770"/>
            <a:ext cx="11327958" cy="5231959"/>
          </a:xfrm>
        </p:spPr>
        <p:txBody>
          <a:bodyPr>
            <a:noAutofit/>
          </a:bodyPr>
          <a:lstStyle/>
          <a:p>
            <a:pPr marL="0" lvl="0" indent="0" algn="just">
              <a:lnSpc>
                <a:spcPct val="150000"/>
              </a:lnSpc>
              <a:spcAft>
                <a:spcPts val="1000"/>
              </a:spcAft>
              <a:buNone/>
              <a:tabLst>
                <a:tab pos="1593850" algn="l"/>
              </a:tabLst>
            </a:pPr>
            <a:r>
              <a:rPr lang="ar-IQ" sz="1600" b="1" dirty="0" smtClean="0">
                <a:latin typeface="Calibri"/>
                <a:ea typeface="Calibri"/>
              </a:rPr>
              <a:t>3. عامل </a:t>
            </a:r>
            <a:r>
              <a:rPr lang="ar-IQ" sz="1600" b="1" dirty="0">
                <a:latin typeface="Calibri"/>
                <a:ea typeface="Calibri"/>
              </a:rPr>
              <a:t>التحدي:</a:t>
            </a:r>
            <a:endParaRPr lang="en-US" sz="1100" dirty="0">
              <a:latin typeface="Calibri"/>
              <a:ea typeface="Calibri"/>
            </a:endParaRPr>
          </a:p>
          <a:p>
            <a:pPr marL="0" algn="just">
              <a:lnSpc>
                <a:spcPct val="150000"/>
              </a:lnSpc>
              <a:spcAft>
                <a:spcPts val="1000"/>
              </a:spcAft>
              <a:tabLst>
                <a:tab pos="1593850" algn="l"/>
              </a:tabLst>
            </a:pPr>
            <a:r>
              <a:rPr lang="ar-IQ" sz="1600" dirty="0">
                <a:latin typeface="Calibri"/>
                <a:ea typeface="Calibri"/>
              </a:rPr>
              <a:t>     من المتوقع أن يواجه المعلم استفسار من أحد طلابه ربما لا يمتلك الإجابة الدقيقة عنه مثلما يتوقع أن يتعامل المعلم مع طلابه أو أكثر من الطلبة الموهوبين ممن يتجاوز معامل ذكائهم 130 درجة، والذين تفوق قدراتهم الذهنية قدرات زملائهم في الصف وربما قدرات المعلم نفسه</a:t>
            </a:r>
            <a:r>
              <a:rPr lang="ar-IQ" sz="1600" dirty="0" smtClean="0">
                <a:latin typeface="Calibri"/>
                <a:ea typeface="Calibri"/>
              </a:rPr>
              <a:t>. </a:t>
            </a:r>
            <a:r>
              <a:rPr lang="ar-IQ" sz="1600" dirty="0">
                <a:latin typeface="Calibri"/>
                <a:ea typeface="Calibri"/>
              </a:rPr>
              <a:t>ولعل بعض المعلمين يدركون ذلك كتهديد لمكانتهم أو صورتهم أمام باقي الطلبة، الأمر الذي يترتب على المعلم إدراك مثل هذه الأمور والاحتمالات، وعلى المعلم هنا أن يمتلك مهارة توجيه هذه القابليات والقدرات توجيها ايجابياً، يسهم في تطوير الموقف التعليمي الذي يحقق للمعلم شعورا بالفخر لإسهامه في اكتشاف ورعاية هذه المواهب بدلا من الشعور بالتحدي.</a:t>
            </a:r>
            <a:endParaRPr lang="en-US" sz="1100" dirty="0">
              <a:latin typeface="Calibri"/>
              <a:ea typeface="Calibri"/>
            </a:endParaRPr>
          </a:p>
          <a:p>
            <a:pPr marL="0" lvl="0" indent="0" algn="just">
              <a:lnSpc>
                <a:spcPct val="150000"/>
              </a:lnSpc>
              <a:spcAft>
                <a:spcPts val="1000"/>
              </a:spcAft>
              <a:buNone/>
              <a:tabLst>
                <a:tab pos="1593850" algn="l"/>
              </a:tabLst>
            </a:pPr>
            <a:r>
              <a:rPr lang="ar-IQ" sz="1600" b="1" dirty="0" smtClean="0">
                <a:latin typeface="Calibri"/>
                <a:ea typeface="Calibri"/>
              </a:rPr>
              <a:t>4. عامل </a:t>
            </a:r>
            <a:r>
              <a:rPr lang="ar-IQ" sz="1600" b="1" dirty="0">
                <a:latin typeface="Calibri"/>
                <a:ea typeface="Calibri"/>
              </a:rPr>
              <a:t>ضعف الخصوصية :</a:t>
            </a:r>
            <a:endParaRPr lang="en-US" sz="1100" dirty="0">
              <a:latin typeface="Calibri"/>
              <a:ea typeface="Calibri"/>
            </a:endParaRPr>
          </a:p>
          <a:p>
            <a:pPr marL="0" indent="0" algn="just">
              <a:lnSpc>
                <a:spcPct val="150000"/>
              </a:lnSpc>
              <a:spcAft>
                <a:spcPts val="1000"/>
              </a:spcAft>
              <a:buNone/>
              <a:tabLst>
                <a:tab pos="1593850" algn="l"/>
              </a:tabLst>
            </a:pPr>
            <a:r>
              <a:rPr lang="ar-IQ" sz="1600" dirty="0">
                <a:latin typeface="Calibri"/>
                <a:ea typeface="Calibri"/>
              </a:rPr>
              <a:t> </a:t>
            </a:r>
            <a:r>
              <a:rPr lang="ar-IQ" sz="1600" dirty="0" smtClean="0">
                <a:latin typeface="Calibri"/>
                <a:ea typeface="Calibri"/>
              </a:rPr>
              <a:t> تعد </a:t>
            </a:r>
            <a:r>
              <a:rPr lang="ar-IQ" sz="1600" dirty="0">
                <a:latin typeface="Calibri"/>
                <a:ea typeface="Calibri"/>
              </a:rPr>
              <a:t>غرفة الصف نظاما مفتوحاً اطرافه لجميع الطلاب إضافة الى المعلم وأن سلوك أي منهم يخضع لملاحظة ومراقبة الآخرين: فسلوك المعلم وتعابيره وحتى قيمه واتجاهاته هي موضع ملاحظة جميع الطلبة ،كما ان كفايته العلمية وسعة اطلاعه واحاطته بجوانب المادة هي موضع تقييمهم، والطلبة أيضاً يلاحظون مدى اخلاص المعلم أثناء عرض المادة أو ابداع التوجيهات، يلاحظون فتوره او تعمده إضاعة وقت الحصة أو تأخره عن الحضور الى موعد الحصة، مثلما يرصدون بحساسية عالية إذا ميز في المعاملة بينهم، ويلاحظونه عندما يكون عادلاً ورحيماً وصاحب رسالة يسعى إلى تحقيقها، فضلا عن سلوك الطلبة أنفسهم هو أيضاً أمام مرأى المعلم والطلبة الآخرين، الأمر الذي يضعف خصوصية الطالب والمعلم داخل غرفة الصف، مما يترتب سلوك مدروساً، يأخذ في عين الاعتبار ما يمكن أن يفسر به هذا السلوك وما يرتبه من نتائج.</a:t>
            </a:r>
            <a:endParaRPr lang="en-US" sz="1100" dirty="0">
              <a:effectLst/>
              <a:latin typeface="Calibri"/>
              <a:ea typeface="Calibri"/>
            </a:endParaRPr>
          </a:p>
        </p:txBody>
      </p:sp>
    </p:spTree>
    <p:extLst>
      <p:ext uri="{BB962C8B-B14F-4D97-AF65-F5344CB8AC3E}">
        <p14:creationId xmlns:p14="http://schemas.microsoft.com/office/powerpoint/2010/main" val="3000986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حدة نمطية">
  <a:themeElements>
    <a:clrScheme name="وحدة نمطية">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وحدة نمطية">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حدة نمطية">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295</TotalTime>
  <Words>4303</Words>
  <Application>Microsoft Office PowerPoint</Application>
  <PresentationFormat>ملء الشاشة</PresentationFormat>
  <Paragraphs>203</Paragraphs>
  <Slides>31</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31</vt:i4>
      </vt:variant>
    </vt:vector>
  </HeadingPairs>
  <TitlesOfParts>
    <vt:vector size="41" baseType="lpstr">
      <vt:lpstr>Arial</vt:lpstr>
      <vt:lpstr>Calibri</vt:lpstr>
      <vt:lpstr>Corbel</vt:lpstr>
      <vt:lpstr>DecoType Naskh Variants</vt:lpstr>
      <vt:lpstr>Tahoma</vt:lpstr>
      <vt:lpstr>Times New Roman</vt:lpstr>
      <vt:lpstr>Wingdings</vt:lpstr>
      <vt:lpstr>Wingdings 2</vt:lpstr>
      <vt:lpstr>Wingdings 3</vt:lpstr>
      <vt:lpstr>وحدة نمطية</vt:lpstr>
      <vt:lpstr>عرض تقديمي في PowerPoint</vt:lpstr>
      <vt:lpstr>مفهوم ادارة الصف </vt:lpstr>
      <vt:lpstr>أهمية إدارة الصف  </vt:lpstr>
      <vt:lpstr>عناصر الإدارة الصفية الفاعلة : </vt:lpstr>
      <vt:lpstr>عرض تقديمي في PowerPoint</vt:lpstr>
      <vt:lpstr>عرض تقديمي في PowerPoint</vt:lpstr>
      <vt:lpstr>عرض تقديمي في PowerPoint</vt:lpstr>
      <vt:lpstr>طبيعة الإدارة الصفية: </vt:lpstr>
      <vt:lpstr>عرض تقديمي في PowerPoint</vt:lpstr>
      <vt:lpstr>عرض تقديمي في PowerPoint</vt:lpstr>
      <vt:lpstr>خصائص الإدارة الصفية: </vt:lpstr>
      <vt:lpstr>أساليب الإدارة الصفية </vt:lpstr>
      <vt:lpstr>2. المدخل التسامحي </vt:lpstr>
      <vt:lpstr>3.مدخل تعديل السلوك </vt:lpstr>
      <vt:lpstr>4.مدخل الجو الاجتماعي الانفعالي الإيجابي </vt:lpstr>
      <vt:lpstr>5.مدخل عمليات الجماعة </vt:lpstr>
      <vt:lpstr>المجالات الهامة للإدارة الصفية:  </vt:lpstr>
      <vt:lpstr>عرض تقديمي في PowerPoint</vt:lpstr>
      <vt:lpstr>عرض تقديمي في PowerPoint</vt:lpstr>
      <vt:lpstr>أما بالنسبة لكلام التلاميذ فيأخذ الأشكال التالية :  </vt:lpstr>
      <vt:lpstr>عرض تقديمي في PowerPoint</vt:lpstr>
      <vt:lpstr>عرض تقديمي في PowerPoint</vt:lpstr>
      <vt:lpstr>أنماط غير مرغوب فيها لأنها لا تشجع حدوث التفاعل الصفي :  </vt:lpstr>
      <vt:lpstr>ما الذي يمكن أن يحققه التفاعل الصفي ؟  </vt:lpstr>
      <vt:lpstr>المهمات المتعلقة بإثارة الدافعية للتعلم:  </vt:lpstr>
      <vt:lpstr>المهمات المتعلقة بتوفير أجواء الانضباط الصفي :  </vt:lpstr>
      <vt:lpstr>ولعل من أبرز الممارسات التي يتوقع من المعلم القيام بها لتحقيق الانضباط الصفي الفعال بغية إتاحة فرص التعلم الجيد للطلاب ما يلي :  </vt:lpstr>
      <vt:lpstr>معالم الإدارة الصفية الناجحة من أهم تلك العوامل التي تساعد على وجود إدارة صفية ناجحة ما يلي :  </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3D</dc:creator>
  <cp:lastModifiedBy>dr.reaad</cp:lastModifiedBy>
  <cp:revision>15</cp:revision>
  <dcterms:created xsi:type="dcterms:W3CDTF">2019-04-15T19:22:58Z</dcterms:created>
  <dcterms:modified xsi:type="dcterms:W3CDTF">2019-06-02T20:51:21Z</dcterms:modified>
</cp:coreProperties>
</file>