
<file path=[Content_Types].xml><?xml version="1.0" encoding="utf-8"?>
<Types xmlns="http://schemas.openxmlformats.org/package/2006/content-types">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notesMaster" Target="notesMasters/notesMaster1.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C38792-DD82-44F7-A643-B6FFCD5D6450}"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F17F2802-DB72-47B3-9298-C121961F306D}" type="pres">
      <dgm:prSet presAssocID="{15C38792-DD82-44F7-A643-B6FFCD5D6450}" presName="linear" presStyleCnt="0">
        <dgm:presLayoutVars>
          <dgm:animLvl val="lvl"/>
          <dgm:resizeHandles val="exact"/>
        </dgm:presLayoutVars>
      </dgm:prSet>
      <dgm:spPr/>
    </dgm:pt>
  </dgm:ptLst>
  <dgm:cxnLst>
    <dgm:cxn modelId="{72679859-A48E-4EAD-899D-2854C81DA466}" type="presOf" srcId="{15C38792-DD82-44F7-A643-B6FFCD5D6450}" destId="{F17F2802-DB72-47B3-9298-C121961F306D}"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5B82270-D89B-490D-9C38-00E0CD1F4501}"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2A9FA7DB-4D8A-4A33-A2CA-31BC3BCFD9FE}">
      <dgm:prSet custT="1"/>
      <dgm:spPr/>
      <dgm:t>
        <a:bodyPr/>
        <a:lstStyle/>
        <a:p>
          <a:pPr rtl="1"/>
          <a:r>
            <a:rPr lang="ar-SA" sz="2700" b="1" dirty="0"/>
            <a:t>2</a:t>
          </a:r>
          <a:r>
            <a:rPr lang="ar-IQ" sz="2700" b="1" u="sng" dirty="0"/>
            <a:t>العينة (</a:t>
          </a:r>
          <a:r>
            <a:rPr lang="en-US" sz="2700" b="1" u="sng" dirty="0"/>
            <a:t>Sample</a:t>
          </a:r>
          <a:r>
            <a:rPr lang="ar-IQ" sz="2700" b="1" u="sng" dirty="0"/>
            <a:t> ) :</a:t>
          </a:r>
          <a:r>
            <a:rPr lang="ar-IQ" sz="2700" dirty="0"/>
            <a:t> هي جزء من المجتمع الذي تجري عليه الدراسة , يختارها الباحث لإجراء دراسته عليه وفق قواعد خاصة لكي تمثل المجتمع تمثيلا صحيحا . ( العزاوي , 2008 , 161 )</a:t>
          </a:r>
          <a:endParaRPr lang="ar-SA" sz="2700" b="1" dirty="0"/>
        </a:p>
      </dgm:t>
    </dgm:pt>
    <dgm:pt modelId="{19CC3112-629E-40F7-B3D9-42BDCAFB41C2}" type="parTrans" cxnId="{449B6BD2-DB07-4EEA-B83E-CB7EE57567E6}">
      <dgm:prSet/>
      <dgm:spPr/>
      <dgm:t>
        <a:bodyPr/>
        <a:lstStyle/>
        <a:p>
          <a:pPr rtl="1"/>
          <a:endParaRPr lang="ar-SA"/>
        </a:p>
      </dgm:t>
    </dgm:pt>
    <dgm:pt modelId="{A8C8A185-CFE2-48FD-8606-1FE9AC6F353D}" type="sibTrans" cxnId="{449B6BD2-DB07-4EEA-B83E-CB7EE57567E6}">
      <dgm:prSet/>
      <dgm:spPr/>
      <dgm:t>
        <a:bodyPr/>
        <a:lstStyle/>
        <a:p>
          <a:pPr rtl="1"/>
          <a:endParaRPr lang="ar-SA"/>
        </a:p>
      </dgm:t>
    </dgm:pt>
    <dgm:pt modelId="{3C1529E6-DF1F-4350-B502-2933BFFD6425}" type="pres">
      <dgm:prSet presAssocID="{D5B82270-D89B-490D-9C38-00E0CD1F4501}" presName="linear" presStyleCnt="0">
        <dgm:presLayoutVars>
          <dgm:animLvl val="lvl"/>
          <dgm:resizeHandles val="exact"/>
        </dgm:presLayoutVars>
      </dgm:prSet>
      <dgm:spPr/>
    </dgm:pt>
    <dgm:pt modelId="{54E19C07-A8B6-44C4-BC20-92BCCD68734A}" type="pres">
      <dgm:prSet presAssocID="{2A9FA7DB-4D8A-4A33-A2CA-31BC3BCFD9FE}" presName="parentText" presStyleLbl="node1" presStyleIdx="0" presStyleCnt="1" custLinFactNeighborX="-399" custLinFactNeighborY="-33966">
        <dgm:presLayoutVars>
          <dgm:chMax val="0"/>
          <dgm:bulletEnabled val="1"/>
        </dgm:presLayoutVars>
      </dgm:prSet>
      <dgm:spPr/>
    </dgm:pt>
  </dgm:ptLst>
  <dgm:cxnLst>
    <dgm:cxn modelId="{76F9DAAF-DEFC-4DD6-A1D5-03BCEC4F7614}" type="presOf" srcId="{D5B82270-D89B-490D-9C38-00E0CD1F4501}" destId="{3C1529E6-DF1F-4350-B502-2933BFFD6425}" srcOrd="0" destOrd="0" presId="urn:microsoft.com/office/officeart/2005/8/layout/vList2"/>
    <dgm:cxn modelId="{C9F4DCB2-D4F9-4323-A29B-6DE8F774A39E}" type="presOf" srcId="{2A9FA7DB-4D8A-4A33-A2CA-31BC3BCFD9FE}" destId="{54E19C07-A8B6-44C4-BC20-92BCCD68734A}" srcOrd="0" destOrd="0" presId="urn:microsoft.com/office/officeart/2005/8/layout/vList2"/>
    <dgm:cxn modelId="{449B6BD2-DB07-4EEA-B83E-CB7EE57567E6}" srcId="{D5B82270-D89B-490D-9C38-00E0CD1F4501}" destId="{2A9FA7DB-4D8A-4A33-A2CA-31BC3BCFD9FE}" srcOrd="0" destOrd="0" parTransId="{19CC3112-629E-40F7-B3D9-42BDCAFB41C2}" sibTransId="{A8C8A185-CFE2-48FD-8606-1FE9AC6F353D}"/>
    <dgm:cxn modelId="{EE6C576F-42A2-4172-872E-DCE624D98A24}" type="presParOf" srcId="{3C1529E6-DF1F-4350-B502-2933BFFD6425}" destId="{54E19C07-A8B6-44C4-BC20-92BCCD68734A}"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E19C07-A8B6-44C4-BC20-92BCCD68734A}">
      <dsp:nvSpPr>
        <dsp:cNvPr id="0" name=""/>
        <dsp:cNvSpPr/>
      </dsp:nvSpPr>
      <dsp:spPr>
        <a:xfrm>
          <a:off x="0" y="478921"/>
          <a:ext cx="9144000" cy="14449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r" defTabSz="1200150" rtl="1">
            <a:lnSpc>
              <a:spcPct val="90000"/>
            </a:lnSpc>
            <a:spcBef>
              <a:spcPct val="0"/>
            </a:spcBef>
            <a:spcAft>
              <a:spcPct val="35000"/>
            </a:spcAft>
            <a:buNone/>
          </a:pPr>
          <a:r>
            <a:rPr lang="ar-SA" sz="2700" b="1" kern="1200" dirty="0"/>
            <a:t>2</a:t>
          </a:r>
          <a:r>
            <a:rPr lang="ar-IQ" sz="2700" b="1" u="sng" kern="1200" dirty="0"/>
            <a:t>العينة (</a:t>
          </a:r>
          <a:r>
            <a:rPr lang="en-US" sz="2700" b="1" u="sng" kern="1200" dirty="0"/>
            <a:t>Sample</a:t>
          </a:r>
          <a:r>
            <a:rPr lang="ar-IQ" sz="2700" b="1" u="sng" kern="1200" dirty="0"/>
            <a:t> ) :</a:t>
          </a:r>
          <a:r>
            <a:rPr lang="ar-IQ" sz="2700" kern="1200" dirty="0"/>
            <a:t> هي جزء من المجتمع الذي تجري عليه الدراسة , يختارها الباحث لإجراء دراسته عليه وفق قواعد خاصة لكي تمثل المجتمع تمثيلا صحيحا . ( العزاوي , 2008 , 161 )</a:t>
          </a:r>
          <a:endParaRPr lang="ar-SA" sz="2700" b="1" kern="1200" dirty="0"/>
        </a:p>
      </dsp:txBody>
      <dsp:txXfrm>
        <a:off x="70537" y="549458"/>
        <a:ext cx="9002926" cy="130387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20DE70-3998-42D2-9D13-5DACE20A5D91}" type="datetimeFigureOut">
              <a:rPr lang="en-US" smtClean="0"/>
              <a:t>5/29/2019</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9F66F8-74C1-4DBC-87F1-804D28D66FDD}" type="slidenum">
              <a:rPr lang="en-US" smtClean="0"/>
              <a:t>‹#›</a:t>
            </a:fld>
            <a:endParaRPr lang="en-US"/>
          </a:p>
        </p:txBody>
      </p:sp>
    </p:spTree>
    <p:extLst>
      <p:ext uri="{BB962C8B-B14F-4D97-AF65-F5344CB8AC3E}">
        <p14:creationId xmlns:p14="http://schemas.microsoft.com/office/powerpoint/2010/main" val="716911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F89F66F8-74C1-4DBC-87F1-804D28D66FDD}" type="slidenum">
              <a:rPr lang="en-US" smtClean="0"/>
              <a:t>1</a:t>
            </a:fld>
            <a:endParaRPr lang="en-US"/>
          </a:p>
        </p:txBody>
      </p:sp>
    </p:spTree>
    <p:extLst>
      <p:ext uri="{BB962C8B-B14F-4D97-AF65-F5344CB8AC3E}">
        <p14:creationId xmlns:p14="http://schemas.microsoft.com/office/powerpoint/2010/main" val="34540331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slideMaster" Target="../slideMasters/slideMaster1.xml" /><Relationship Id="rId1" Type="http://schemas.openxmlformats.org/officeDocument/2006/relationships/audio" Target="../media/audio1.wav"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25/09/1440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1021003408"/>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25/09/1440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247043170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25/09/1440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2694832226"/>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25/09/1440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2041349806"/>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D49E286-BAEA-4022-A7C7-3428D180A8E0}" type="datetimeFigureOut">
              <a:rPr lang="ar-SA" smtClean="0"/>
              <a:t>25/09/1440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3013494265"/>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D49E286-BAEA-4022-A7C7-3428D180A8E0}" type="datetimeFigureOut">
              <a:rPr lang="ar-SA" smtClean="0"/>
              <a:t>25/09/1440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2250401464"/>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D49E286-BAEA-4022-A7C7-3428D180A8E0}" type="datetimeFigureOut">
              <a:rPr lang="ar-SA" smtClean="0"/>
              <a:t>25/09/1440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1970899925"/>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D49E286-BAEA-4022-A7C7-3428D180A8E0}" type="datetimeFigureOut">
              <a:rPr lang="ar-SA" smtClean="0"/>
              <a:t>25/09/1440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369581929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D49E286-BAEA-4022-A7C7-3428D180A8E0}" type="datetimeFigureOut">
              <a:rPr lang="ar-SA" smtClean="0"/>
              <a:t>25/09/1440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1899966270"/>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D49E286-BAEA-4022-A7C7-3428D180A8E0}" type="datetimeFigureOut">
              <a:rPr lang="ar-SA" smtClean="0"/>
              <a:t>25/09/1440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1376597644"/>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D49E286-BAEA-4022-A7C7-3428D180A8E0}" type="datetimeFigureOut">
              <a:rPr lang="ar-SA" smtClean="0"/>
              <a:t>25/09/1440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B429CFF-026E-453F-B200-414EEAE7BB49}" type="slidenum">
              <a:rPr lang="ar-SA" smtClean="0"/>
              <a:t>‹#›</a:t>
            </a:fld>
            <a:endParaRPr lang="ar-SA"/>
          </a:p>
        </p:txBody>
      </p:sp>
    </p:spTree>
    <p:extLst>
      <p:ext uri="{BB962C8B-B14F-4D97-AF65-F5344CB8AC3E}">
        <p14:creationId xmlns:p14="http://schemas.microsoft.com/office/powerpoint/2010/main" val="77888213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1" name="chimes.wav"/>
          </p:stSnd>
        </p:sndAc>
      </p:transition>
    </mc:Choice>
    <mc:Fallback xmlns="">
      <p:transition spd="slow">
        <p:checker/>
        <p:sndAc>
          <p:stSnd>
            <p:snd r:embed="rId3" name="chimes.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audio" Target="../media/audio1.wav"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audio" Target="../media/audio1.wav"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D49E286-BAEA-4022-A7C7-3428D180A8E0}" type="datetimeFigureOut">
              <a:rPr lang="ar-SA" smtClean="0"/>
              <a:t>25/09/1440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7B429CFF-026E-453F-B200-414EEAE7BB49}" type="slidenum">
              <a:rPr lang="ar-SA" smtClean="0"/>
              <a:t>‹#›</a:t>
            </a:fld>
            <a:endParaRPr lang="ar-SA"/>
          </a:p>
        </p:txBody>
      </p:sp>
    </p:spTree>
    <p:extLst>
      <p:ext uri="{BB962C8B-B14F-4D97-AF65-F5344CB8AC3E}">
        <p14:creationId xmlns:p14="http://schemas.microsoft.com/office/powerpoint/2010/main" val="403861886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500">
        <p:checker/>
        <p:sndAc>
          <p:stSnd>
            <p:snd r:embed="rId13" name="chimes.wav"/>
          </p:stSnd>
        </p:sndAc>
      </p:transition>
    </mc:Choice>
    <mc:Fallback xmlns="">
      <p:transition spd="slow">
        <p:checker/>
        <p:sndAc>
          <p:stSnd>
            <p:snd r:embed="rId14" name="chimes.wav"/>
          </p:stSnd>
        </p:sndAc>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notesSlide" Target="../notesSlides/notesSlide1.xml" /><Relationship Id="rId1" Type="http://schemas.openxmlformats.org/officeDocument/2006/relationships/slideLayout" Target="../slideLayouts/slideLayout1.xml" /><Relationship Id="rId4" Type="http://schemas.openxmlformats.org/officeDocument/2006/relationships/audio" Target="../media/audio1.wav" /></Relationships>
</file>

<file path=ppt/slides/_rels/slide2.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 /><Relationship Id="rId13" Type="http://schemas.openxmlformats.org/officeDocument/2006/relationships/audio" Target="../media/audio1.wav" /><Relationship Id="rId3" Type="http://schemas.openxmlformats.org/officeDocument/2006/relationships/diagramData" Target="../diagrams/data1.xml" /><Relationship Id="rId7" Type="http://schemas.microsoft.com/office/2007/relationships/diagramDrawing" Target="../diagrams/drawing1.xml" /><Relationship Id="rId12" Type="http://schemas.microsoft.com/office/2007/relationships/diagramDrawing" Target="../diagrams/drawing2.xml" /><Relationship Id="rId2" Type="http://schemas.openxmlformats.org/officeDocument/2006/relationships/audio" Target="../media/audio1.wav" /><Relationship Id="rId1" Type="http://schemas.openxmlformats.org/officeDocument/2006/relationships/slideLayout" Target="../slideLayouts/slideLayout2.xml" /><Relationship Id="rId6" Type="http://schemas.openxmlformats.org/officeDocument/2006/relationships/diagramColors" Target="../diagrams/colors1.xml" /><Relationship Id="rId11" Type="http://schemas.openxmlformats.org/officeDocument/2006/relationships/diagramColors" Target="../diagrams/colors2.xml" /><Relationship Id="rId5" Type="http://schemas.openxmlformats.org/officeDocument/2006/relationships/diagramQuickStyle" Target="../diagrams/quickStyle1.xml" /><Relationship Id="rId10" Type="http://schemas.openxmlformats.org/officeDocument/2006/relationships/diagramQuickStyle" Target="../diagrams/quickStyle2.xml" /><Relationship Id="rId4" Type="http://schemas.openxmlformats.org/officeDocument/2006/relationships/diagramLayout" Target="../diagrams/layout1.xml" /><Relationship Id="rId9" Type="http://schemas.openxmlformats.org/officeDocument/2006/relationships/diagramLayout" Target="../diagrams/layout2.xml" /></Relationships>
</file>

<file path=ppt/slides/_rels/slide4.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audio" Target="../media/audio1.wav" /><Relationship Id="rId2" Type="http://schemas.openxmlformats.org/officeDocument/2006/relationships/audio" Target="../media/audio1.wav"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99591" y="1268760"/>
            <a:ext cx="7632847" cy="4339650"/>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r>
              <a:rPr lang="ar-SA" sz="1600" b="1" dirty="0">
                <a:solidFill>
                  <a:schemeClr val="bg2"/>
                </a:solidFill>
              </a:rPr>
              <a:t>وزارة التعليم العالي والبحث العلمي </a:t>
            </a:r>
          </a:p>
          <a:p>
            <a:r>
              <a:rPr lang="ar-SA" sz="1600" b="1" dirty="0">
                <a:solidFill>
                  <a:schemeClr val="bg2"/>
                </a:solidFill>
              </a:rPr>
              <a:t>الجامعة المستنصرية / كلية التربية الاساسية </a:t>
            </a:r>
          </a:p>
          <a:p>
            <a:r>
              <a:rPr lang="ar-SA" sz="1600" b="1" dirty="0">
                <a:solidFill>
                  <a:schemeClr val="bg2"/>
                </a:solidFill>
              </a:rPr>
              <a:t>قسم اللغة العربية </a:t>
            </a:r>
          </a:p>
          <a:p>
            <a:r>
              <a:rPr lang="ar-SA" sz="1600" b="1" dirty="0">
                <a:solidFill>
                  <a:schemeClr val="bg2"/>
                </a:solidFill>
              </a:rPr>
              <a:t>المرحلة الثالثة ( الدراسة الصباحية والمسائية )</a:t>
            </a:r>
          </a:p>
          <a:p>
            <a:r>
              <a:rPr lang="ar-SA" sz="1600" b="1" dirty="0">
                <a:solidFill>
                  <a:schemeClr val="bg2"/>
                </a:solidFill>
              </a:rPr>
              <a:t>المادة الدراسية : منهج البحث </a:t>
            </a:r>
          </a:p>
          <a:p>
            <a:pPr algn="ctr"/>
            <a:endParaRPr lang="ar-SA" sz="2800" b="1" dirty="0">
              <a:solidFill>
                <a:schemeClr val="bg2">
                  <a:lumMod val="75000"/>
                </a:schemeClr>
              </a:solidFill>
            </a:endParaRPr>
          </a:p>
          <a:p>
            <a:pPr algn="ctr"/>
            <a:r>
              <a:rPr lang="ar-SA" sz="2800" b="1" dirty="0">
                <a:solidFill>
                  <a:schemeClr val="bg2">
                    <a:lumMod val="75000"/>
                  </a:schemeClr>
                </a:solidFill>
              </a:rPr>
              <a:t>عنوان المحاضرة</a:t>
            </a:r>
          </a:p>
          <a:p>
            <a:pPr algn="ctr"/>
            <a:r>
              <a:rPr lang="ar-SA" sz="2800" b="1" dirty="0">
                <a:solidFill>
                  <a:schemeClr val="bg2">
                    <a:lumMod val="75000"/>
                  </a:schemeClr>
                </a:solidFill>
              </a:rPr>
              <a:t>العينات ، مفهومها ؟ وطريقة اختيارها .</a:t>
            </a:r>
            <a:endParaRPr lang="ar-SA" sz="3600" b="1" dirty="0">
              <a:solidFill>
                <a:schemeClr val="accent2">
                  <a:lumMod val="75000"/>
                </a:schemeClr>
              </a:solidFill>
            </a:endParaRPr>
          </a:p>
          <a:p>
            <a:pPr algn="ctr"/>
            <a:endParaRPr lang="ar-SA" sz="2800" b="1" dirty="0">
              <a:solidFill>
                <a:schemeClr val="bg2">
                  <a:lumMod val="75000"/>
                </a:schemeClr>
              </a:solidFill>
            </a:endParaRPr>
          </a:p>
          <a:p>
            <a:pPr algn="ctr"/>
            <a:endParaRPr lang="ar-SA" sz="2800" b="1" dirty="0">
              <a:solidFill>
                <a:schemeClr val="bg2">
                  <a:lumMod val="75000"/>
                </a:schemeClr>
              </a:solidFill>
            </a:endParaRPr>
          </a:p>
          <a:p>
            <a:pPr algn="ctr"/>
            <a:endParaRPr lang="ar-SA" sz="2400" b="1" dirty="0">
              <a:solidFill>
                <a:schemeClr val="accent6">
                  <a:lumMod val="75000"/>
                </a:schemeClr>
              </a:solidFill>
            </a:endParaRPr>
          </a:p>
          <a:p>
            <a:pPr algn="ctr"/>
            <a:r>
              <a:rPr lang="ar-SA" sz="2400" b="1" dirty="0">
                <a:solidFill>
                  <a:schemeClr val="accent6">
                    <a:lumMod val="75000"/>
                  </a:schemeClr>
                </a:solidFill>
              </a:rPr>
              <a:t>استاذ المادة : أ.م.د.قصي عبد العباس حسن</a:t>
            </a:r>
          </a:p>
        </p:txBody>
      </p:sp>
    </p:spTree>
    <p:extLst>
      <p:ext uri="{BB962C8B-B14F-4D97-AF65-F5344CB8AC3E}">
        <p14:creationId xmlns:p14="http://schemas.microsoft.com/office/powerpoint/2010/main" val="2531982771"/>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3" name="chimes.wav"/>
          </p:stSnd>
        </p:sndAc>
      </p:transition>
    </mc:Choice>
    <mc:Fallback xmlns="">
      <p:transition spd="slow">
        <p:checker/>
        <p:sndAc>
          <p:stSnd>
            <p:snd r:embed="rId4" name="chimes.wav"/>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60648"/>
            <a:ext cx="8229600" cy="922114"/>
          </a:xfrm>
        </p:spPr>
        <p:txBody>
          <a:bodyPr>
            <a:normAutofit/>
          </a:bodyPr>
          <a:lstStyle/>
          <a:p>
            <a:pPr algn="r"/>
            <a:r>
              <a:rPr lang="ar-SA" b="1" u="sng" dirty="0">
                <a:solidFill>
                  <a:srgbClr val="FFFF00"/>
                </a:solidFill>
              </a:rPr>
              <a:t>المقدمة:</a:t>
            </a:r>
            <a:endParaRPr lang="ar-SA" u="sng" dirty="0">
              <a:solidFill>
                <a:srgbClr val="FFFF00"/>
              </a:solidFill>
            </a:endParaRPr>
          </a:p>
        </p:txBody>
      </p:sp>
      <p:sp>
        <p:nvSpPr>
          <p:cNvPr id="3" name="عنصر نائب للمحتوى 2"/>
          <p:cNvSpPr>
            <a:spLocks noGrp="1"/>
          </p:cNvSpPr>
          <p:nvPr>
            <p:ph idx="1"/>
          </p:nvPr>
        </p:nvSpPr>
        <p:spPr>
          <a:xfrm>
            <a:off x="179512" y="1052736"/>
            <a:ext cx="8712968" cy="5472608"/>
          </a:xfrm>
        </p:spPr>
        <p:txBody>
          <a:bodyPr>
            <a:normAutofit lnSpcReduction="10000"/>
          </a:bodyPr>
          <a:lstStyle/>
          <a:p>
            <a:r>
              <a:rPr lang="ar-SA" sz="2000" b="1" dirty="0"/>
              <a:t>    </a:t>
            </a:r>
            <a:r>
              <a:rPr lang="en-US" sz="2000" dirty="0"/>
              <a:t> </a:t>
            </a:r>
          </a:p>
          <a:p>
            <a:r>
              <a:rPr lang="ar-IQ" sz="2000" dirty="0"/>
              <a:t>قبل الحديث عن العينة يجب التعرف على المجتمع الذي تؤخذ منه العينة فالمجتمع يسمى أحيانا المجتمع الأصلي أو مجتمع الدراسة أو مجتمع البحث فهو جميع الأفراد أو الأشياء التي تكون مشكلة البحث والمجتمع قد يكون أفراد أو أنشطة تربوية أو علمية , فإذا درس الباحث المشكلات التي تواجه طلبة المدرسة الثانوية فمجتمعه يكون طلبة المدارس الثانوية لكن هل يتمكن الباحث من دراسة مجتمع واسع كمجتمع طلبة كليات التربية الأساسية في العراق ؟ الجواب من الصعب عليه بوصفه فرد دراسة مثل هذا المجتمع الواسع , لأنه يحتاج إلى فريق كبير يغطي مثل هكذا مجتمع فضلا عن أنه لا يمتلك الوقت الكافي لدراسة أفراد المجتمع ولأجل القيام بهكذا دراسة على الباحث أن يقوم بحصر المجتمع حصرا دقيقا وتحديده بالأرقام ثم يقوم بعد ذلك باختيار عينة تمثل المجتمع تمثيلا كاملا بكل جزيئاته.         </a:t>
            </a:r>
            <a:endParaRPr lang="en-US" sz="2000" dirty="0"/>
          </a:p>
          <a:p>
            <a:r>
              <a:rPr lang="ar-IQ" sz="2000" dirty="0"/>
              <a:t>لذلك تعد العينة من الخطوات المهمة في آلية أي دراسة سواء كانت سلوكية أم في مجال العلوم البحتة , فهي جزء من المجتمع تتوافر فيها نفس خصائص ومواصفات ذلك المجتمع , فاختيار العينة الممثلة تمثيلا حقيقيا لجميع متغيرات المجتمع ستوفر للباحث الوقت والجهد والدقة في النتائج والتكاليف المادية , وبالإمكان الاستعاضة عن المجتمع والوصول إلى أهداف البحث باختيار العينة .</a:t>
            </a:r>
            <a:endParaRPr lang="en-US" sz="2000" dirty="0"/>
          </a:p>
          <a:p>
            <a:r>
              <a:rPr lang="ar-IQ" sz="2000" dirty="0"/>
              <a:t>( الجابري ,2011 , 245- 246 )</a:t>
            </a:r>
            <a:endParaRPr lang="en-US" sz="2000" dirty="0"/>
          </a:p>
          <a:p>
            <a:r>
              <a:rPr lang="ar-SA" sz="2000" dirty="0"/>
              <a:t>تتعدد العينات التي تستخدم في البحث التربوي، وتتوزع إلى عينات تابعة للأسلوب العشوائي، وعينات تابعة للأسلوب غير العشوائي. ويتوقف اختيار نوع العينة المناسب تبعاً لعنوان البحث، وأهدافه، ومنهجه المستخدم . </a:t>
            </a:r>
            <a:endParaRPr lang="en-US" sz="2000" dirty="0"/>
          </a:p>
          <a:p>
            <a:r>
              <a:rPr lang="ar-SA" sz="2000" dirty="0"/>
              <a:t>( النوح , 2004 , 79 )</a:t>
            </a:r>
            <a:endParaRPr lang="en-US" sz="2000" dirty="0"/>
          </a:p>
          <a:p>
            <a:pPr algn="just"/>
            <a:endParaRPr lang="en-US" sz="2000" b="1" dirty="0"/>
          </a:p>
        </p:txBody>
      </p:sp>
    </p:spTree>
    <p:extLst>
      <p:ext uri="{BB962C8B-B14F-4D97-AF65-F5344CB8AC3E}">
        <p14:creationId xmlns:p14="http://schemas.microsoft.com/office/powerpoint/2010/main" val="3428159628"/>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23728" y="116632"/>
            <a:ext cx="6840760" cy="706090"/>
          </a:xfrm>
        </p:spPr>
        <p:txBody>
          <a:bodyPr>
            <a:noAutofit/>
          </a:bodyPr>
          <a:lstStyle/>
          <a:p>
            <a:pPr algn="r"/>
            <a:r>
              <a:rPr lang="ar-SA" sz="5400" b="1" u="sng" dirty="0">
                <a:solidFill>
                  <a:srgbClr val="FFFF00"/>
                </a:solidFill>
              </a:rPr>
              <a:t>مفهوم العينات </a:t>
            </a:r>
            <a:endParaRPr lang="ar-SA" sz="5400" u="sng" dirty="0">
              <a:solidFill>
                <a:srgbClr val="FFFF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87836399"/>
              </p:ext>
            </p:extLst>
          </p:nvPr>
        </p:nvGraphicFramePr>
        <p:xfrm>
          <a:off x="0" y="836613"/>
          <a:ext cx="9144000" cy="23043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رسم تخطيطي 2"/>
          <p:cNvGraphicFramePr/>
          <p:nvPr>
            <p:extLst>
              <p:ext uri="{D42A27DB-BD31-4B8C-83A1-F6EECF244321}">
                <p14:modId xmlns:p14="http://schemas.microsoft.com/office/powerpoint/2010/main" val="3022429682"/>
              </p:ext>
            </p:extLst>
          </p:nvPr>
        </p:nvGraphicFramePr>
        <p:xfrm>
          <a:off x="-58057" y="1052736"/>
          <a:ext cx="9144000" cy="33843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302375060"/>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13" name="chimes.wav"/>
          </p:st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860032" y="116632"/>
            <a:ext cx="4283968" cy="778098"/>
          </a:xfrm>
        </p:spPr>
        <p:txBody>
          <a:bodyPr>
            <a:normAutofit fontScale="90000"/>
          </a:bodyPr>
          <a:lstStyle/>
          <a:p>
            <a:pPr algn="r"/>
            <a:r>
              <a:rPr lang="ar-IQ" b="1" dirty="0"/>
              <a:t>خطوات اختيار العينة</a:t>
            </a:r>
            <a:br>
              <a:rPr lang="en-US" dirty="0"/>
            </a:br>
            <a:endParaRPr lang="ar-SA" b="1" dirty="0">
              <a:solidFill>
                <a:srgbClr val="C00000"/>
              </a:solidFill>
            </a:endParaRPr>
          </a:p>
        </p:txBody>
      </p:sp>
      <p:sp>
        <p:nvSpPr>
          <p:cNvPr id="3" name="عنصر نائب للمحتوى 2"/>
          <p:cNvSpPr>
            <a:spLocks noGrp="1"/>
          </p:cNvSpPr>
          <p:nvPr>
            <p:ph idx="1"/>
          </p:nvPr>
        </p:nvSpPr>
        <p:spPr>
          <a:xfrm>
            <a:off x="0" y="836712"/>
            <a:ext cx="9144000" cy="5733256"/>
          </a:xfrm>
        </p:spPr>
        <p:txBody>
          <a:bodyPr>
            <a:noAutofit/>
          </a:bodyPr>
          <a:lstStyle/>
          <a:p>
            <a:pPr marL="0" indent="0">
              <a:buNone/>
            </a:pPr>
            <a:br>
              <a:rPr lang="en-US" sz="2000" dirty="0"/>
            </a:br>
            <a:r>
              <a:rPr lang="ar-SA" sz="2000" dirty="0"/>
              <a:t>لاختيار العينة نتبع الخطوات الآتية :- </a:t>
            </a:r>
            <a:endParaRPr lang="en-US" sz="2000" dirty="0"/>
          </a:p>
          <a:p>
            <a:r>
              <a:rPr lang="ar-SA" sz="2000" dirty="0"/>
              <a:t> </a:t>
            </a:r>
            <a:endParaRPr lang="en-US" sz="2000" dirty="0"/>
          </a:p>
          <a:p>
            <a:r>
              <a:rPr lang="ar-SA" sz="2000" b="1" dirty="0"/>
              <a:t>أولا :</a:t>
            </a:r>
            <a:r>
              <a:rPr lang="ar-SA" sz="2000" dirty="0"/>
              <a:t> </a:t>
            </a:r>
            <a:r>
              <a:rPr lang="ar-SA" sz="2000" b="1" u="sng" dirty="0"/>
              <a:t>تحديد أهداف البحث :</a:t>
            </a:r>
            <a:r>
              <a:rPr lang="ar-SA" sz="2000" dirty="0"/>
              <a:t> ينبغي أن نحدد هذه الأهداف بدقة بحيث يستطيع الباحث على أساسها تحديد نوع العينة وحجمه . </a:t>
            </a:r>
            <a:endParaRPr lang="en-US" sz="2000" dirty="0"/>
          </a:p>
          <a:p>
            <a:r>
              <a:rPr lang="ar-SA" sz="2000" b="1" dirty="0"/>
              <a:t>ثانيا :</a:t>
            </a:r>
            <a:r>
              <a:rPr lang="ar-SA" sz="2000" b="1" u="sng" dirty="0"/>
              <a:t> تحديد المجتمع الأصلي :</a:t>
            </a:r>
            <a:r>
              <a:rPr lang="ar-SA" sz="2000" b="1" dirty="0"/>
              <a:t> </a:t>
            </a:r>
            <a:r>
              <a:rPr lang="ar-SA" sz="2000" dirty="0"/>
              <a:t>تحديد المجتمع يقتضي معرفة العناصر والعوامل المكونة له .</a:t>
            </a:r>
            <a:endParaRPr lang="en-US" sz="2000" b="1" dirty="0"/>
          </a:p>
          <a:p>
            <a:r>
              <a:rPr lang="ar-SA" sz="2000" b="1" dirty="0"/>
              <a:t>ثالثا :</a:t>
            </a:r>
            <a:r>
              <a:rPr lang="ar-SA" sz="2000" dirty="0"/>
              <a:t> </a:t>
            </a:r>
            <a:r>
              <a:rPr lang="ar-SA" sz="2000" b="1" u="sng" dirty="0"/>
              <a:t>إعداد قائمة بالمجتمع الأصلي :</a:t>
            </a:r>
            <a:r>
              <a:rPr lang="ar-SA" sz="2000" dirty="0"/>
              <a:t> بعد تحديد المجتمع الأصلي لابد أن يضع الباحث قائمة كاملة وصحيحة بحيث تشمل جميع وحدات المجتمع .</a:t>
            </a:r>
            <a:endParaRPr lang="en-US" sz="2000" b="1" dirty="0"/>
          </a:p>
          <a:p>
            <a:r>
              <a:rPr lang="ar-SA" sz="2000" b="1" dirty="0"/>
              <a:t>رابعا :</a:t>
            </a:r>
            <a:r>
              <a:rPr lang="ar-SA" sz="2000" dirty="0"/>
              <a:t> </a:t>
            </a:r>
            <a:r>
              <a:rPr lang="ar-SA" sz="2000" b="1" u="sng" dirty="0"/>
              <a:t>انتقاء عينة ممثلة :</a:t>
            </a:r>
            <a:r>
              <a:rPr lang="ar-SA" sz="2000" dirty="0"/>
              <a:t> بعد تحديد المجتمع ووضع قائمة تتضمن جميع الأجزاء والوحدات يتم انتقاء وحدات من القائمة .</a:t>
            </a:r>
            <a:endParaRPr lang="en-US" sz="2000" b="1" dirty="0"/>
          </a:p>
          <a:p>
            <a:r>
              <a:rPr lang="ar-SA" sz="2000" b="1" dirty="0"/>
              <a:t>خامسا :</a:t>
            </a:r>
            <a:r>
              <a:rPr lang="ar-SA" sz="2000" dirty="0"/>
              <a:t> </a:t>
            </a:r>
            <a:r>
              <a:rPr lang="ar-SA" sz="2000" b="1" u="sng" dirty="0"/>
              <a:t>الحصول على عينة مناسبة :</a:t>
            </a:r>
            <a:r>
              <a:rPr lang="ar-SA" sz="2000" dirty="0"/>
              <a:t> ليس هناك قواعد ثابتة للحصول على عينة مناسبة لأن لكل موقف مشاكله وخصائصه ، فقد تكون الظواهر التي هي موضوع الدراسة متجانسة ، فعينة صغيرة يمكن أن تمثل المجتمع الأصلي ، إما إذا كانت الوحدات موضوع الدراسة متباينة كالظواهر التربوية وجب أن تكون العينة أكبر .( العزاوي ، 2008 ، 164 )</a:t>
            </a:r>
            <a:endParaRPr lang="en-US" sz="2000" b="1" dirty="0"/>
          </a:p>
        </p:txBody>
      </p:sp>
    </p:spTree>
    <p:extLst>
      <p:ext uri="{BB962C8B-B14F-4D97-AF65-F5344CB8AC3E}">
        <p14:creationId xmlns:p14="http://schemas.microsoft.com/office/powerpoint/2010/main" val="1437483597"/>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63888" y="0"/>
            <a:ext cx="3034680" cy="922114"/>
          </a:xfrm>
        </p:spPr>
        <p:txBody>
          <a:bodyPr>
            <a:noAutofit/>
          </a:bodyPr>
          <a:lstStyle/>
          <a:p>
            <a:pPr algn="l"/>
            <a:r>
              <a:rPr lang="ar-SA" sz="4000" b="1" dirty="0">
                <a:solidFill>
                  <a:srgbClr val="C00000"/>
                </a:solidFill>
              </a:rPr>
              <a:t>تحديد حجم العينة</a:t>
            </a:r>
            <a:endParaRPr lang="ar-SA" sz="4000" dirty="0">
              <a:solidFill>
                <a:srgbClr val="C00000"/>
              </a:solidFill>
            </a:endParaRPr>
          </a:p>
        </p:txBody>
      </p:sp>
      <p:sp>
        <p:nvSpPr>
          <p:cNvPr id="3" name="عنصر نائب للمحتوى 2"/>
          <p:cNvSpPr>
            <a:spLocks noGrp="1"/>
          </p:cNvSpPr>
          <p:nvPr>
            <p:ph idx="1"/>
          </p:nvPr>
        </p:nvSpPr>
        <p:spPr>
          <a:xfrm>
            <a:off x="0" y="764704"/>
            <a:ext cx="9144000" cy="6093296"/>
          </a:xfrm>
        </p:spPr>
        <p:txBody>
          <a:bodyPr>
            <a:normAutofit fontScale="85000" lnSpcReduction="20000"/>
          </a:bodyPr>
          <a:lstStyle/>
          <a:p>
            <a:pPr marL="0" indent="0">
              <a:buNone/>
            </a:pPr>
            <a:r>
              <a:rPr lang="ar-SA" dirty="0"/>
              <a:t>يقترح بلالوك ثلاثة حلول تعالج مشكلة حجم العينة هي :</a:t>
            </a:r>
            <a:endParaRPr lang="en-US" dirty="0"/>
          </a:p>
          <a:p>
            <a:pPr marL="0" indent="0">
              <a:buNone/>
            </a:pPr>
            <a:r>
              <a:rPr lang="ar-SA" dirty="0"/>
              <a:t>1- إجراء دراسة استطلاعية أولية قبل القيام بالدراسة الميدانية .</a:t>
            </a:r>
            <a:endParaRPr lang="en-US" dirty="0"/>
          </a:p>
          <a:p>
            <a:pPr marL="0" indent="0">
              <a:buNone/>
            </a:pPr>
            <a:r>
              <a:rPr lang="ar-SA" dirty="0"/>
              <a:t>2- الإفادة من خبرات الدراسات السابقة المتشابهة حول حجم العينة وعلاقتها بالمجتمع الأصلي .</a:t>
            </a:r>
            <a:endParaRPr lang="en-US" dirty="0"/>
          </a:p>
          <a:p>
            <a:pPr marL="0" indent="0">
              <a:buNone/>
            </a:pPr>
            <a:r>
              <a:rPr lang="ar-SA" dirty="0"/>
              <a:t>3- الاستعانة بخبير إحصائي يساعد في تقرير الحجم .</a:t>
            </a:r>
            <a:endParaRPr lang="en-US" dirty="0"/>
          </a:p>
          <a:p>
            <a:r>
              <a:rPr lang="ar-SA" dirty="0"/>
              <a:t>وتقسم العينات الإحصائية من حيث الحجم إلى :-</a:t>
            </a:r>
            <a:endParaRPr lang="en-US" dirty="0"/>
          </a:p>
          <a:p>
            <a:r>
              <a:rPr lang="ar-SA" dirty="0"/>
              <a:t>أ- العينات الصغيرة : لا يتجاوز عدد أفرادها (30 ) فرد لدى بعض الإحصائيين أو (100) فرد لدى البعض الأخر .</a:t>
            </a:r>
            <a:endParaRPr lang="en-US" dirty="0"/>
          </a:p>
          <a:p>
            <a:r>
              <a:rPr lang="ar-SA" dirty="0"/>
              <a:t>ب- العينات الكبيرة : التي يزيد عدد أفرادها على (30) فرد لدى بعض الإحصائيين أو يزيد على (100) فرد لدى البعض الأخر .</a:t>
            </a:r>
            <a:endParaRPr lang="en-US" dirty="0"/>
          </a:p>
          <a:p>
            <a:r>
              <a:rPr lang="ar-SA" dirty="0"/>
              <a:t>تكون العينات الكبيرة أمرا مرغوبا فيه في الحالات الآتية :</a:t>
            </a:r>
            <a:endParaRPr lang="en-US" dirty="0"/>
          </a:p>
          <a:p>
            <a:pPr marL="0" indent="0">
              <a:buNone/>
            </a:pPr>
            <a:r>
              <a:rPr lang="ar-SA" dirty="0"/>
              <a:t>1) وجود عدد كبير من المتغيرات .</a:t>
            </a:r>
            <a:endParaRPr lang="en-US" dirty="0"/>
          </a:p>
          <a:p>
            <a:pPr marL="0" indent="0">
              <a:buNone/>
            </a:pPr>
            <a:r>
              <a:rPr lang="ar-SA" dirty="0"/>
              <a:t>2) توقع فروق بسيطة في النتائج.</a:t>
            </a:r>
            <a:endParaRPr lang="en-US" dirty="0"/>
          </a:p>
          <a:p>
            <a:pPr marL="0" indent="0">
              <a:buNone/>
            </a:pPr>
            <a:r>
              <a:rPr lang="ar-SA" dirty="0"/>
              <a:t>3) وجود تفاوت كبير بين أفراد المجتمع الأصلي .( العزاوي , 2008 , 165 )</a:t>
            </a:r>
            <a:endParaRPr lang="en-US" dirty="0"/>
          </a:p>
          <a:p>
            <a:endParaRPr lang="ar-SA" dirty="0"/>
          </a:p>
          <a:p>
            <a:endParaRPr lang="ar-SA" dirty="0"/>
          </a:p>
        </p:txBody>
      </p:sp>
    </p:spTree>
    <p:extLst>
      <p:ext uri="{BB962C8B-B14F-4D97-AF65-F5344CB8AC3E}">
        <p14:creationId xmlns:p14="http://schemas.microsoft.com/office/powerpoint/2010/main" val="2759410433"/>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6017"/>
            <a:ext cx="9144000" cy="994122"/>
          </a:xfrm>
        </p:spPr>
        <p:txBody>
          <a:bodyPr>
            <a:noAutofit/>
          </a:bodyPr>
          <a:lstStyle/>
          <a:p>
            <a:r>
              <a:rPr lang="ar-SA" sz="2800" b="1" dirty="0">
                <a:solidFill>
                  <a:srgbClr val="C00000"/>
                </a:solidFill>
              </a:rPr>
              <a:t>أنواع العينات </a:t>
            </a:r>
          </a:p>
        </p:txBody>
      </p:sp>
      <p:sp>
        <p:nvSpPr>
          <p:cNvPr id="3" name="عنصر نائب للمحتوى 2"/>
          <p:cNvSpPr>
            <a:spLocks noGrp="1"/>
          </p:cNvSpPr>
          <p:nvPr>
            <p:ph idx="1"/>
          </p:nvPr>
        </p:nvSpPr>
        <p:spPr>
          <a:xfrm>
            <a:off x="0" y="1268760"/>
            <a:ext cx="9036496" cy="4525963"/>
          </a:xfrm>
        </p:spPr>
        <p:txBody>
          <a:bodyPr>
            <a:normAutofit fontScale="62500" lnSpcReduction="20000"/>
          </a:bodyPr>
          <a:lstStyle/>
          <a:p>
            <a:pPr marL="0" indent="0">
              <a:buNone/>
            </a:pPr>
            <a:br>
              <a:rPr lang="en-US" dirty="0"/>
            </a:br>
            <a:r>
              <a:rPr lang="ar-SA" dirty="0"/>
              <a:t>تتعدد أنواع العينات، وتتوزع إلى أسلوبين، الأول هو أسلوب العينة العشوائية، والثاني، وهو أسلوب العينة غير العشوائية. ويتوقف اختيار أسلوب العينة المناسب على عنوان البحث، وأهدافه، ومنهجه المستخدم.</a:t>
            </a:r>
            <a:endParaRPr lang="en-US" dirty="0"/>
          </a:p>
          <a:p>
            <a:pPr marL="0" indent="0">
              <a:buNone/>
            </a:pPr>
            <a:r>
              <a:rPr lang="ar-SA" dirty="0"/>
              <a:t>ويمكن تقسيم العينات إلى ما يلي :-</a:t>
            </a:r>
            <a:endParaRPr lang="en-US" dirty="0"/>
          </a:p>
          <a:p>
            <a:pPr marL="0" indent="0">
              <a:buNone/>
            </a:pPr>
            <a:r>
              <a:rPr lang="ar-SA" dirty="0"/>
              <a:t>أولا : العينات العشوائية الاحتمالية( عينات غير مقصودة ) وتشمل :</a:t>
            </a:r>
            <a:endParaRPr lang="en-US" dirty="0"/>
          </a:p>
          <a:p>
            <a:pPr marL="0" indent="0">
              <a:buNone/>
            </a:pPr>
            <a:r>
              <a:rPr lang="ar-SA" dirty="0"/>
              <a:t>1. العينات العشوائية البسيطة :- وهي العينة التي يمكن اختيارها بطريقة يكون فيها لكل فرد في المجتمع فرصة الاختيار نفسها دون ارتباط ذلك الاختيار باختيار فرد أخر من المجتمع. يشترط أن يكون جميع أفراد المجتمع معروفين ومحددين , كما يجب أن يكون هناك تجانس بين جميع أفراد المجتمع.( ربيع . 2009 : 220-221)</a:t>
            </a:r>
            <a:endParaRPr lang="en-US" dirty="0"/>
          </a:p>
          <a:p>
            <a:pPr marL="0" indent="0">
              <a:buNone/>
            </a:pPr>
            <a:r>
              <a:rPr lang="ar-SA" dirty="0"/>
              <a:t>2. العينة العشوائية الطبقية :- وهي العينة التي يتم فيها تقسيم المجتمع إلى فئات أو طبقات تمثل خصائص المجتمع ثم يتم الاختيار عشوائي ضمن كل فئة أو طبقة . ويختلف هذا النوع عن العينة العشوائية البسيطة في أن العينة البسيطة تشترط تجانس المجتمع وعدم تباينه أما العينة العشوائية الطبقية فهي تناسب المجتمع غير المتجانس. ( ربيع , 2009 : 225)</a:t>
            </a:r>
            <a:endParaRPr lang="en-US" dirty="0"/>
          </a:p>
          <a:p>
            <a:pPr marL="0" indent="0">
              <a:buNone/>
            </a:pPr>
            <a:r>
              <a:rPr lang="ar-SA" dirty="0"/>
              <a:t>3. العينة العشوائية ذات المراحل المتعددة ( المرحلية ) :- يلجأ الباحثون إلى هذا النوع من العينات عندما يكون حجم المجتمع كبيرا وتنتشر مفرداته على مساحة جغرافية واسعة وليس هناك مسح شامل بعدد مفرداتها وعدم قدرة الباحث على حصرها بشكل دقيق أو بسبب عدم الاستجابة أو لأي سبب كان .( الجابري , 2011 : 257 )</a:t>
            </a:r>
            <a:endParaRPr lang="en-US" dirty="0"/>
          </a:p>
          <a:p>
            <a:pPr marL="0" indent="0" algn="just">
              <a:buNone/>
            </a:pPr>
            <a:endParaRPr lang="ar-SA" dirty="0">
              <a:solidFill>
                <a:schemeClr val="bg1"/>
              </a:solidFill>
            </a:endParaRPr>
          </a:p>
        </p:txBody>
      </p:sp>
    </p:spTree>
    <p:extLst>
      <p:ext uri="{BB962C8B-B14F-4D97-AF65-F5344CB8AC3E}">
        <p14:creationId xmlns:p14="http://schemas.microsoft.com/office/powerpoint/2010/main" val="2091835056"/>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0"/>
            <a:ext cx="9144000" cy="6858000"/>
          </a:xfrm>
        </p:spPr>
        <p:txBody>
          <a:bodyPr>
            <a:normAutofit fontScale="85000" lnSpcReduction="20000"/>
          </a:bodyPr>
          <a:lstStyle/>
          <a:p>
            <a:pPr marL="0" indent="0">
              <a:buNone/>
            </a:pPr>
            <a:r>
              <a:rPr lang="ar-SA" dirty="0"/>
              <a:t>ثانيا : العينات غير العشوائية أللاحتمالية ( عينات مقصودة ) وتشمل :</a:t>
            </a:r>
            <a:endParaRPr lang="en-US" dirty="0"/>
          </a:p>
          <a:p>
            <a:pPr marL="0" indent="0">
              <a:buNone/>
            </a:pPr>
            <a:r>
              <a:rPr lang="ar-SA" dirty="0"/>
              <a:t>1. العينة العمدية أو القصدية :- وتسمى الطريقة المقصودة أو الاختيار بالخبرة , وتعني إن أساس الاختيار هي خبرة الباحث ومعرفته بأن هذه المفردة أو تلك تمثل مجتمع البحث ولكن الدراسات التي أجريت على هذا النوع من العينات تقترح إنه ما لم يتوافر لدى الباحث أساس موضوعي يستند إليه حكمه بأن هذه الحالات نمطية , وبدون أن يتوافر لديه محك خارجي يؤكد سلامة حكمه هذا فإنه لا يمكن قبول التعميم من نتائج بحثه .</a:t>
            </a:r>
            <a:endParaRPr lang="en-US" dirty="0"/>
          </a:p>
          <a:p>
            <a:pPr marL="0" indent="0">
              <a:buNone/>
            </a:pPr>
            <a:r>
              <a:rPr lang="ar-SA" dirty="0"/>
              <a:t> 2. العينة الحصصية :- وتسمى بالعينة التدرجية , وسميت حصصية لأن مجتمع البحث يقسم إلى فئات طبقا لصفاته الرئيسية , وتمثل كل عينة بنسبة وجودها في المجتمع في هذه الطريقة يقوم الباحث بأجراء عدة مقابلات مع  أشخاص لهم خصائص اجتماعية واقتصادية وتعليمية معينة داخل منطقة محددة . أي أن المجتمع يقسم إلى أقسام ويطلب من الباحث جمع بيانات عن الرأي العام أي أن يحصل على الحصة من الأشخاص في كل قسم , ولا تختار الوحدات في العينة عشوائيا.وتستخدم هذه الطريقة في حال عدم معرفة الباحث لعناصر مجتمع الدراسة ولكنه يعلم بعض الخصائص عنهم. </a:t>
            </a:r>
          </a:p>
          <a:p>
            <a:pPr marL="0" indent="0">
              <a:buNone/>
            </a:pPr>
            <a:r>
              <a:rPr lang="ar-SA" dirty="0"/>
              <a:t>3. عينة الصدفة أو العرضية :- يتم اختيار ما يتحصل عليه الباحث صدفة أو من يتطوع للمشاركة , كأن يقرر الباحث اختيار أول عشرة طلاب يدخلون من باب المدرسة , وفي هذا النوع من العينات يلجأ الباحث إلى اعتماد العينات المتوفرة لديه والتي في الغالب لا تمثل مجتمع الدراسة ويصعب تعميم نتائجها </a:t>
            </a:r>
            <a:endParaRPr lang="en-US" dirty="0"/>
          </a:p>
          <a:p>
            <a:pPr marL="0" indent="0">
              <a:buNone/>
            </a:pPr>
            <a:endParaRPr lang="ar-SA" dirty="0">
              <a:solidFill>
                <a:schemeClr val="bg1"/>
              </a:solidFill>
            </a:endParaRPr>
          </a:p>
        </p:txBody>
      </p:sp>
    </p:spTree>
    <p:extLst>
      <p:ext uri="{BB962C8B-B14F-4D97-AF65-F5344CB8AC3E}">
        <p14:creationId xmlns:p14="http://schemas.microsoft.com/office/powerpoint/2010/main" val="1935932312"/>
      </p:ext>
    </p:extLst>
  </p:cSld>
  <p:clrMapOvr>
    <a:masterClrMapping/>
  </p:clrMapOvr>
  <mc:AlternateContent xmlns:mc="http://schemas.openxmlformats.org/markup-compatibility/2006" xmlns:p14="http://schemas.microsoft.com/office/powerpoint/2010/main">
    <mc:Choice Requires="p14">
      <p:transition spd="slow" p14:dur="2500">
        <p:checker/>
        <p:sndAc>
          <p:stSnd>
            <p:snd r:embed="rId2" name="chimes.wav"/>
          </p:stSnd>
        </p:sndAc>
      </p:transition>
    </mc:Choice>
    <mc:Fallback xmlns="">
      <p:transition spd="slow">
        <p:checker/>
        <p:sndAc>
          <p:stSnd>
            <p:snd r:embed="rId3" name="chimes.wav"/>
          </p:stSnd>
        </p:sndAc>
      </p:transition>
    </mc:Fallback>
  </mc:AlternateContent>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780</TotalTime>
  <Words>323</Words>
  <Application>Microsoft Office PowerPoint</Application>
  <PresentationFormat>عرض على الشاشة (4:3)</PresentationFormat>
  <Paragraphs>53</Paragraphs>
  <Slides>7</Slides>
  <Notes>1</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نسق Office</vt:lpstr>
      <vt:lpstr>عرض تقديمي في PowerPoint</vt:lpstr>
      <vt:lpstr>المقدمة:</vt:lpstr>
      <vt:lpstr>مفهوم العينات </vt:lpstr>
      <vt:lpstr>خطوات اختيار العينة </vt:lpstr>
      <vt:lpstr>تحديد حجم العينة</vt:lpstr>
      <vt:lpstr>أنواع العينات </vt:lpstr>
      <vt:lpstr>عرض تقديمي في PowerPoint</vt:lpstr>
    </vt:vector>
  </TitlesOfParts>
  <Company>Naim Al Hussaini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dc:creator>
  <cp:lastModifiedBy>9647712775813</cp:lastModifiedBy>
  <cp:revision>42</cp:revision>
  <dcterms:created xsi:type="dcterms:W3CDTF">2017-10-13T16:25:10Z</dcterms:created>
  <dcterms:modified xsi:type="dcterms:W3CDTF">2019-05-29T20:08:00Z</dcterms:modified>
</cp:coreProperties>
</file>