
<file path=[Content_Types].xml><?xml version="1.0" encoding="utf-8"?>
<Types xmlns="http://schemas.openxmlformats.org/package/2006/content-types">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notesMaster" Target="notesMasters/notesMaster1.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C38792-DD82-44F7-A643-B6FFCD5D6450}"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SA"/>
        </a:p>
      </dgm:t>
    </dgm:pt>
    <dgm:pt modelId="{F17F2802-DB72-47B3-9298-C121961F306D}" type="pres">
      <dgm:prSet presAssocID="{15C38792-DD82-44F7-A643-B6FFCD5D6450}" presName="linear" presStyleCnt="0">
        <dgm:presLayoutVars>
          <dgm:animLvl val="lvl"/>
          <dgm:resizeHandles val="exact"/>
        </dgm:presLayoutVars>
      </dgm:prSet>
      <dgm:spPr/>
    </dgm:pt>
  </dgm:ptLst>
  <dgm:cxnLst>
    <dgm:cxn modelId="{72679859-A48E-4EAD-899D-2854C81DA466}" type="presOf" srcId="{15C38792-DD82-44F7-A643-B6FFCD5D6450}" destId="{F17F2802-DB72-47B3-9298-C121961F306D}"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B82270-D89B-490D-9C38-00E0CD1F4501}"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SA"/>
        </a:p>
      </dgm:t>
    </dgm:pt>
    <dgm:pt modelId="{2A9FA7DB-4D8A-4A33-A2CA-31BC3BCFD9FE}">
      <dgm:prSet custT="1"/>
      <dgm:spPr/>
      <dgm:t>
        <a:bodyPr/>
        <a:lstStyle/>
        <a:p>
          <a:pPr rtl="1"/>
          <a:r>
            <a:rPr lang="ar-IQ" sz="2700" b="1" dirty="0"/>
            <a:t>الانتباه المقصود والموجه نحو سلوك فردي او جماعي معين, بقصد متابعته ورصد تغيراته ليتمكن الباحث من وصف السلوك فقط ,او وصفه وتحليله ,او وصفه وتقويمه.</a:t>
          </a:r>
          <a:endParaRPr lang="ar-SA" sz="2700" b="1" dirty="0"/>
        </a:p>
      </dgm:t>
    </dgm:pt>
    <dgm:pt modelId="{19CC3112-629E-40F7-B3D9-42BDCAFB41C2}" type="parTrans" cxnId="{449B6BD2-DB07-4EEA-B83E-CB7EE57567E6}">
      <dgm:prSet/>
      <dgm:spPr/>
      <dgm:t>
        <a:bodyPr/>
        <a:lstStyle/>
        <a:p>
          <a:pPr rtl="1"/>
          <a:endParaRPr lang="ar-SA"/>
        </a:p>
      </dgm:t>
    </dgm:pt>
    <dgm:pt modelId="{A8C8A185-CFE2-48FD-8606-1FE9AC6F353D}" type="sibTrans" cxnId="{449B6BD2-DB07-4EEA-B83E-CB7EE57567E6}">
      <dgm:prSet/>
      <dgm:spPr/>
      <dgm:t>
        <a:bodyPr/>
        <a:lstStyle/>
        <a:p>
          <a:pPr rtl="1"/>
          <a:endParaRPr lang="ar-SA"/>
        </a:p>
      </dgm:t>
    </dgm:pt>
    <dgm:pt modelId="{3C1529E6-DF1F-4350-B502-2933BFFD6425}" type="pres">
      <dgm:prSet presAssocID="{D5B82270-D89B-490D-9C38-00E0CD1F4501}" presName="linear" presStyleCnt="0">
        <dgm:presLayoutVars>
          <dgm:animLvl val="lvl"/>
          <dgm:resizeHandles val="exact"/>
        </dgm:presLayoutVars>
      </dgm:prSet>
      <dgm:spPr/>
    </dgm:pt>
    <dgm:pt modelId="{54E19C07-A8B6-44C4-BC20-92BCCD68734A}" type="pres">
      <dgm:prSet presAssocID="{2A9FA7DB-4D8A-4A33-A2CA-31BC3BCFD9FE}" presName="parentText" presStyleLbl="node1" presStyleIdx="0" presStyleCnt="1" custLinFactNeighborX="-399" custLinFactNeighborY="-33966">
        <dgm:presLayoutVars>
          <dgm:chMax val="0"/>
          <dgm:bulletEnabled val="1"/>
        </dgm:presLayoutVars>
      </dgm:prSet>
      <dgm:spPr/>
    </dgm:pt>
  </dgm:ptLst>
  <dgm:cxnLst>
    <dgm:cxn modelId="{76F9DAAF-DEFC-4DD6-A1D5-03BCEC4F7614}" type="presOf" srcId="{D5B82270-D89B-490D-9C38-00E0CD1F4501}" destId="{3C1529E6-DF1F-4350-B502-2933BFFD6425}" srcOrd="0" destOrd="0" presId="urn:microsoft.com/office/officeart/2005/8/layout/vList2"/>
    <dgm:cxn modelId="{C9F4DCB2-D4F9-4323-A29B-6DE8F774A39E}" type="presOf" srcId="{2A9FA7DB-4D8A-4A33-A2CA-31BC3BCFD9FE}" destId="{54E19C07-A8B6-44C4-BC20-92BCCD68734A}" srcOrd="0" destOrd="0" presId="urn:microsoft.com/office/officeart/2005/8/layout/vList2"/>
    <dgm:cxn modelId="{449B6BD2-DB07-4EEA-B83E-CB7EE57567E6}" srcId="{D5B82270-D89B-490D-9C38-00E0CD1F4501}" destId="{2A9FA7DB-4D8A-4A33-A2CA-31BC3BCFD9FE}" srcOrd="0" destOrd="0" parTransId="{19CC3112-629E-40F7-B3D9-42BDCAFB41C2}" sibTransId="{A8C8A185-CFE2-48FD-8606-1FE9AC6F353D}"/>
    <dgm:cxn modelId="{EE6C576F-42A2-4172-872E-DCE624D98A24}" type="presParOf" srcId="{3C1529E6-DF1F-4350-B502-2933BFFD6425}" destId="{54E19C07-A8B6-44C4-BC20-92BCCD68734A}"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E19C07-A8B6-44C4-BC20-92BCCD68734A}">
      <dsp:nvSpPr>
        <dsp:cNvPr id="0" name=""/>
        <dsp:cNvSpPr/>
      </dsp:nvSpPr>
      <dsp:spPr>
        <a:xfrm>
          <a:off x="0" y="478921"/>
          <a:ext cx="9144000" cy="14449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r" defTabSz="1200150" rtl="1">
            <a:lnSpc>
              <a:spcPct val="90000"/>
            </a:lnSpc>
            <a:spcBef>
              <a:spcPct val="0"/>
            </a:spcBef>
            <a:spcAft>
              <a:spcPct val="35000"/>
            </a:spcAft>
            <a:buNone/>
          </a:pPr>
          <a:r>
            <a:rPr lang="ar-IQ" sz="2700" b="1" kern="1200" dirty="0"/>
            <a:t>الانتباه المقصود والموجه نحو سلوك فردي او جماعي معين, بقصد متابعته ورصد تغيراته ليتمكن الباحث من وصف السلوك فقط ,او وصفه وتحليله ,او وصفه وتقويمه.</a:t>
          </a:r>
          <a:endParaRPr lang="ar-SA" sz="2700" b="1" kern="1200" dirty="0"/>
        </a:p>
      </dsp:txBody>
      <dsp:txXfrm>
        <a:off x="70537" y="549458"/>
        <a:ext cx="9002926" cy="130387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20DE70-3998-42D2-9D13-5DACE20A5D91}" type="datetimeFigureOut">
              <a:rPr lang="en-US" smtClean="0"/>
              <a:t>5/29/2019</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9F66F8-74C1-4DBC-87F1-804D28D66FDD}" type="slidenum">
              <a:rPr lang="en-US" smtClean="0"/>
              <a:t>‹#›</a:t>
            </a:fld>
            <a:endParaRPr lang="en-US"/>
          </a:p>
        </p:txBody>
      </p:sp>
    </p:spTree>
    <p:extLst>
      <p:ext uri="{BB962C8B-B14F-4D97-AF65-F5344CB8AC3E}">
        <p14:creationId xmlns:p14="http://schemas.microsoft.com/office/powerpoint/2010/main" val="716911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F89F66F8-74C1-4DBC-87F1-804D28D66FDD}" type="slidenum">
              <a:rPr lang="en-US" smtClean="0"/>
              <a:t>1</a:t>
            </a:fld>
            <a:endParaRPr lang="en-US"/>
          </a:p>
        </p:txBody>
      </p:sp>
    </p:spTree>
    <p:extLst>
      <p:ext uri="{BB962C8B-B14F-4D97-AF65-F5344CB8AC3E}">
        <p14:creationId xmlns:p14="http://schemas.microsoft.com/office/powerpoint/2010/main" val="34540331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t>25/09/1440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1021003408"/>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t>25/09/1440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2470431702"/>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t>25/09/1440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2694832226"/>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t>25/09/1440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2041349806"/>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t>25/09/1440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3013494265"/>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D49E286-BAEA-4022-A7C7-3428D180A8E0}" type="datetimeFigureOut">
              <a:rPr lang="ar-SA" smtClean="0"/>
              <a:t>25/09/1440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2250401464"/>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D49E286-BAEA-4022-A7C7-3428D180A8E0}" type="datetimeFigureOut">
              <a:rPr lang="ar-SA" smtClean="0"/>
              <a:t>25/09/1440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1970899925"/>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D49E286-BAEA-4022-A7C7-3428D180A8E0}" type="datetimeFigureOut">
              <a:rPr lang="ar-SA" smtClean="0"/>
              <a:t>25/09/1440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3695819292"/>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D49E286-BAEA-4022-A7C7-3428D180A8E0}" type="datetimeFigureOut">
              <a:rPr lang="ar-SA" smtClean="0"/>
              <a:t>25/09/1440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1899966270"/>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D49E286-BAEA-4022-A7C7-3428D180A8E0}" type="datetimeFigureOut">
              <a:rPr lang="ar-SA" smtClean="0"/>
              <a:t>25/09/1440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1376597644"/>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D49E286-BAEA-4022-A7C7-3428D180A8E0}" type="datetimeFigureOut">
              <a:rPr lang="ar-SA" smtClean="0"/>
              <a:t>25/09/1440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778882132"/>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audio" Target="../media/audio1.wav"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audio" Target="../media/audio1.wav"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D49E286-BAEA-4022-A7C7-3428D180A8E0}" type="datetimeFigureOut">
              <a:rPr lang="ar-SA" smtClean="0"/>
              <a:t>25/09/1440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B429CFF-026E-453F-B200-414EEAE7BB49}" type="slidenum">
              <a:rPr lang="ar-SA" smtClean="0"/>
              <a:t>‹#›</a:t>
            </a:fld>
            <a:endParaRPr lang="ar-SA"/>
          </a:p>
        </p:txBody>
      </p:sp>
    </p:spTree>
    <p:extLst>
      <p:ext uri="{BB962C8B-B14F-4D97-AF65-F5344CB8AC3E}">
        <p14:creationId xmlns:p14="http://schemas.microsoft.com/office/powerpoint/2010/main" val="403861886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500">
        <p:checker/>
        <p:sndAc>
          <p:stSnd>
            <p:snd r:embed="rId13" name="chimes.wav"/>
          </p:stSnd>
        </p:sndAc>
      </p:transition>
    </mc:Choice>
    <mc:Fallback xmlns="">
      <p:transition spd="slow">
        <p:checker/>
        <p:sndAc>
          <p:stSnd>
            <p:snd r:embed="rId14" name="chimes.wav"/>
          </p:stSnd>
        </p:sndAc>
      </p:transition>
    </mc:Fallback>
  </mc:AlternateConten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notesSlide" Target="../notesSlides/notesSlide1.xml" /><Relationship Id="rId1" Type="http://schemas.openxmlformats.org/officeDocument/2006/relationships/slideLayout" Target="../slideLayouts/slideLayout1.xml" /><Relationship Id="rId4" Type="http://schemas.openxmlformats.org/officeDocument/2006/relationships/audio" Target="../media/audio1.wav" /></Relationships>
</file>

<file path=ppt/slides/_rels/slide2.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 /><Relationship Id="rId13" Type="http://schemas.openxmlformats.org/officeDocument/2006/relationships/audio" Target="../media/audio1.wav" /><Relationship Id="rId3" Type="http://schemas.openxmlformats.org/officeDocument/2006/relationships/diagramData" Target="../diagrams/data1.xml" /><Relationship Id="rId7" Type="http://schemas.microsoft.com/office/2007/relationships/diagramDrawing" Target="../diagrams/drawing1.xml" /><Relationship Id="rId12" Type="http://schemas.microsoft.com/office/2007/relationships/diagramDrawing" Target="../diagrams/drawing2.xml" /><Relationship Id="rId2" Type="http://schemas.openxmlformats.org/officeDocument/2006/relationships/audio" Target="../media/audio1.wav" /><Relationship Id="rId1" Type="http://schemas.openxmlformats.org/officeDocument/2006/relationships/slideLayout" Target="../slideLayouts/slideLayout2.xml" /><Relationship Id="rId6" Type="http://schemas.openxmlformats.org/officeDocument/2006/relationships/diagramColors" Target="../diagrams/colors1.xml" /><Relationship Id="rId11" Type="http://schemas.openxmlformats.org/officeDocument/2006/relationships/diagramColors" Target="../diagrams/colors2.xml" /><Relationship Id="rId5" Type="http://schemas.openxmlformats.org/officeDocument/2006/relationships/diagramQuickStyle" Target="../diagrams/quickStyle1.xml" /><Relationship Id="rId10" Type="http://schemas.openxmlformats.org/officeDocument/2006/relationships/diagramQuickStyle" Target="../diagrams/quickStyle2.xml" /><Relationship Id="rId4" Type="http://schemas.openxmlformats.org/officeDocument/2006/relationships/diagramLayout" Target="../diagrams/layout1.xml" /><Relationship Id="rId9" Type="http://schemas.openxmlformats.org/officeDocument/2006/relationships/diagramLayout" Target="../diagrams/layout2.xml" /></Relationships>
</file>

<file path=ppt/slides/_rels/slide4.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99591" y="1268760"/>
            <a:ext cx="7632847" cy="4770537"/>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r>
              <a:rPr lang="ar-SA" sz="1600" b="1" dirty="0">
                <a:solidFill>
                  <a:schemeClr val="bg2"/>
                </a:solidFill>
              </a:rPr>
              <a:t>وزارة التعليم العالي والبحث العلمي </a:t>
            </a:r>
          </a:p>
          <a:p>
            <a:r>
              <a:rPr lang="ar-SA" sz="1600" b="1" dirty="0">
                <a:solidFill>
                  <a:schemeClr val="bg2"/>
                </a:solidFill>
              </a:rPr>
              <a:t>الجامعة المستنصرية / كلية التربية الاساسية </a:t>
            </a:r>
          </a:p>
          <a:p>
            <a:r>
              <a:rPr lang="ar-SA" sz="1600" b="1" dirty="0">
                <a:solidFill>
                  <a:schemeClr val="bg2"/>
                </a:solidFill>
              </a:rPr>
              <a:t>قسم اللغة العربية </a:t>
            </a:r>
          </a:p>
          <a:p>
            <a:r>
              <a:rPr lang="ar-SA" sz="1600" b="1" dirty="0">
                <a:solidFill>
                  <a:schemeClr val="bg2"/>
                </a:solidFill>
              </a:rPr>
              <a:t>المرحلة الثالثة ( الدراسة الصباحية والمسائية )</a:t>
            </a:r>
          </a:p>
          <a:p>
            <a:r>
              <a:rPr lang="ar-SA" sz="1600" b="1" dirty="0">
                <a:solidFill>
                  <a:schemeClr val="bg2"/>
                </a:solidFill>
              </a:rPr>
              <a:t>المادة الدراسية : منهج البحث </a:t>
            </a:r>
          </a:p>
          <a:p>
            <a:pPr algn="ctr"/>
            <a:endParaRPr lang="ar-SA" sz="2800" b="1" dirty="0">
              <a:solidFill>
                <a:schemeClr val="bg2">
                  <a:lumMod val="75000"/>
                </a:schemeClr>
              </a:solidFill>
            </a:endParaRPr>
          </a:p>
          <a:p>
            <a:pPr algn="ctr"/>
            <a:r>
              <a:rPr lang="ar-SA" sz="2800" b="1" dirty="0">
                <a:solidFill>
                  <a:schemeClr val="bg2">
                    <a:lumMod val="75000"/>
                  </a:schemeClr>
                </a:solidFill>
              </a:rPr>
              <a:t>عنوان المحاضرة</a:t>
            </a:r>
          </a:p>
          <a:p>
            <a:pPr algn="ctr"/>
            <a:r>
              <a:rPr lang="ar-SA" sz="2800" b="1" dirty="0">
                <a:solidFill>
                  <a:schemeClr val="bg2">
                    <a:lumMod val="75000"/>
                  </a:schemeClr>
                </a:solidFill>
              </a:rPr>
              <a:t>أدوات البحث العلمي  </a:t>
            </a:r>
          </a:p>
          <a:p>
            <a:pPr algn="ctr"/>
            <a:r>
              <a:rPr lang="ar-SA" sz="2800" b="1" dirty="0">
                <a:solidFill>
                  <a:schemeClr val="bg2">
                    <a:lumMod val="75000"/>
                  </a:schemeClr>
                </a:solidFill>
              </a:rPr>
              <a:t>(الملاحظة )</a:t>
            </a:r>
            <a:endParaRPr lang="ar-SA" sz="3600" b="1" dirty="0">
              <a:solidFill>
                <a:schemeClr val="accent2">
                  <a:lumMod val="75000"/>
                </a:schemeClr>
              </a:solidFill>
            </a:endParaRPr>
          </a:p>
          <a:p>
            <a:pPr algn="ctr"/>
            <a:endParaRPr lang="ar-SA" sz="2800" b="1" dirty="0">
              <a:solidFill>
                <a:schemeClr val="bg2">
                  <a:lumMod val="75000"/>
                </a:schemeClr>
              </a:solidFill>
            </a:endParaRPr>
          </a:p>
          <a:p>
            <a:pPr algn="ctr"/>
            <a:endParaRPr lang="ar-SA" sz="2800" b="1" dirty="0">
              <a:solidFill>
                <a:schemeClr val="bg2">
                  <a:lumMod val="75000"/>
                </a:schemeClr>
              </a:solidFill>
            </a:endParaRPr>
          </a:p>
          <a:p>
            <a:pPr algn="ctr"/>
            <a:endParaRPr lang="ar-SA" sz="2400" b="1" dirty="0">
              <a:solidFill>
                <a:schemeClr val="accent6">
                  <a:lumMod val="75000"/>
                </a:schemeClr>
              </a:solidFill>
            </a:endParaRPr>
          </a:p>
          <a:p>
            <a:pPr algn="ctr"/>
            <a:r>
              <a:rPr lang="ar-SA" sz="2400" b="1" dirty="0">
                <a:solidFill>
                  <a:schemeClr val="accent6">
                    <a:lumMod val="75000"/>
                  </a:schemeClr>
                </a:solidFill>
              </a:rPr>
              <a:t>استاذ المادة : أ.م.د.قصي عبد العباس حسن</a:t>
            </a:r>
          </a:p>
        </p:txBody>
      </p:sp>
    </p:spTree>
    <p:extLst>
      <p:ext uri="{BB962C8B-B14F-4D97-AF65-F5344CB8AC3E}">
        <p14:creationId xmlns:p14="http://schemas.microsoft.com/office/powerpoint/2010/main" val="2531982771"/>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3" name="chimes.wav"/>
          </p:stSnd>
        </p:sndAc>
      </p:transition>
    </mc:Choice>
    <mc:Fallback xmlns="">
      <p:transition spd="slow">
        <p:checker/>
        <p:sndAc>
          <p:stSnd>
            <p:snd r:embed="rId4" name="chimes.wav"/>
          </p:stSnd>
        </p:sndAc>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260648"/>
            <a:ext cx="8229600" cy="922114"/>
          </a:xfrm>
        </p:spPr>
        <p:txBody>
          <a:bodyPr>
            <a:normAutofit/>
          </a:bodyPr>
          <a:lstStyle/>
          <a:p>
            <a:pPr algn="r"/>
            <a:r>
              <a:rPr lang="ar-SA" b="1" u="sng" dirty="0">
                <a:solidFill>
                  <a:srgbClr val="FFFF00"/>
                </a:solidFill>
              </a:rPr>
              <a:t>المقدمة:</a:t>
            </a:r>
            <a:endParaRPr lang="ar-SA" u="sng" dirty="0">
              <a:solidFill>
                <a:srgbClr val="FFFF00"/>
              </a:solidFill>
            </a:endParaRPr>
          </a:p>
        </p:txBody>
      </p:sp>
      <p:sp>
        <p:nvSpPr>
          <p:cNvPr id="3" name="عنصر نائب للمحتوى 2"/>
          <p:cNvSpPr>
            <a:spLocks noGrp="1"/>
          </p:cNvSpPr>
          <p:nvPr>
            <p:ph idx="1"/>
          </p:nvPr>
        </p:nvSpPr>
        <p:spPr>
          <a:xfrm>
            <a:off x="179512" y="1052736"/>
            <a:ext cx="8712968" cy="5472608"/>
          </a:xfrm>
        </p:spPr>
        <p:txBody>
          <a:bodyPr>
            <a:normAutofit/>
          </a:bodyPr>
          <a:lstStyle/>
          <a:p>
            <a:r>
              <a:rPr lang="ar-IQ" sz="2000" b="1" dirty="0"/>
              <a:t>هناك ظواهر وموضوعات متعددة لايتمكن الباحث من دراستها عن طريق المقابلة او الاستبيان ولابد للباحث ان يختبرها بنفسه مباشرة , ان دراسته الطقوس الدينية والعادات وبعض التقاليد الاجتماعية والاحتفالات والاعياد تتطلب ان يتصل الباحث مباشرة بهذه الظواهر فلا يكفي ان يقوم الباحث بتوزيع استبيان او اجراء بعض المقابلات اذ لا بد من ان يعيش الباحث هذه الظاهرة </a:t>
            </a:r>
            <a:r>
              <a:rPr lang="ar-SA" sz="2000" b="1" dirty="0"/>
              <a:t>. </a:t>
            </a:r>
          </a:p>
          <a:p>
            <a:r>
              <a:rPr lang="ar-IQ" sz="2000" b="1" dirty="0"/>
              <a:t>فالملاحظة احدى ادوات جمع البيانات التي استخدمت منذ زمن بعيد ولربما يمكن القول بأنها ظهرت قبل الادوات الاخرى المعروفة ,وان كثير من الملاحظات لاتخلو من الذاتية ,ولكن الملاحظة تطورت واصبحت اداة لابد منها ويمكن الركون الى نتائجها في الكثير من الاحيان, ولايوجد بديل عن الملاحظة في بعض المواقف ولايمكن الاستغناء عنها في معالجة بعض المشكلات. </a:t>
            </a:r>
            <a:endParaRPr lang="en-US" sz="2000" b="1" dirty="0"/>
          </a:p>
        </p:txBody>
      </p:sp>
    </p:spTree>
    <p:extLst>
      <p:ext uri="{BB962C8B-B14F-4D97-AF65-F5344CB8AC3E}">
        <p14:creationId xmlns:p14="http://schemas.microsoft.com/office/powerpoint/2010/main" val="3428159628"/>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23728" y="116632"/>
            <a:ext cx="6840760" cy="706090"/>
          </a:xfrm>
        </p:spPr>
        <p:txBody>
          <a:bodyPr>
            <a:noAutofit/>
          </a:bodyPr>
          <a:lstStyle/>
          <a:p>
            <a:pPr algn="r"/>
            <a:r>
              <a:rPr lang="ar-SA" sz="5400" b="1" u="sng" dirty="0">
                <a:solidFill>
                  <a:srgbClr val="FFFF00"/>
                </a:solidFill>
              </a:rPr>
              <a:t>مفهوم الملاحظة : </a:t>
            </a:r>
            <a:endParaRPr lang="ar-SA" sz="5400" u="sng" dirty="0">
              <a:solidFill>
                <a:srgbClr val="FFFF0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87836399"/>
              </p:ext>
            </p:extLst>
          </p:nvPr>
        </p:nvGraphicFramePr>
        <p:xfrm>
          <a:off x="0" y="836613"/>
          <a:ext cx="9144000" cy="23043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رسم تخطيطي 2"/>
          <p:cNvGraphicFramePr/>
          <p:nvPr>
            <p:extLst>
              <p:ext uri="{D42A27DB-BD31-4B8C-83A1-F6EECF244321}">
                <p14:modId xmlns:p14="http://schemas.microsoft.com/office/powerpoint/2010/main" val="563003205"/>
              </p:ext>
            </p:extLst>
          </p:nvPr>
        </p:nvGraphicFramePr>
        <p:xfrm>
          <a:off x="-58057" y="1052736"/>
          <a:ext cx="9144000" cy="33843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302375060"/>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13" name="chimes.wav"/>
          </p:stSnd>
        </p:sndAc>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60032" y="116632"/>
            <a:ext cx="4283968" cy="778098"/>
          </a:xfrm>
        </p:spPr>
        <p:txBody>
          <a:bodyPr>
            <a:normAutofit fontScale="90000"/>
          </a:bodyPr>
          <a:lstStyle/>
          <a:p>
            <a:pPr algn="r"/>
            <a:r>
              <a:rPr lang="ar-SA" b="1" u="sng" dirty="0">
                <a:solidFill>
                  <a:srgbClr val="FFFF00"/>
                </a:solidFill>
              </a:rPr>
              <a:t>أنواع الملاحظة</a:t>
            </a:r>
            <a:br>
              <a:rPr lang="en-US" dirty="0"/>
            </a:br>
            <a:endParaRPr lang="ar-SA" b="1" dirty="0">
              <a:solidFill>
                <a:srgbClr val="C00000"/>
              </a:solidFill>
            </a:endParaRPr>
          </a:p>
        </p:txBody>
      </p:sp>
      <p:sp>
        <p:nvSpPr>
          <p:cNvPr id="3" name="عنصر نائب للمحتوى 2"/>
          <p:cNvSpPr>
            <a:spLocks noGrp="1"/>
          </p:cNvSpPr>
          <p:nvPr>
            <p:ph idx="1"/>
          </p:nvPr>
        </p:nvSpPr>
        <p:spPr>
          <a:xfrm>
            <a:off x="0" y="836712"/>
            <a:ext cx="9144000" cy="5733256"/>
          </a:xfrm>
        </p:spPr>
        <p:txBody>
          <a:bodyPr>
            <a:noAutofit/>
          </a:bodyPr>
          <a:lstStyle/>
          <a:p>
            <a:pPr marL="0" indent="0">
              <a:buNone/>
            </a:pPr>
            <a:endParaRPr lang="en-US" sz="1800" dirty="0"/>
          </a:p>
          <a:p>
            <a:r>
              <a:rPr lang="ar-IQ" sz="1800" b="1" dirty="0"/>
              <a:t>يمكن تصنيف الملاحظة الى انواع واشكال مختلفة حسب الاساس الذي يعتمد للتصنيف :</a:t>
            </a:r>
            <a:endParaRPr lang="en-US" sz="1800" dirty="0"/>
          </a:p>
          <a:p>
            <a:r>
              <a:rPr lang="ar-IQ" sz="1800" b="1" dirty="0"/>
              <a:t>اولا: من ناحية الطريقة تكون:</a:t>
            </a:r>
            <a:endParaRPr lang="en-US" sz="1800" dirty="0"/>
          </a:p>
          <a:p>
            <a:pPr lvl="0"/>
            <a:r>
              <a:rPr lang="ar-IQ" sz="1800" b="1" u="sng" dirty="0">
                <a:solidFill>
                  <a:srgbClr val="FFFF00"/>
                </a:solidFill>
              </a:rPr>
              <a:t>الملاحظة المباشرة:</a:t>
            </a:r>
            <a:endParaRPr lang="en-US" sz="1800" u="sng" dirty="0">
              <a:solidFill>
                <a:srgbClr val="FFFF00"/>
              </a:solidFill>
            </a:endParaRPr>
          </a:p>
          <a:p>
            <a:r>
              <a:rPr lang="ar-IQ" sz="1800" b="1" dirty="0"/>
              <a:t>حيث يقوم الباحث بملاحظة سلوك معين من خلال اتصاله مباشرة بالاشخاص او الاشياء التي يدرسها.              </a:t>
            </a:r>
            <a:endParaRPr lang="en-US" sz="1800" dirty="0"/>
          </a:p>
          <a:p>
            <a:r>
              <a:rPr lang="ar-IQ" sz="1800" b="1" dirty="0"/>
              <a:t>ويفيد هذا النوع المعلمين في تقويم الجوانب الادائية لدى المتعلمين بقصد التوصل الى نواحي القوة ونواحي الضعف لوضع برامج علاجية.   </a:t>
            </a:r>
            <a:endParaRPr lang="en-US" sz="1800" dirty="0"/>
          </a:p>
          <a:p>
            <a:pPr lvl="0"/>
            <a:r>
              <a:rPr lang="ar-IQ" sz="1800" b="1" u="sng" dirty="0">
                <a:solidFill>
                  <a:srgbClr val="FFFF00"/>
                </a:solidFill>
              </a:rPr>
              <a:t>الملاحظة غير المباشرة:</a:t>
            </a:r>
            <a:endParaRPr lang="en-US" sz="1800" u="sng" dirty="0">
              <a:solidFill>
                <a:srgbClr val="FFFF00"/>
              </a:solidFill>
            </a:endParaRPr>
          </a:p>
          <a:p>
            <a:r>
              <a:rPr lang="ar-IQ" sz="1800" b="1" dirty="0"/>
              <a:t>حيث يتصل الباحث بالسجلات والتقارير والمذكرات التي اعدها الاخرون فحين يراقب الباحث عدد من العاطلين عن العمل فأنه يقوم بملاحظة غير مباشرة.</a:t>
            </a:r>
            <a:endParaRPr lang="en-US" sz="1800" dirty="0"/>
          </a:p>
          <a:p>
            <a:pPr marL="0" lvl="0" indent="0">
              <a:buNone/>
            </a:pPr>
            <a:r>
              <a:rPr lang="ar-IQ" sz="1800" b="1" u="sng" dirty="0">
                <a:solidFill>
                  <a:srgbClr val="FFFF00"/>
                </a:solidFill>
              </a:rPr>
              <a:t>الملاحظة البسيطة:</a:t>
            </a:r>
            <a:endParaRPr lang="en-US" sz="1800" u="sng" dirty="0">
              <a:solidFill>
                <a:srgbClr val="FFFF00"/>
              </a:solidFill>
            </a:endParaRPr>
          </a:p>
          <a:p>
            <a:r>
              <a:rPr lang="ar-IQ" sz="1800" b="1" dirty="0"/>
              <a:t>وهي تتضمن صورا مبسطة من المشاهدة والاستماع حيث يقوم الباحث فيها بملاحظة الظواهر والاحداث كما تحدث تلقائيا في ظروفها الطبيعية وهذا النوع من الملاحظة مفيد في الدراسات الاستطلاعية التي تهدف الى جمع البيانات الاولية عن الظواهر والاحداث تمهيدا لدراستها دراسة متعمقة ومضبوطة في المستقبل.</a:t>
            </a:r>
            <a:endParaRPr lang="en-US" sz="1800" dirty="0"/>
          </a:p>
          <a:p>
            <a:pPr lvl="0"/>
            <a:r>
              <a:rPr lang="ar-IQ" sz="1800" b="1" u="sng" dirty="0">
                <a:solidFill>
                  <a:srgbClr val="FFFF00"/>
                </a:solidFill>
              </a:rPr>
              <a:t>الملاحظة المنظمة:</a:t>
            </a:r>
            <a:endParaRPr lang="en-US" sz="1800" u="sng" dirty="0">
              <a:solidFill>
                <a:srgbClr val="FFFF00"/>
              </a:solidFill>
            </a:endParaRPr>
          </a:p>
          <a:p>
            <a:r>
              <a:rPr lang="ar-IQ" sz="1800" b="1" dirty="0"/>
              <a:t>هي ملاحظة علمية تخضع للضبط العلمي ويكون مخطط لها مسبقا ومعد لها اعدادا جيدا ويلحق بها ان احتاج الباحث الى ادوات وآلات كالتسجيل الفيديوي او الصوتي وغيرها بقصد الحصول على بيانات دقيقة تحت عملية الضبط المحكم مثل تقييم اداء المعلمين من وجهة نظر المشرف التربوي والعلمي والمدير.</a:t>
            </a:r>
            <a:endParaRPr lang="en-US" sz="1800" dirty="0"/>
          </a:p>
          <a:p>
            <a:r>
              <a:rPr lang="ar-IQ" sz="2000" b="1" dirty="0"/>
              <a:t>                                                           </a:t>
            </a:r>
            <a:endParaRPr lang="en-US" sz="2000" dirty="0"/>
          </a:p>
        </p:txBody>
      </p:sp>
    </p:spTree>
    <p:extLst>
      <p:ext uri="{BB962C8B-B14F-4D97-AF65-F5344CB8AC3E}">
        <p14:creationId xmlns:p14="http://schemas.microsoft.com/office/powerpoint/2010/main" val="1437483597"/>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63888" y="0"/>
            <a:ext cx="3034680" cy="922114"/>
          </a:xfrm>
        </p:spPr>
        <p:txBody>
          <a:bodyPr>
            <a:noAutofit/>
          </a:bodyPr>
          <a:lstStyle/>
          <a:p>
            <a:pPr algn="l"/>
            <a:endParaRPr lang="ar-SA" sz="4000" dirty="0">
              <a:solidFill>
                <a:srgbClr val="C00000"/>
              </a:solidFill>
            </a:endParaRPr>
          </a:p>
        </p:txBody>
      </p:sp>
      <p:sp>
        <p:nvSpPr>
          <p:cNvPr id="3" name="عنصر نائب للمحتوى 2"/>
          <p:cNvSpPr>
            <a:spLocks noGrp="1"/>
          </p:cNvSpPr>
          <p:nvPr>
            <p:ph idx="1"/>
          </p:nvPr>
        </p:nvSpPr>
        <p:spPr>
          <a:xfrm>
            <a:off x="0" y="764704"/>
            <a:ext cx="9144000" cy="6093296"/>
          </a:xfrm>
        </p:spPr>
        <p:txBody>
          <a:bodyPr>
            <a:normAutofit/>
          </a:bodyPr>
          <a:lstStyle/>
          <a:p>
            <a:pPr marL="0" lvl="0" indent="0">
              <a:buNone/>
            </a:pPr>
            <a:endParaRPr lang="en-US" dirty="0"/>
          </a:p>
          <a:p>
            <a:r>
              <a:rPr lang="ar-IQ" b="1" dirty="0">
                <a:solidFill>
                  <a:srgbClr val="FFFF00"/>
                </a:solidFill>
              </a:rPr>
              <a:t>ثالثا: من حيث القائمين على الملاحظة:</a:t>
            </a:r>
            <a:endParaRPr lang="en-US" dirty="0">
              <a:solidFill>
                <a:srgbClr val="FFFF00"/>
              </a:solidFill>
            </a:endParaRPr>
          </a:p>
          <a:p>
            <a:pPr lvl="0"/>
            <a:r>
              <a:rPr lang="ar-IQ" b="1" u="sng" dirty="0">
                <a:solidFill>
                  <a:srgbClr val="FFFF00"/>
                </a:solidFill>
              </a:rPr>
              <a:t>الملاحظة الفردية:</a:t>
            </a:r>
            <a:endParaRPr lang="en-US" u="sng" dirty="0">
              <a:solidFill>
                <a:srgbClr val="FFFF00"/>
              </a:solidFill>
            </a:endParaRPr>
          </a:p>
          <a:p>
            <a:r>
              <a:rPr lang="ar-IQ" b="1" dirty="0"/>
              <a:t>هي التي يقوم بها شخص واحد. </a:t>
            </a:r>
            <a:endParaRPr lang="ar-SA" b="1" dirty="0"/>
          </a:p>
          <a:p>
            <a:r>
              <a:rPr lang="ar-IQ" b="1" u="sng" dirty="0">
                <a:solidFill>
                  <a:srgbClr val="FFFF00"/>
                </a:solidFill>
              </a:rPr>
              <a:t>الملاحظة الجماعية:</a:t>
            </a:r>
            <a:endParaRPr lang="en-US" u="sng" dirty="0">
              <a:solidFill>
                <a:srgbClr val="FFFF00"/>
              </a:solidFill>
            </a:endParaRPr>
          </a:p>
          <a:p>
            <a:r>
              <a:rPr lang="ar-IQ" b="1" dirty="0"/>
              <a:t>تقوم على اساس تعاون عدد من الباحثين في مراقبة الظاهرة المذكورة او السلوك المدروس وبذلك يسجل الجميع تلك الملاحظات حيث تجمع وتناقش معا فيما بعد لمعرفة مدى الاختلاف في الملاحظات التي تم تسجيلها</a:t>
            </a:r>
            <a:r>
              <a:rPr lang="ar-SA" b="1" dirty="0"/>
              <a:t> .</a:t>
            </a:r>
            <a:endParaRPr lang="en-US" dirty="0"/>
          </a:p>
          <a:p>
            <a:endParaRPr lang="ar-SA" dirty="0"/>
          </a:p>
          <a:p>
            <a:endParaRPr lang="ar-SA" dirty="0"/>
          </a:p>
        </p:txBody>
      </p:sp>
    </p:spTree>
    <p:extLst>
      <p:ext uri="{BB962C8B-B14F-4D97-AF65-F5344CB8AC3E}">
        <p14:creationId xmlns:p14="http://schemas.microsoft.com/office/powerpoint/2010/main" val="2759410433"/>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6017"/>
            <a:ext cx="9144000" cy="994122"/>
          </a:xfrm>
        </p:spPr>
        <p:txBody>
          <a:bodyPr>
            <a:noAutofit/>
          </a:bodyPr>
          <a:lstStyle/>
          <a:p>
            <a:endParaRPr lang="ar-SA" sz="2800" b="1" dirty="0">
              <a:solidFill>
                <a:srgbClr val="C00000"/>
              </a:solidFill>
            </a:endParaRPr>
          </a:p>
        </p:txBody>
      </p:sp>
      <p:sp>
        <p:nvSpPr>
          <p:cNvPr id="3" name="عنصر نائب للمحتوى 2"/>
          <p:cNvSpPr>
            <a:spLocks noGrp="1"/>
          </p:cNvSpPr>
          <p:nvPr>
            <p:ph idx="1"/>
          </p:nvPr>
        </p:nvSpPr>
        <p:spPr>
          <a:xfrm>
            <a:off x="107504" y="1196752"/>
            <a:ext cx="9036496" cy="4525963"/>
          </a:xfrm>
        </p:spPr>
        <p:txBody>
          <a:bodyPr>
            <a:normAutofit fontScale="77500" lnSpcReduction="20000"/>
          </a:bodyPr>
          <a:lstStyle/>
          <a:p>
            <a:r>
              <a:rPr lang="ar-IQ" b="1" dirty="0">
                <a:solidFill>
                  <a:srgbClr val="FFFF00"/>
                </a:solidFill>
              </a:rPr>
              <a:t>رابعا: من حيث ميدان الملاحظة:</a:t>
            </a:r>
            <a:endParaRPr lang="en-US" dirty="0">
              <a:solidFill>
                <a:srgbClr val="FFFF00"/>
              </a:solidFill>
            </a:endParaRPr>
          </a:p>
          <a:p>
            <a:pPr lvl="0"/>
            <a:r>
              <a:rPr lang="ar-IQ" b="1" u="sng" dirty="0">
                <a:solidFill>
                  <a:srgbClr val="FFFF00"/>
                </a:solidFill>
              </a:rPr>
              <a:t>الملاحظة في الطبيعة:</a:t>
            </a:r>
            <a:endParaRPr lang="en-US" u="sng" dirty="0">
              <a:solidFill>
                <a:srgbClr val="FFFF00"/>
              </a:solidFill>
            </a:endParaRPr>
          </a:p>
          <a:p>
            <a:r>
              <a:rPr lang="ar-IQ" b="1" dirty="0"/>
              <a:t>هي ملاحظة الظواهر على طبيعتها او لايتدخل فيها الباحث وهي مهمه لتحديد نوع الظواهر النفسية والتربوية كما هي وتعطي معلومات قيمة للباحث مثل ملاحظة باحث لأطفال يلعبون في الروضة والتعرف على تصرفاتهم وسلوكهم الحقيقي.</a:t>
            </a:r>
            <a:endParaRPr lang="en-US" dirty="0"/>
          </a:p>
          <a:p>
            <a:r>
              <a:rPr lang="ar-IQ" b="1" dirty="0"/>
              <a:t>                                                               </a:t>
            </a:r>
            <a:endParaRPr lang="en-US" dirty="0"/>
          </a:p>
          <a:p>
            <a:pPr lvl="0"/>
            <a:r>
              <a:rPr lang="ar-IQ" b="1" u="sng" dirty="0">
                <a:solidFill>
                  <a:srgbClr val="FFFF00"/>
                </a:solidFill>
              </a:rPr>
              <a:t>الملاحظة في المختبر:</a:t>
            </a:r>
            <a:endParaRPr lang="en-US" u="sng" dirty="0">
              <a:solidFill>
                <a:srgbClr val="FFFF00"/>
              </a:solidFill>
            </a:endParaRPr>
          </a:p>
          <a:p>
            <a:r>
              <a:rPr lang="ar-IQ" b="1" dirty="0"/>
              <a:t>ويقصد بها التجريب من حيث ضبط المتغيرات المحيطة بالمتغير موضوع البحث.</a:t>
            </a:r>
            <a:endParaRPr lang="en-US" dirty="0"/>
          </a:p>
          <a:p>
            <a:pPr lvl="0"/>
            <a:r>
              <a:rPr lang="ar-IQ" b="1" u="sng" dirty="0">
                <a:solidFill>
                  <a:srgbClr val="FFFF00"/>
                </a:solidFill>
              </a:rPr>
              <a:t>الملاحظة في العيادة:</a:t>
            </a:r>
            <a:endParaRPr lang="en-US" u="sng" dirty="0">
              <a:solidFill>
                <a:srgbClr val="FFFF00"/>
              </a:solidFill>
            </a:endParaRPr>
          </a:p>
          <a:p>
            <a:r>
              <a:rPr lang="ar-IQ" b="1" dirty="0"/>
              <a:t>وهي طريقة يلجأ اليها المعالجون النفسيون والمرشدون والمشرفون التربويون بهدف التشخيص والعلاج.                                               </a:t>
            </a:r>
            <a:endParaRPr lang="en-US" dirty="0"/>
          </a:p>
          <a:p>
            <a:pPr marL="0" indent="0" algn="just">
              <a:buNone/>
            </a:pPr>
            <a:endParaRPr lang="ar-SA" dirty="0">
              <a:solidFill>
                <a:schemeClr val="bg1"/>
              </a:solidFill>
            </a:endParaRPr>
          </a:p>
        </p:txBody>
      </p:sp>
    </p:spTree>
    <p:extLst>
      <p:ext uri="{BB962C8B-B14F-4D97-AF65-F5344CB8AC3E}">
        <p14:creationId xmlns:p14="http://schemas.microsoft.com/office/powerpoint/2010/main" val="2091835056"/>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77500" lnSpcReduction="20000"/>
          </a:bodyPr>
          <a:lstStyle/>
          <a:p>
            <a:r>
              <a:rPr lang="ar-IQ" b="1" u="sng" dirty="0">
                <a:solidFill>
                  <a:srgbClr val="FFFF00"/>
                </a:solidFill>
              </a:rPr>
              <a:t>ادوات الملاحظة:</a:t>
            </a:r>
            <a:endParaRPr lang="en-US" dirty="0">
              <a:solidFill>
                <a:srgbClr val="FFFF00"/>
              </a:solidFill>
            </a:endParaRPr>
          </a:p>
          <a:p>
            <a:r>
              <a:rPr lang="ar-IQ" b="1" dirty="0"/>
              <a:t>يستعين الباحث بأدوات معينة من اجل جمع البيانات المطلوبة من المبحوثين بصورة دقيقة , ومن هذه الادوات:  </a:t>
            </a:r>
            <a:endParaRPr lang="en-US" dirty="0"/>
          </a:p>
          <a:p>
            <a:pPr lvl="0"/>
            <a:r>
              <a:rPr lang="ar-IQ" b="1" dirty="0">
                <a:solidFill>
                  <a:srgbClr val="FFFF00"/>
                </a:solidFill>
              </a:rPr>
              <a:t>المذكرات التفصيلية </a:t>
            </a:r>
            <a:r>
              <a:rPr lang="ar-IQ" b="1" dirty="0"/>
              <a:t>:بقصد فهم السلوك الملاحظ وادراك العلاقات بين جوانبه .كما يمكن الاستعانة بها في دراسة سلوكيات مشابهة.</a:t>
            </a:r>
            <a:endParaRPr lang="en-US" dirty="0"/>
          </a:p>
          <a:p>
            <a:pPr lvl="0"/>
            <a:r>
              <a:rPr lang="ar-IQ" b="1" dirty="0">
                <a:solidFill>
                  <a:srgbClr val="FFFF00"/>
                </a:solidFill>
              </a:rPr>
              <a:t>الصور الفوتوغرافية: </a:t>
            </a:r>
            <a:r>
              <a:rPr lang="ar-IQ" b="1" dirty="0"/>
              <a:t>بقصد تحديد جوانب السلوك الملاحظ كما يبدو في صورته الحقيقية لاكما يبدو امام الباحث.</a:t>
            </a:r>
            <a:endParaRPr lang="en-US" dirty="0"/>
          </a:p>
          <a:p>
            <a:pPr lvl="0"/>
            <a:r>
              <a:rPr lang="ar-IQ" b="1" dirty="0"/>
              <a:t>ا</a:t>
            </a:r>
            <a:r>
              <a:rPr lang="ar-IQ" b="1" dirty="0">
                <a:solidFill>
                  <a:srgbClr val="FFFF00"/>
                </a:solidFill>
              </a:rPr>
              <a:t>لخرائط </a:t>
            </a:r>
            <a:r>
              <a:rPr lang="ar-IQ" b="1" dirty="0"/>
              <a:t>:بقصد توضيح امور, من مثل:توزيع السكان , وتوزيع المؤسسات الاجتماعية في المجتمع ,واماكن تواجد المشكلات الاجتماعية في البيئات الجغرافية.</a:t>
            </a:r>
            <a:endParaRPr lang="en-US" dirty="0"/>
          </a:p>
          <a:p>
            <a:pPr lvl="0"/>
            <a:r>
              <a:rPr lang="ar-IQ" b="1" dirty="0">
                <a:solidFill>
                  <a:srgbClr val="FFFF00"/>
                </a:solidFill>
              </a:rPr>
              <a:t>استمارات البحث: </a:t>
            </a:r>
            <a:r>
              <a:rPr lang="ar-IQ" b="1" dirty="0"/>
              <a:t>بهدف استيفاء البيانات المطلوبة عن العناصر الرئيسية والفرعية للسلوك الملاحظ دون غيرها بطريقة موحدة.</a:t>
            </a:r>
            <a:endParaRPr lang="en-US" dirty="0"/>
          </a:p>
          <a:p>
            <a:pPr lvl="0"/>
            <a:r>
              <a:rPr lang="ar-IQ" b="1" dirty="0">
                <a:solidFill>
                  <a:srgbClr val="FFFF00"/>
                </a:solidFill>
              </a:rPr>
              <a:t>نظام الفئات </a:t>
            </a:r>
            <a:r>
              <a:rPr lang="ar-IQ" b="1" dirty="0"/>
              <a:t>: بهدف وصف السلوك الملاحظ بصورة كمية .</a:t>
            </a:r>
            <a:endParaRPr lang="en-US" dirty="0"/>
          </a:p>
          <a:p>
            <a:pPr lvl="0"/>
            <a:r>
              <a:rPr lang="ar-IQ" b="1" dirty="0">
                <a:solidFill>
                  <a:srgbClr val="FFFF00"/>
                </a:solidFill>
              </a:rPr>
              <a:t>مقاييس التقدير: </a:t>
            </a:r>
            <a:r>
              <a:rPr lang="ar-IQ" b="1" dirty="0"/>
              <a:t>بقصد تسجيل السلوك الملاحظ بطريقة كمية . حيث  تنقسم هذه المقاييس الى رتب متدرجة من الصفر الى اي درجة يحددها الباحث. اذ تعني درجة الصفر عدم المساهمة في المناقشة , وتعني الدرجة الاخيرة المساهمة الكاملة في المناقشة.</a:t>
            </a:r>
            <a:endParaRPr lang="en-US" dirty="0"/>
          </a:p>
          <a:p>
            <a:pPr lvl="0"/>
            <a:r>
              <a:rPr lang="ar-IQ" b="1" dirty="0">
                <a:solidFill>
                  <a:srgbClr val="FFFF00"/>
                </a:solidFill>
              </a:rPr>
              <a:t>المقاييس السوسيومترية</a:t>
            </a:r>
            <a:r>
              <a:rPr lang="ar-IQ" b="1" dirty="0"/>
              <a:t>: بقصد توضح العلاقات الكائنة خلال زمن معين بين المبحوثين بواسطة الرسم.</a:t>
            </a:r>
            <a:endParaRPr lang="en-US" dirty="0"/>
          </a:p>
          <a:p>
            <a:pPr marL="0" indent="0">
              <a:buNone/>
            </a:pPr>
            <a:endParaRPr lang="ar-SA" dirty="0">
              <a:solidFill>
                <a:schemeClr val="bg1"/>
              </a:solidFill>
            </a:endParaRPr>
          </a:p>
        </p:txBody>
      </p:sp>
    </p:spTree>
    <p:extLst>
      <p:ext uri="{BB962C8B-B14F-4D97-AF65-F5344CB8AC3E}">
        <p14:creationId xmlns:p14="http://schemas.microsoft.com/office/powerpoint/2010/main" val="1935932312"/>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797</TotalTime>
  <Words>686</Words>
  <Application>Microsoft Office PowerPoint</Application>
  <PresentationFormat>عرض على الشاشة (4:3)</PresentationFormat>
  <Paragraphs>56</Paragraphs>
  <Slides>7</Slides>
  <Notes>1</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نسق Office</vt:lpstr>
      <vt:lpstr>عرض تقديمي في PowerPoint</vt:lpstr>
      <vt:lpstr>المقدمة:</vt:lpstr>
      <vt:lpstr>مفهوم الملاحظة : </vt:lpstr>
      <vt:lpstr>أنواع الملاحظة </vt:lpstr>
      <vt:lpstr>عرض تقديمي في PowerPoint</vt:lpstr>
      <vt:lpstr>عرض تقديمي في PowerPoint</vt:lpstr>
      <vt:lpstr>عرض تقديمي في PowerPoint</vt:lpstr>
    </vt:vector>
  </TitlesOfParts>
  <Company>Naim Al Hussaini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dc:creator>
  <cp:lastModifiedBy>9647712775813</cp:lastModifiedBy>
  <cp:revision>44</cp:revision>
  <dcterms:created xsi:type="dcterms:W3CDTF">2017-10-13T16:25:10Z</dcterms:created>
  <dcterms:modified xsi:type="dcterms:W3CDTF">2019-05-29T20:09:18Z</dcterms:modified>
</cp:coreProperties>
</file>