
<file path=[Content_Types].xml><?xml version="1.0" encoding="utf-8"?>
<Types xmlns="http://schemas.openxmlformats.org/package/2006/content-types">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C38792-DD82-44F7-A643-B6FFCD5D6450}"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1209EAB3-F476-473B-B448-AD9B16712812}">
      <dgm:prSet phldrT="[نص]" custT="1"/>
      <dgm:spPr/>
      <dgm:t>
        <a:bodyPr/>
        <a:lstStyle/>
        <a:p>
          <a:pPr rtl="1"/>
          <a:r>
            <a:rPr lang="ar-SA" sz="3600" dirty="0"/>
            <a:t>ثمة تعاريف متعددة للبحث التاريخي نورد فيما يأتي أهمها:</a:t>
          </a:r>
        </a:p>
      </dgm:t>
    </dgm:pt>
    <dgm:pt modelId="{D7E87CB9-BDDA-40BE-AF94-333C90C06F82}" type="parTrans" cxnId="{745DF3B8-BED2-4B85-9541-1703D2386B93}">
      <dgm:prSet/>
      <dgm:spPr/>
      <dgm:t>
        <a:bodyPr/>
        <a:lstStyle/>
        <a:p>
          <a:pPr rtl="1"/>
          <a:endParaRPr lang="ar-SA"/>
        </a:p>
      </dgm:t>
    </dgm:pt>
    <dgm:pt modelId="{DC595192-2A87-4417-B1AA-E1B7517D0E60}" type="sibTrans" cxnId="{745DF3B8-BED2-4B85-9541-1703D2386B93}">
      <dgm:prSet/>
      <dgm:spPr/>
      <dgm:t>
        <a:bodyPr/>
        <a:lstStyle/>
        <a:p>
          <a:pPr rtl="1"/>
          <a:endParaRPr lang="ar-SA"/>
        </a:p>
      </dgm:t>
    </dgm:pt>
    <dgm:pt modelId="{40F5BEA1-D841-4059-9542-8ACDBF3240C9}">
      <dgm:prSet phldrT="[نص]" custT="1"/>
      <dgm:spPr/>
      <dgm:t>
        <a:bodyPr/>
        <a:lstStyle/>
        <a:p>
          <a:pPr rtl="1"/>
          <a:r>
            <a:rPr lang="ar-SA" sz="3200" b="1" dirty="0"/>
            <a:t>1-</a:t>
          </a:r>
          <a:r>
            <a:rPr lang="ar-IQ" sz="3200" dirty="0">
              <a:solidFill>
                <a:schemeClr val="bg1"/>
              </a:solidFill>
            </a:rPr>
            <a:t> الطريق الذي يتبعه الباحث في جمع معلوماته عن الاحداث والحقائق الماضية,وفحصها ونقدها وتحليلها والتأكد من صحتها</a:t>
          </a:r>
          <a:endParaRPr lang="ar-SA" sz="3200" b="1" dirty="0">
            <a:solidFill>
              <a:schemeClr val="bg1"/>
            </a:solidFill>
          </a:endParaRPr>
        </a:p>
      </dgm:t>
    </dgm:pt>
    <dgm:pt modelId="{6261ADEE-5AD5-40EC-B9E7-3AA278C01CCF}" type="parTrans" cxnId="{F790236B-4C1E-40EE-8500-F2C4DDDBFB43}">
      <dgm:prSet/>
      <dgm:spPr/>
      <dgm:t>
        <a:bodyPr/>
        <a:lstStyle/>
        <a:p>
          <a:pPr rtl="1"/>
          <a:endParaRPr lang="ar-SA"/>
        </a:p>
      </dgm:t>
    </dgm:pt>
    <dgm:pt modelId="{2051B4DD-75A2-4844-8CB2-012CFBA826BD}" type="sibTrans" cxnId="{F790236B-4C1E-40EE-8500-F2C4DDDBFB43}">
      <dgm:prSet/>
      <dgm:spPr/>
      <dgm:t>
        <a:bodyPr/>
        <a:lstStyle/>
        <a:p>
          <a:pPr rtl="1"/>
          <a:endParaRPr lang="ar-SA"/>
        </a:p>
      </dgm:t>
    </dgm:pt>
    <dgm:pt modelId="{F17F2802-DB72-47B3-9298-C121961F306D}" type="pres">
      <dgm:prSet presAssocID="{15C38792-DD82-44F7-A643-B6FFCD5D6450}" presName="linear" presStyleCnt="0">
        <dgm:presLayoutVars>
          <dgm:animLvl val="lvl"/>
          <dgm:resizeHandles val="exact"/>
        </dgm:presLayoutVars>
      </dgm:prSet>
      <dgm:spPr/>
    </dgm:pt>
    <dgm:pt modelId="{06D3E8D9-59B2-445A-8E8E-3154717D2E3C}" type="pres">
      <dgm:prSet presAssocID="{1209EAB3-F476-473B-B448-AD9B16712812}" presName="parentText" presStyleLbl="node1" presStyleIdx="0" presStyleCnt="2" custScaleY="68288" custLinFactNeighborX="26" custLinFactNeighborY="19975">
        <dgm:presLayoutVars>
          <dgm:chMax val="0"/>
          <dgm:bulletEnabled val="1"/>
        </dgm:presLayoutVars>
      </dgm:prSet>
      <dgm:spPr/>
    </dgm:pt>
    <dgm:pt modelId="{F5C49708-78EC-444D-9E80-F9FE83D5C425}" type="pres">
      <dgm:prSet presAssocID="{DC595192-2A87-4417-B1AA-E1B7517D0E60}" presName="spacer" presStyleCnt="0"/>
      <dgm:spPr/>
    </dgm:pt>
    <dgm:pt modelId="{FEAEC9B3-5752-4BD2-8E6D-D7968BDAC405}" type="pres">
      <dgm:prSet presAssocID="{40F5BEA1-D841-4059-9542-8ACDBF3240C9}" presName="parentText" presStyleLbl="node1" presStyleIdx="1" presStyleCnt="2" custLinFactNeighborX="1195" custLinFactNeighborY="-23841">
        <dgm:presLayoutVars>
          <dgm:chMax val="0"/>
          <dgm:bulletEnabled val="1"/>
        </dgm:presLayoutVars>
      </dgm:prSet>
      <dgm:spPr/>
    </dgm:pt>
  </dgm:ptLst>
  <dgm:cxnLst>
    <dgm:cxn modelId="{F790236B-4C1E-40EE-8500-F2C4DDDBFB43}" srcId="{15C38792-DD82-44F7-A643-B6FFCD5D6450}" destId="{40F5BEA1-D841-4059-9542-8ACDBF3240C9}" srcOrd="1" destOrd="0" parTransId="{6261ADEE-5AD5-40EC-B9E7-3AA278C01CCF}" sibTransId="{2051B4DD-75A2-4844-8CB2-012CFBA826BD}"/>
    <dgm:cxn modelId="{72679859-A48E-4EAD-899D-2854C81DA466}" type="presOf" srcId="{15C38792-DD82-44F7-A643-B6FFCD5D6450}" destId="{F17F2802-DB72-47B3-9298-C121961F306D}" srcOrd="0" destOrd="0" presId="urn:microsoft.com/office/officeart/2005/8/layout/vList2"/>
    <dgm:cxn modelId="{F270D2A3-786E-4883-9225-DB96F2A023A8}" type="presOf" srcId="{1209EAB3-F476-473B-B448-AD9B16712812}" destId="{06D3E8D9-59B2-445A-8E8E-3154717D2E3C}" srcOrd="0" destOrd="0" presId="urn:microsoft.com/office/officeart/2005/8/layout/vList2"/>
    <dgm:cxn modelId="{745DF3B8-BED2-4B85-9541-1703D2386B93}" srcId="{15C38792-DD82-44F7-A643-B6FFCD5D6450}" destId="{1209EAB3-F476-473B-B448-AD9B16712812}" srcOrd="0" destOrd="0" parTransId="{D7E87CB9-BDDA-40BE-AF94-333C90C06F82}" sibTransId="{DC595192-2A87-4417-B1AA-E1B7517D0E60}"/>
    <dgm:cxn modelId="{B665CCD7-A597-46CC-9EAA-A5795B3CD545}" type="presOf" srcId="{40F5BEA1-D841-4059-9542-8ACDBF3240C9}" destId="{FEAEC9B3-5752-4BD2-8E6D-D7968BDAC405}" srcOrd="0" destOrd="0" presId="urn:microsoft.com/office/officeart/2005/8/layout/vList2"/>
    <dgm:cxn modelId="{6A60D7F6-57ED-416E-AB64-29A6B79BC564}" type="presParOf" srcId="{F17F2802-DB72-47B3-9298-C121961F306D}" destId="{06D3E8D9-59B2-445A-8E8E-3154717D2E3C}" srcOrd="0" destOrd="0" presId="urn:microsoft.com/office/officeart/2005/8/layout/vList2"/>
    <dgm:cxn modelId="{760148BF-8E8C-4763-82D6-E7F249BFA097}" type="presParOf" srcId="{F17F2802-DB72-47B3-9298-C121961F306D}" destId="{F5C49708-78EC-444D-9E80-F9FE83D5C425}" srcOrd="1" destOrd="0" presId="urn:microsoft.com/office/officeart/2005/8/layout/vList2"/>
    <dgm:cxn modelId="{F6D2DDC1-E528-4955-966D-EB462DB439B0}" type="presParOf" srcId="{F17F2802-DB72-47B3-9298-C121961F306D}" destId="{FEAEC9B3-5752-4BD2-8E6D-D7968BDAC40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B82270-D89B-490D-9C38-00E0CD1F450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B1E23EBF-7A8F-40AE-960E-29194C9F1FE6}">
      <dgm:prSet phldrT="[نص]"/>
      <dgm:spPr/>
      <dgm:t>
        <a:bodyPr/>
        <a:lstStyle/>
        <a:p>
          <a:pPr rtl="1"/>
          <a:r>
            <a:rPr lang="ar-SA" b="1" dirty="0">
              <a:solidFill>
                <a:schemeClr val="tx1"/>
              </a:solidFill>
            </a:rPr>
            <a:t>3-</a:t>
          </a:r>
          <a:r>
            <a:rPr lang="ar-SA" b="1" dirty="0">
              <a:solidFill>
                <a:schemeClr val="bg1"/>
              </a:solidFill>
            </a:rPr>
            <a:t>هو المنهج الذي يهتم بدراسة الاحداث التي وقعت في الماضي وتحليلها للافادة منها في الحاضر والمستقبل.</a:t>
          </a:r>
        </a:p>
      </dgm:t>
    </dgm:pt>
    <dgm:pt modelId="{BF66FD64-4D57-4FDB-9DF6-D7E6DE1F9E24}" type="sibTrans" cxnId="{BCEB7D7E-28FA-44A1-A13A-15F29BCB11AB}">
      <dgm:prSet/>
      <dgm:spPr/>
      <dgm:t>
        <a:bodyPr/>
        <a:lstStyle/>
        <a:p>
          <a:pPr rtl="1"/>
          <a:endParaRPr lang="ar-SA"/>
        </a:p>
      </dgm:t>
    </dgm:pt>
    <dgm:pt modelId="{C3DB14D7-0ED3-403A-A188-2CF72DE34C17}" type="parTrans" cxnId="{BCEB7D7E-28FA-44A1-A13A-15F29BCB11AB}">
      <dgm:prSet/>
      <dgm:spPr/>
      <dgm:t>
        <a:bodyPr/>
        <a:lstStyle/>
        <a:p>
          <a:pPr rtl="1"/>
          <a:endParaRPr lang="ar-SA"/>
        </a:p>
      </dgm:t>
    </dgm:pt>
    <dgm:pt modelId="{2A9FA7DB-4D8A-4A33-A2CA-31BC3BCFD9FE}">
      <dgm:prSet custT="1"/>
      <dgm:spPr/>
      <dgm:t>
        <a:bodyPr/>
        <a:lstStyle/>
        <a:p>
          <a:pPr rtl="1"/>
          <a:r>
            <a:rPr lang="ar-SA" sz="2700" b="1" dirty="0"/>
            <a:t>2- </a:t>
          </a:r>
          <a:r>
            <a:rPr lang="ar-IQ" sz="2700" dirty="0">
              <a:solidFill>
                <a:schemeClr val="bg1"/>
              </a:solidFill>
            </a:rPr>
            <a:t>عباره عن اعادة للماضي بوساطة جمع الادله وتقويمها , ومن ثم تمحيصها واخيرا تأليفها ,ليتم عرض الحقائق اولا عرضا صحيحا في مدلولاتها وفي تاليفها  </a:t>
          </a:r>
          <a:endParaRPr lang="ar-SA" sz="2700" b="1" dirty="0">
            <a:solidFill>
              <a:schemeClr val="bg1"/>
            </a:solidFill>
          </a:endParaRPr>
        </a:p>
      </dgm:t>
    </dgm:pt>
    <dgm:pt modelId="{19CC3112-629E-40F7-B3D9-42BDCAFB41C2}" type="parTrans" cxnId="{449B6BD2-DB07-4EEA-B83E-CB7EE57567E6}">
      <dgm:prSet/>
      <dgm:spPr/>
      <dgm:t>
        <a:bodyPr/>
        <a:lstStyle/>
        <a:p>
          <a:pPr rtl="1"/>
          <a:endParaRPr lang="ar-SA"/>
        </a:p>
      </dgm:t>
    </dgm:pt>
    <dgm:pt modelId="{A8C8A185-CFE2-48FD-8606-1FE9AC6F353D}" type="sibTrans" cxnId="{449B6BD2-DB07-4EEA-B83E-CB7EE57567E6}">
      <dgm:prSet/>
      <dgm:spPr/>
      <dgm:t>
        <a:bodyPr/>
        <a:lstStyle/>
        <a:p>
          <a:pPr rtl="1"/>
          <a:endParaRPr lang="ar-SA"/>
        </a:p>
      </dgm:t>
    </dgm:pt>
    <dgm:pt modelId="{3C1529E6-DF1F-4350-B502-2933BFFD6425}" type="pres">
      <dgm:prSet presAssocID="{D5B82270-D89B-490D-9C38-00E0CD1F4501}" presName="linear" presStyleCnt="0">
        <dgm:presLayoutVars>
          <dgm:animLvl val="lvl"/>
          <dgm:resizeHandles val="exact"/>
        </dgm:presLayoutVars>
      </dgm:prSet>
      <dgm:spPr/>
    </dgm:pt>
    <dgm:pt modelId="{54E19C07-A8B6-44C4-BC20-92BCCD68734A}" type="pres">
      <dgm:prSet presAssocID="{2A9FA7DB-4D8A-4A33-A2CA-31BC3BCFD9FE}" presName="parentText" presStyleLbl="node1" presStyleIdx="0" presStyleCnt="2" custLinFactNeighborY="-35427">
        <dgm:presLayoutVars>
          <dgm:chMax val="0"/>
          <dgm:bulletEnabled val="1"/>
        </dgm:presLayoutVars>
      </dgm:prSet>
      <dgm:spPr/>
    </dgm:pt>
    <dgm:pt modelId="{F7966719-828A-479A-9D84-710EE251F41D}" type="pres">
      <dgm:prSet presAssocID="{A8C8A185-CFE2-48FD-8606-1FE9AC6F353D}" presName="spacer" presStyleCnt="0"/>
      <dgm:spPr/>
    </dgm:pt>
    <dgm:pt modelId="{26FDB653-606D-46AB-934E-1499BDC555CB}" type="pres">
      <dgm:prSet presAssocID="{B1E23EBF-7A8F-40AE-960E-29194C9F1FE6}" presName="parentText" presStyleLbl="node1" presStyleIdx="1" presStyleCnt="2" custScaleY="65767" custLinFactNeighborY="35428">
        <dgm:presLayoutVars>
          <dgm:chMax val="0"/>
          <dgm:bulletEnabled val="1"/>
        </dgm:presLayoutVars>
      </dgm:prSet>
      <dgm:spPr/>
    </dgm:pt>
  </dgm:ptLst>
  <dgm:cxnLst>
    <dgm:cxn modelId="{217FFE0E-5EA9-4B8C-86E6-09CBE271D713}" type="presOf" srcId="{B1E23EBF-7A8F-40AE-960E-29194C9F1FE6}" destId="{26FDB653-606D-46AB-934E-1499BDC555CB}" srcOrd="0" destOrd="0" presId="urn:microsoft.com/office/officeart/2005/8/layout/vList2"/>
    <dgm:cxn modelId="{BCEB7D7E-28FA-44A1-A13A-15F29BCB11AB}" srcId="{D5B82270-D89B-490D-9C38-00E0CD1F4501}" destId="{B1E23EBF-7A8F-40AE-960E-29194C9F1FE6}" srcOrd="1" destOrd="0" parTransId="{C3DB14D7-0ED3-403A-A188-2CF72DE34C17}" sibTransId="{BF66FD64-4D57-4FDB-9DF6-D7E6DE1F9E24}"/>
    <dgm:cxn modelId="{76F9DAAF-DEFC-4DD6-A1D5-03BCEC4F7614}" type="presOf" srcId="{D5B82270-D89B-490D-9C38-00E0CD1F4501}" destId="{3C1529E6-DF1F-4350-B502-2933BFFD6425}" srcOrd="0" destOrd="0" presId="urn:microsoft.com/office/officeart/2005/8/layout/vList2"/>
    <dgm:cxn modelId="{C9F4DCB2-D4F9-4323-A29B-6DE8F774A39E}" type="presOf" srcId="{2A9FA7DB-4D8A-4A33-A2CA-31BC3BCFD9FE}" destId="{54E19C07-A8B6-44C4-BC20-92BCCD68734A}" srcOrd="0" destOrd="0" presId="urn:microsoft.com/office/officeart/2005/8/layout/vList2"/>
    <dgm:cxn modelId="{449B6BD2-DB07-4EEA-B83E-CB7EE57567E6}" srcId="{D5B82270-D89B-490D-9C38-00E0CD1F4501}" destId="{2A9FA7DB-4D8A-4A33-A2CA-31BC3BCFD9FE}" srcOrd="0" destOrd="0" parTransId="{19CC3112-629E-40F7-B3D9-42BDCAFB41C2}" sibTransId="{A8C8A185-CFE2-48FD-8606-1FE9AC6F353D}"/>
    <dgm:cxn modelId="{EE6C576F-42A2-4172-872E-DCE624D98A24}" type="presParOf" srcId="{3C1529E6-DF1F-4350-B502-2933BFFD6425}" destId="{54E19C07-A8B6-44C4-BC20-92BCCD68734A}" srcOrd="0" destOrd="0" presId="urn:microsoft.com/office/officeart/2005/8/layout/vList2"/>
    <dgm:cxn modelId="{E2F41D91-76C9-47CE-9C7B-8865E87594C5}" type="presParOf" srcId="{3C1529E6-DF1F-4350-B502-2933BFFD6425}" destId="{F7966719-828A-479A-9D84-710EE251F41D}" srcOrd="1" destOrd="0" presId="urn:microsoft.com/office/officeart/2005/8/layout/vList2"/>
    <dgm:cxn modelId="{B9C6BCCE-1E43-476E-A6A9-66D0A5F239EC}" type="presParOf" srcId="{3C1529E6-DF1F-4350-B502-2933BFFD6425}" destId="{26FDB653-606D-46AB-934E-1499BDC555CB}" srcOrd="2"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D3E8D9-59B2-445A-8E8E-3154717D2E3C}">
      <dsp:nvSpPr>
        <dsp:cNvPr id="0" name=""/>
        <dsp:cNvSpPr/>
      </dsp:nvSpPr>
      <dsp:spPr>
        <a:xfrm>
          <a:off x="0" y="72106"/>
          <a:ext cx="9144000" cy="8309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r" defTabSz="1600200" rtl="1">
            <a:lnSpc>
              <a:spcPct val="90000"/>
            </a:lnSpc>
            <a:spcBef>
              <a:spcPct val="0"/>
            </a:spcBef>
            <a:spcAft>
              <a:spcPct val="35000"/>
            </a:spcAft>
            <a:buNone/>
          </a:pPr>
          <a:r>
            <a:rPr lang="ar-SA" sz="3600" kern="1200" dirty="0"/>
            <a:t>ثمة تعاريف متعددة للبحث التاريخي نورد فيما يأتي أهمها:</a:t>
          </a:r>
        </a:p>
      </dsp:txBody>
      <dsp:txXfrm>
        <a:off x="40563" y="112669"/>
        <a:ext cx="9062874" cy="749802"/>
      </dsp:txXfrm>
    </dsp:sp>
    <dsp:sp modelId="{FEAEC9B3-5752-4BD2-8E6D-D7968BDAC405}">
      <dsp:nvSpPr>
        <dsp:cNvPr id="0" name=""/>
        <dsp:cNvSpPr/>
      </dsp:nvSpPr>
      <dsp:spPr>
        <a:xfrm>
          <a:off x="0" y="1008211"/>
          <a:ext cx="91440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r" defTabSz="1422400" rtl="1">
            <a:lnSpc>
              <a:spcPct val="90000"/>
            </a:lnSpc>
            <a:spcBef>
              <a:spcPct val="0"/>
            </a:spcBef>
            <a:spcAft>
              <a:spcPct val="35000"/>
            </a:spcAft>
            <a:buNone/>
          </a:pPr>
          <a:r>
            <a:rPr lang="ar-SA" sz="3200" b="1" kern="1200" dirty="0"/>
            <a:t>1-</a:t>
          </a:r>
          <a:r>
            <a:rPr lang="ar-IQ" sz="3200" kern="1200" dirty="0">
              <a:solidFill>
                <a:schemeClr val="bg1"/>
              </a:solidFill>
            </a:rPr>
            <a:t> الطريق الذي يتبعه الباحث في جمع معلوماته عن الاحداث والحقائق الماضية,وفحصها ونقدها وتحليلها والتأكد من صحتها</a:t>
          </a:r>
          <a:endParaRPr lang="ar-SA" sz="3200" b="1" kern="1200" dirty="0">
            <a:solidFill>
              <a:schemeClr val="bg1"/>
            </a:solidFill>
          </a:endParaRPr>
        </a:p>
      </dsp:txBody>
      <dsp:txXfrm>
        <a:off x="59399" y="1067610"/>
        <a:ext cx="9025202"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19C07-A8B6-44C4-BC20-92BCCD68734A}">
      <dsp:nvSpPr>
        <dsp:cNvPr id="0" name=""/>
        <dsp:cNvSpPr/>
      </dsp:nvSpPr>
      <dsp:spPr>
        <a:xfrm>
          <a:off x="0" y="406829"/>
          <a:ext cx="9144000" cy="14380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r" defTabSz="1200150" rtl="1">
            <a:lnSpc>
              <a:spcPct val="90000"/>
            </a:lnSpc>
            <a:spcBef>
              <a:spcPct val="0"/>
            </a:spcBef>
            <a:spcAft>
              <a:spcPct val="35000"/>
            </a:spcAft>
            <a:buNone/>
          </a:pPr>
          <a:r>
            <a:rPr lang="ar-SA" sz="2700" b="1" kern="1200" dirty="0"/>
            <a:t>2- </a:t>
          </a:r>
          <a:r>
            <a:rPr lang="ar-IQ" sz="2700" kern="1200" dirty="0">
              <a:solidFill>
                <a:schemeClr val="bg1"/>
              </a:solidFill>
            </a:rPr>
            <a:t>عباره عن اعادة للماضي بوساطة جمع الادله وتقويمها , ومن ثم تمحيصها واخيرا تأليفها ,ليتم عرض الحقائق اولا عرضا صحيحا في مدلولاتها وفي تاليفها  </a:t>
          </a:r>
          <a:endParaRPr lang="ar-SA" sz="2700" b="1" kern="1200" dirty="0">
            <a:solidFill>
              <a:schemeClr val="bg1"/>
            </a:solidFill>
          </a:endParaRPr>
        </a:p>
      </dsp:txBody>
      <dsp:txXfrm>
        <a:off x="70198" y="477027"/>
        <a:ext cx="9003604" cy="1297607"/>
      </dsp:txXfrm>
    </dsp:sp>
    <dsp:sp modelId="{26FDB653-606D-46AB-934E-1499BDC555CB}">
      <dsp:nvSpPr>
        <dsp:cNvPr id="0" name=""/>
        <dsp:cNvSpPr/>
      </dsp:nvSpPr>
      <dsp:spPr>
        <a:xfrm>
          <a:off x="0" y="2031816"/>
          <a:ext cx="9144000" cy="94573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ar-SA" sz="2500" b="1" kern="1200" dirty="0">
              <a:solidFill>
                <a:schemeClr val="tx1"/>
              </a:solidFill>
            </a:rPr>
            <a:t>3-</a:t>
          </a:r>
          <a:r>
            <a:rPr lang="ar-SA" sz="2500" b="1" kern="1200" dirty="0">
              <a:solidFill>
                <a:schemeClr val="bg1"/>
              </a:solidFill>
            </a:rPr>
            <a:t>هو المنهج الذي يهتم بدراسة الاحداث التي وقعت في الماضي وتحليلها للافادة منها في الحاضر والمستقبل.</a:t>
          </a:r>
        </a:p>
      </dsp:txBody>
      <dsp:txXfrm>
        <a:off x="46167" y="2077983"/>
        <a:ext cx="9051666" cy="85339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20DE70-3998-42D2-9D13-5DACE20A5D91}" type="datetimeFigureOut">
              <a:rPr lang="en-US" smtClean="0"/>
              <a:t>5/29/2019</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9F66F8-74C1-4DBC-87F1-804D28D66FDD}" type="slidenum">
              <a:rPr lang="en-US" smtClean="0"/>
              <a:t>‹#›</a:t>
            </a:fld>
            <a:endParaRPr lang="en-US"/>
          </a:p>
        </p:txBody>
      </p:sp>
    </p:spTree>
    <p:extLst>
      <p:ext uri="{BB962C8B-B14F-4D97-AF65-F5344CB8AC3E}">
        <p14:creationId xmlns:p14="http://schemas.microsoft.com/office/powerpoint/2010/main" val="716911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F89F66F8-74C1-4DBC-87F1-804D28D66FDD}" type="slidenum">
              <a:rPr lang="en-US" smtClean="0"/>
              <a:t>1</a:t>
            </a:fld>
            <a:endParaRPr lang="en-US"/>
          </a:p>
        </p:txBody>
      </p:sp>
    </p:spTree>
    <p:extLst>
      <p:ext uri="{BB962C8B-B14F-4D97-AF65-F5344CB8AC3E}">
        <p14:creationId xmlns:p14="http://schemas.microsoft.com/office/powerpoint/2010/main" val="34540331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021003408"/>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47043170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69483222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04134980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301349426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25/09/1440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25040146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D49E286-BAEA-4022-A7C7-3428D180A8E0}" type="datetimeFigureOut">
              <a:rPr lang="ar-SA" smtClean="0"/>
              <a:t>25/09/1440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97089992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D49E286-BAEA-4022-A7C7-3428D180A8E0}" type="datetimeFigureOut">
              <a:rPr lang="ar-SA" smtClean="0"/>
              <a:t>25/09/1440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369581929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49E286-BAEA-4022-A7C7-3428D180A8E0}" type="datetimeFigureOut">
              <a:rPr lang="ar-SA" smtClean="0"/>
              <a:t>25/09/1440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89996627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25/09/1440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37659764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25/09/1440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77888213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audio" Target="../media/audio1.wav"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audio" Target="../media/audio1.wav"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429CFF-026E-453F-B200-414EEAE7BB49}" type="slidenum">
              <a:rPr lang="ar-SA" smtClean="0"/>
              <a:t>‹#›</a:t>
            </a:fld>
            <a:endParaRPr lang="ar-SA"/>
          </a:p>
        </p:txBody>
      </p:sp>
    </p:spTree>
    <p:extLst>
      <p:ext uri="{BB962C8B-B14F-4D97-AF65-F5344CB8AC3E}">
        <p14:creationId xmlns:p14="http://schemas.microsoft.com/office/powerpoint/2010/main" val="403861886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checker/>
        <p:sndAc>
          <p:stSnd>
            <p:snd r:embed="rId13" name="chimes.wav"/>
          </p:stSnd>
        </p:sndAc>
      </p:transition>
    </mc:Choice>
    <mc:Fallback xmlns="">
      <p:transition spd="slow">
        <p:checker/>
        <p:sndAc>
          <p:stSnd>
            <p:snd r:embed="rId14" name="chimes.wav"/>
          </p:stSnd>
        </p:sndAc>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audio" Target="../media/audio1.wav" /></Relationships>
</file>

<file path=ppt/slides/_rels/slide2.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 /><Relationship Id="rId13" Type="http://schemas.openxmlformats.org/officeDocument/2006/relationships/audio" Target="../media/audio1.wav" /><Relationship Id="rId3" Type="http://schemas.openxmlformats.org/officeDocument/2006/relationships/diagramData" Target="../diagrams/data1.xml" /><Relationship Id="rId7" Type="http://schemas.microsoft.com/office/2007/relationships/diagramDrawing" Target="../diagrams/drawing1.xml" /><Relationship Id="rId12" Type="http://schemas.microsoft.com/office/2007/relationships/diagramDrawing" Target="../diagrams/drawing2.xml" /><Relationship Id="rId2" Type="http://schemas.openxmlformats.org/officeDocument/2006/relationships/audio" Target="../media/audio1.wav" /><Relationship Id="rId1" Type="http://schemas.openxmlformats.org/officeDocument/2006/relationships/slideLayout" Target="../slideLayouts/slideLayout2.xml" /><Relationship Id="rId6" Type="http://schemas.openxmlformats.org/officeDocument/2006/relationships/diagramColors" Target="../diagrams/colors1.xml" /><Relationship Id="rId11" Type="http://schemas.openxmlformats.org/officeDocument/2006/relationships/diagramColors" Target="../diagrams/colors2.xml" /><Relationship Id="rId5" Type="http://schemas.openxmlformats.org/officeDocument/2006/relationships/diagramQuickStyle" Target="../diagrams/quickStyle1.xml" /><Relationship Id="rId10" Type="http://schemas.openxmlformats.org/officeDocument/2006/relationships/diagramQuickStyle" Target="../diagrams/quickStyle2.xml" /><Relationship Id="rId4" Type="http://schemas.openxmlformats.org/officeDocument/2006/relationships/diagramLayout" Target="../diagrams/layout1.xml" /><Relationship Id="rId9" Type="http://schemas.openxmlformats.org/officeDocument/2006/relationships/diagramLayout" Target="../diagrams/layout2.xml" /></Relationships>
</file>

<file path=ppt/slides/_rels/slide4.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99591" y="1268760"/>
            <a:ext cx="7632847" cy="446276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SA" sz="1600" b="1" dirty="0">
                <a:solidFill>
                  <a:schemeClr val="bg2"/>
                </a:solidFill>
              </a:rPr>
              <a:t>وزارة التعليم العالي والبحث العلمي </a:t>
            </a:r>
          </a:p>
          <a:p>
            <a:r>
              <a:rPr lang="ar-SA" sz="1600" b="1" dirty="0">
                <a:solidFill>
                  <a:schemeClr val="bg2"/>
                </a:solidFill>
              </a:rPr>
              <a:t>الجامعة المستنصرية / كلية التربية الاساسية </a:t>
            </a:r>
          </a:p>
          <a:p>
            <a:r>
              <a:rPr lang="ar-SA" sz="1600" b="1" dirty="0">
                <a:solidFill>
                  <a:schemeClr val="bg2"/>
                </a:solidFill>
              </a:rPr>
              <a:t>قسم اللغة العربية </a:t>
            </a:r>
          </a:p>
          <a:p>
            <a:r>
              <a:rPr lang="ar-SA" sz="1600" b="1" dirty="0">
                <a:solidFill>
                  <a:schemeClr val="bg2"/>
                </a:solidFill>
              </a:rPr>
              <a:t>المرحلة الثالثة ( الدراسة الصباحية والمسائية )</a:t>
            </a:r>
          </a:p>
          <a:p>
            <a:r>
              <a:rPr lang="ar-SA" sz="1600" b="1" dirty="0">
                <a:solidFill>
                  <a:schemeClr val="bg2"/>
                </a:solidFill>
              </a:rPr>
              <a:t>المادة الدراسية : منهج البحث </a:t>
            </a:r>
          </a:p>
          <a:p>
            <a:pPr algn="ctr"/>
            <a:endParaRPr lang="ar-SA" sz="2800" b="1" dirty="0">
              <a:solidFill>
                <a:schemeClr val="bg2">
                  <a:lumMod val="75000"/>
                </a:schemeClr>
              </a:solidFill>
            </a:endParaRPr>
          </a:p>
          <a:p>
            <a:pPr algn="ctr"/>
            <a:r>
              <a:rPr lang="ar-SA" sz="2800" b="1" dirty="0">
                <a:solidFill>
                  <a:schemeClr val="bg2">
                    <a:lumMod val="75000"/>
                  </a:schemeClr>
                </a:solidFill>
              </a:rPr>
              <a:t>عنوان المحاضرة</a:t>
            </a:r>
          </a:p>
          <a:p>
            <a:pPr algn="ctr"/>
            <a:r>
              <a:rPr lang="ar-SA" sz="3600" b="1" dirty="0">
                <a:solidFill>
                  <a:schemeClr val="accent2">
                    <a:lumMod val="75000"/>
                  </a:schemeClr>
                </a:solidFill>
              </a:rPr>
              <a:t>منهج البحث التاريخي</a:t>
            </a:r>
          </a:p>
          <a:p>
            <a:pPr algn="ctr"/>
            <a:endParaRPr lang="ar-SA" sz="2800" b="1" dirty="0">
              <a:solidFill>
                <a:schemeClr val="bg2">
                  <a:lumMod val="75000"/>
                </a:schemeClr>
              </a:solidFill>
            </a:endParaRPr>
          </a:p>
          <a:p>
            <a:pPr algn="ctr"/>
            <a:endParaRPr lang="ar-SA" sz="2800" b="1" dirty="0">
              <a:solidFill>
                <a:schemeClr val="bg2">
                  <a:lumMod val="75000"/>
                </a:schemeClr>
              </a:solidFill>
            </a:endParaRPr>
          </a:p>
          <a:p>
            <a:pPr algn="ctr"/>
            <a:endParaRPr lang="ar-SA" sz="2400" b="1" dirty="0">
              <a:solidFill>
                <a:schemeClr val="accent6">
                  <a:lumMod val="75000"/>
                </a:schemeClr>
              </a:solidFill>
            </a:endParaRPr>
          </a:p>
          <a:p>
            <a:pPr algn="ctr"/>
            <a:r>
              <a:rPr lang="ar-SA" sz="2400" b="1" dirty="0">
                <a:solidFill>
                  <a:schemeClr val="accent6">
                    <a:lumMod val="75000"/>
                  </a:schemeClr>
                </a:solidFill>
              </a:rPr>
              <a:t>استاذ المادة : أ.م.د.قصي عبد العباس حسن</a:t>
            </a:r>
          </a:p>
        </p:txBody>
      </p:sp>
    </p:spTree>
    <p:extLst>
      <p:ext uri="{BB962C8B-B14F-4D97-AF65-F5344CB8AC3E}">
        <p14:creationId xmlns:p14="http://schemas.microsoft.com/office/powerpoint/2010/main" val="2531982771"/>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chimes.wav"/>
          </p:stSnd>
        </p:sndAc>
      </p:transition>
    </mc:Choice>
    <mc:Fallback xmlns="">
      <p:transition spd="slow">
        <p:checker/>
        <p:sndAc>
          <p:stSnd>
            <p:snd r:embed="rId4" name="chimes.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29600" cy="922114"/>
          </a:xfrm>
        </p:spPr>
        <p:txBody>
          <a:bodyPr>
            <a:normAutofit/>
          </a:bodyPr>
          <a:lstStyle/>
          <a:p>
            <a:pPr algn="r"/>
            <a:r>
              <a:rPr lang="ar-SA" b="1" u="sng" dirty="0">
                <a:solidFill>
                  <a:srgbClr val="FFFF00"/>
                </a:solidFill>
              </a:rPr>
              <a:t>المقدمة:</a:t>
            </a:r>
            <a:endParaRPr lang="ar-SA" u="sng" dirty="0">
              <a:solidFill>
                <a:srgbClr val="FFFF00"/>
              </a:solidFill>
            </a:endParaRPr>
          </a:p>
        </p:txBody>
      </p:sp>
      <p:sp>
        <p:nvSpPr>
          <p:cNvPr id="3" name="عنصر نائب للمحتوى 2"/>
          <p:cNvSpPr>
            <a:spLocks noGrp="1"/>
          </p:cNvSpPr>
          <p:nvPr>
            <p:ph idx="1"/>
          </p:nvPr>
        </p:nvSpPr>
        <p:spPr>
          <a:xfrm>
            <a:off x="179512" y="1052736"/>
            <a:ext cx="8712968" cy="5472608"/>
          </a:xfrm>
        </p:spPr>
        <p:txBody>
          <a:bodyPr>
            <a:normAutofit fontScale="92500"/>
          </a:bodyPr>
          <a:lstStyle/>
          <a:p>
            <a:endParaRPr lang="en-US" sz="2000" dirty="0"/>
          </a:p>
          <a:p>
            <a:r>
              <a:rPr lang="ar-IQ" sz="2000" dirty="0"/>
              <a:t>التاريخ هو مجمل الحوادث والاحوال التي مرت على الانسان في الماضي , والغايه من دراسة التاريخ هو تعرف على الماضي بهدف معرفه الحاضر والتنبؤ بالمستقبل ,فهو يدرس الماضي ويركز على التفاصيل التي وقعت فيه على نحو علمي ومنهجي دقيق , فهو اذا يهتم في الماضي , وتفسير الاحداث الحاضرة من خلال الربط فيما بين تلك الحوادث والعلاقات وتوقع الاحداث المستقبلية ,لان حركة الطبيعة ودورة حياة المجتمع والحوادث كما يصفها بعض المؤرخين بأنها متشابهة على الرغم من اختلاف الازمان والاشخاص .</a:t>
            </a:r>
            <a:endParaRPr lang="en-US" sz="2000" dirty="0"/>
          </a:p>
          <a:p>
            <a:r>
              <a:rPr lang="ar-IQ" sz="2000" dirty="0"/>
              <a:t>ويقوم الباحث التاريخي على جمع البيانات والمعلومات المطلوبة في بحـث مصادر مختلفة ,اهمها ان تكون هذه المصادر موثوق بها غير متحيزة كالمصادر الاولية : كالوثائق والمخطوطات والاثار والشهادات والاشخاص الذين عاصروا او عايشوا او شاركوا الحدث, بالاضافة للرسائل  والمذكرات والكتب الرسمية والسير الذاتية ... وغيرها ,اما المصادر الثانويه فهي اقل دقة وتحتاج الى الفحص وتدقيق والتأكد من صحتها ,كالذين كتبوا عن شخصيه تربوية او نقلوا عن اشخاص عاصروا احداثا معينة...الخ </a:t>
            </a:r>
            <a:endParaRPr lang="en-US" sz="2000" dirty="0"/>
          </a:p>
          <a:p>
            <a:r>
              <a:rPr lang="ar-IQ" sz="2000" dirty="0"/>
              <a:t>ان البحث التاريخي لا يمكن الاستغناء عنه باي اسلوب اخر لانـه يصلح للحوادث التي وقعت في الماضي , فهو يسهم ويغني المعرفة ويساعد على تقويم حوادث تاريخية ,ويكسب الباحث قدره تحليلية لا تتوفر في بحوث الاخرى , لان الباحث هنا يبذل جهدا متميزا مقارنة بالاساليب البحثية الاخرى ,لانه يتعامل مـع وقائع لا يستطيع تلمسها مباشرتا وانما يحس بها من اثارها ,ولا يمكن ضبـط المتغيرات والسيطرة عليها كما هو الحال في البحوث التجريبية ,وانما حوادث جرت وانتهت لا يمكن اعادتها .وعلى رغم من هده الصعوبات نجد البحث التاريخي في التربية واسعا وخصبا يفتح افاقا جديدة ومهمة في المجالات التربوية .</a:t>
            </a:r>
            <a:endParaRPr lang="en-US" sz="2000" dirty="0"/>
          </a:p>
          <a:p>
            <a:pPr algn="just"/>
            <a:endParaRPr lang="en-US" sz="2000" b="1" dirty="0"/>
          </a:p>
        </p:txBody>
      </p:sp>
    </p:spTree>
    <p:extLst>
      <p:ext uri="{BB962C8B-B14F-4D97-AF65-F5344CB8AC3E}">
        <p14:creationId xmlns:p14="http://schemas.microsoft.com/office/powerpoint/2010/main" val="3428159628"/>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23728" y="116632"/>
            <a:ext cx="6840760" cy="706090"/>
          </a:xfrm>
        </p:spPr>
        <p:txBody>
          <a:bodyPr>
            <a:noAutofit/>
          </a:bodyPr>
          <a:lstStyle/>
          <a:p>
            <a:pPr algn="r"/>
            <a:r>
              <a:rPr lang="ar-SA" sz="5400" b="1" u="sng" dirty="0">
                <a:solidFill>
                  <a:srgbClr val="FFFF00"/>
                </a:solidFill>
              </a:rPr>
              <a:t>تعاريف البحث التجريبي:</a:t>
            </a:r>
            <a:endParaRPr lang="ar-SA" sz="5400" u="sng" dirty="0">
              <a:solidFill>
                <a:srgbClr val="FFFF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666360189"/>
              </p:ext>
            </p:extLst>
          </p:nvPr>
        </p:nvGraphicFramePr>
        <p:xfrm>
          <a:off x="0" y="836613"/>
          <a:ext cx="9144000" cy="23043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رسم تخطيطي 2"/>
          <p:cNvGraphicFramePr/>
          <p:nvPr>
            <p:extLst>
              <p:ext uri="{D42A27DB-BD31-4B8C-83A1-F6EECF244321}">
                <p14:modId xmlns:p14="http://schemas.microsoft.com/office/powerpoint/2010/main" val="1370524754"/>
              </p:ext>
            </p:extLst>
          </p:nvPr>
        </p:nvGraphicFramePr>
        <p:xfrm>
          <a:off x="0" y="3212976"/>
          <a:ext cx="9144000" cy="33843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30237506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13" name="chimes.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3176" y="116632"/>
            <a:ext cx="4330824" cy="778098"/>
          </a:xfrm>
        </p:spPr>
        <p:txBody>
          <a:bodyPr>
            <a:normAutofit/>
          </a:bodyPr>
          <a:lstStyle/>
          <a:p>
            <a:pPr algn="r"/>
            <a:r>
              <a:rPr lang="ar-SA" b="1" dirty="0">
                <a:solidFill>
                  <a:srgbClr val="C00000"/>
                </a:solidFill>
              </a:rPr>
              <a:t>أهمية البحث التاريخي:</a:t>
            </a:r>
          </a:p>
        </p:txBody>
      </p:sp>
      <p:sp>
        <p:nvSpPr>
          <p:cNvPr id="3" name="عنصر نائب للمحتوى 2"/>
          <p:cNvSpPr>
            <a:spLocks noGrp="1"/>
          </p:cNvSpPr>
          <p:nvPr>
            <p:ph idx="1"/>
          </p:nvPr>
        </p:nvSpPr>
        <p:spPr>
          <a:xfrm>
            <a:off x="0" y="836712"/>
            <a:ext cx="9144000" cy="5733256"/>
          </a:xfrm>
        </p:spPr>
        <p:txBody>
          <a:bodyPr>
            <a:noAutofit/>
          </a:bodyPr>
          <a:lstStyle/>
          <a:p>
            <a:r>
              <a:rPr lang="ar-SA" sz="2000" b="1" dirty="0"/>
              <a:t>تكمن </a:t>
            </a:r>
            <a:r>
              <a:rPr lang="ar-IQ" sz="2000" b="1" dirty="0"/>
              <a:t>اهمية </a:t>
            </a:r>
            <a:r>
              <a:rPr lang="ar-SA" sz="2000" b="1" dirty="0"/>
              <a:t>دراسة البحث </a:t>
            </a:r>
            <a:r>
              <a:rPr lang="ar-IQ" sz="2000" b="1" dirty="0"/>
              <a:t> التاريخي</a:t>
            </a:r>
            <a:r>
              <a:rPr lang="ar-SA" sz="2000" b="1" dirty="0"/>
              <a:t> بما يأتي </a:t>
            </a:r>
            <a:r>
              <a:rPr lang="ar-IQ" sz="2000" b="1" dirty="0"/>
              <a:t>:</a:t>
            </a:r>
            <a:endParaRPr lang="en-US" sz="2000" dirty="0"/>
          </a:p>
          <a:p>
            <a:r>
              <a:rPr lang="ar-IQ" sz="2000" dirty="0"/>
              <a:t>يمكن ابراز اهميه المنهج التاريخي على ضوء ما تعرفنا عليه </a:t>
            </a:r>
            <a:r>
              <a:rPr lang="ar-SA" sz="2000" dirty="0"/>
              <a:t>.</a:t>
            </a:r>
            <a:endParaRPr lang="en-US" sz="2000" dirty="0"/>
          </a:p>
          <a:p>
            <a:pPr lvl="0"/>
            <a:r>
              <a:rPr lang="ar-IQ" sz="2000" dirty="0"/>
              <a:t>يمكن استخدام المنهج التاريخي في حل مشكلات معاصرة على ضوء خبرات الماضي .</a:t>
            </a:r>
            <a:endParaRPr lang="en-US" sz="2000" dirty="0"/>
          </a:p>
          <a:p>
            <a:pPr lvl="0"/>
            <a:r>
              <a:rPr lang="ar-IQ" sz="2000" dirty="0"/>
              <a:t>يساعد على القاء الضوء على اتجاهات حاضرة ومستقبلية .</a:t>
            </a:r>
            <a:endParaRPr lang="en-US" sz="2000" dirty="0"/>
          </a:p>
          <a:p>
            <a:pPr lvl="0"/>
            <a:r>
              <a:rPr lang="ar-IQ" sz="2000" dirty="0"/>
              <a:t>يؤكد الاهمية النسبية للتفاعلات المختلفة التي توجد في الازمنة الماضية وتأثيرها.</a:t>
            </a:r>
            <a:endParaRPr lang="en-US" sz="2000" dirty="0"/>
          </a:p>
          <a:p>
            <a:pPr lvl="0"/>
            <a:r>
              <a:rPr lang="ar-IQ" sz="2000" dirty="0"/>
              <a:t>يتيح الفرصة لاعاده تقييم البيانات بالنسبة لفروض معينة او نظريات ظهرت في الزمن الحاضر دون الماضي.</a:t>
            </a:r>
            <a:endParaRPr lang="en-US" sz="2000" dirty="0"/>
          </a:p>
        </p:txBody>
      </p:sp>
    </p:spTree>
    <p:extLst>
      <p:ext uri="{BB962C8B-B14F-4D97-AF65-F5344CB8AC3E}">
        <p14:creationId xmlns:p14="http://schemas.microsoft.com/office/powerpoint/2010/main" val="1437483597"/>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23728" y="0"/>
            <a:ext cx="4464496" cy="692696"/>
          </a:xfrm>
        </p:spPr>
        <p:txBody>
          <a:bodyPr>
            <a:noAutofit/>
          </a:bodyPr>
          <a:lstStyle/>
          <a:p>
            <a:pPr algn="l"/>
            <a:r>
              <a:rPr lang="ar-SA" sz="4000" b="1" dirty="0">
                <a:solidFill>
                  <a:srgbClr val="C00000"/>
                </a:solidFill>
              </a:rPr>
              <a:t>مجالات</a:t>
            </a:r>
            <a:r>
              <a:rPr lang="ar-SA" sz="4000" b="1" dirty="0">
                <a:solidFill>
                  <a:schemeClr val="bg1"/>
                </a:solidFill>
              </a:rPr>
              <a:t> </a:t>
            </a:r>
            <a:r>
              <a:rPr lang="ar-SA" sz="4000" b="1" dirty="0">
                <a:solidFill>
                  <a:srgbClr val="C00000"/>
                </a:solidFill>
              </a:rPr>
              <a:t>البحث التاريخي</a:t>
            </a:r>
            <a:endParaRPr lang="ar-SA" sz="4000" dirty="0">
              <a:solidFill>
                <a:srgbClr val="C00000"/>
              </a:solidFill>
            </a:endParaRPr>
          </a:p>
        </p:txBody>
      </p:sp>
      <p:sp>
        <p:nvSpPr>
          <p:cNvPr id="3" name="عنصر نائب للمحتوى 2"/>
          <p:cNvSpPr>
            <a:spLocks noGrp="1"/>
          </p:cNvSpPr>
          <p:nvPr>
            <p:ph idx="1"/>
          </p:nvPr>
        </p:nvSpPr>
        <p:spPr>
          <a:xfrm>
            <a:off x="0" y="764704"/>
            <a:ext cx="9144000" cy="6093296"/>
          </a:xfrm>
        </p:spPr>
        <p:txBody>
          <a:bodyPr>
            <a:normAutofit fontScale="92500" lnSpcReduction="20000"/>
          </a:bodyPr>
          <a:lstStyle/>
          <a:p>
            <a:pPr marL="0" indent="0">
              <a:buNone/>
            </a:pPr>
            <a:r>
              <a:rPr lang="ar-SA" b="1" dirty="0">
                <a:solidFill>
                  <a:schemeClr val="bg1"/>
                </a:solidFill>
              </a:rPr>
              <a:t>يمكن تصنيف </a:t>
            </a:r>
            <a:r>
              <a:rPr lang="ar-IQ" b="1" dirty="0">
                <a:solidFill>
                  <a:schemeClr val="bg1"/>
                </a:solidFill>
              </a:rPr>
              <a:t>المجالات التي يبحثها الباحث:</a:t>
            </a:r>
            <a:endParaRPr lang="en-US" dirty="0">
              <a:solidFill>
                <a:schemeClr val="bg1"/>
              </a:solidFill>
            </a:endParaRPr>
          </a:p>
          <a:p>
            <a:pPr rtl="0"/>
            <a:r>
              <a:rPr lang="ar-IQ" dirty="0"/>
              <a:t>ان لمنهج البحث التاريخي مساحة واسعة في البحث في مجالات التربية وعلم النفس ,واسعة بسعه التربيه نفسها فهو يهتم بالامور الاتية :</a:t>
            </a:r>
            <a:endParaRPr lang="en-US" dirty="0"/>
          </a:p>
          <a:p>
            <a:pPr lvl="0"/>
            <a:r>
              <a:rPr lang="ar-IQ" dirty="0"/>
              <a:t>تاريخ نشوء وتطور فكرها التربوي </a:t>
            </a:r>
            <a:endParaRPr lang="en-US" dirty="0"/>
          </a:p>
          <a:p>
            <a:pPr lvl="0"/>
            <a:r>
              <a:rPr lang="ar-IQ" dirty="0"/>
              <a:t>تاريخ نشأت المؤسسات التربوية وتطورها في العالم وفي كل البلد </a:t>
            </a:r>
            <a:endParaRPr lang="en-US" dirty="0"/>
          </a:p>
          <a:p>
            <a:pPr lvl="0"/>
            <a:r>
              <a:rPr lang="ar-IQ" dirty="0"/>
              <a:t>القوانين والتشريعات التربوية العالمية </a:t>
            </a:r>
            <a:endParaRPr lang="en-US" dirty="0"/>
          </a:p>
          <a:p>
            <a:pPr lvl="0"/>
            <a:r>
              <a:rPr lang="ar-IQ" dirty="0"/>
              <a:t>دراسه الاثار الثقافية للشعوب على التربية </a:t>
            </a:r>
            <a:endParaRPr lang="en-US" dirty="0"/>
          </a:p>
          <a:p>
            <a:pPr lvl="0"/>
            <a:r>
              <a:rPr lang="ar-IQ" dirty="0"/>
              <a:t>تطور اعداد المعلمين </a:t>
            </a:r>
            <a:endParaRPr lang="en-US" dirty="0"/>
          </a:p>
          <a:p>
            <a:pPr lvl="0"/>
            <a:r>
              <a:rPr lang="ar-IQ" dirty="0"/>
              <a:t>السير الذاتية لرواد الفكر التربوي (ابن خلدون ,ابن زيدون)</a:t>
            </a:r>
            <a:endParaRPr lang="en-US" dirty="0"/>
          </a:p>
          <a:p>
            <a:pPr rtl="0"/>
            <a:r>
              <a:rPr lang="ar-IQ" b="1" dirty="0">
                <a:solidFill>
                  <a:schemeClr val="bg1"/>
                </a:solidFill>
              </a:rPr>
              <a:t>امثلة للبحوث التاريخية:</a:t>
            </a:r>
            <a:endParaRPr lang="en-US" dirty="0">
              <a:solidFill>
                <a:schemeClr val="bg1"/>
              </a:solidFill>
            </a:endParaRPr>
          </a:p>
          <a:p>
            <a:pPr lvl="0"/>
            <a:r>
              <a:rPr lang="ar-IQ" dirty="0"/>
              <a:t>التربية الاخلاقية ,وتطبيقاتها في العهد النبوي </a:t>
            </a:r>
            <a:endParaRPr lang="en-US" dirty="0"/>
          </a:p>
          <a:p>
            <a:pPr lvl="0"/>
            <a:r>
              <a:rPr lang="ar-IQ" dirty="0"/>
              <a:t>الفكر التربوي لابي حامد الغزالي </a:t>
            </a:r>
            <a:endParaRPr lang="en-US" dirty="0"/>
          </a:p>
          <a:p>
            <a:pPr lvl="0"/>
            <a:r>
              <a:rPr lang="ar-IQ" dirty="0"/>
              <a:t>الاراء التربوية لاعلام التربية الاسلامية القدامى بشأن الاهتمام بالمتعلم .</a:t>
            </a:r>
            <a:endParaRPr lang="en-US" dirty="0"/>
          </a:p>
        </p:txBody>
      </p:sp>
    </p:spTree>
    <p:extLst>
      <p:ext uri="{BB962C8B-B14F-4D97-AF65-F5344CB8AC3E}">
        <p14:creationId xmlns:p14="http://schemas.microsoft.com/office/powerpoint/2010/main" val="2759410433"/>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017"/>
            <a:ext cx="9144000" cy="994122"/>
          </a:xfrm>
        </p:spPr>
        <p:txBody>
          <a:bodyPr>
            <a:noAutofit/>
          </a:bodyPr>
          <a:lstStyle/>
          <a:p>
            <a:r>
              <a:rPr lang="ar-IQ" sz="2800" b="1" dirty="0">
                <a:solidFill>
                  <a:schemeClr val="accent2"/>
                </a:solidFill>
              </a:rPr>
              <a:t>خطوات البحث التاريخي :</a:t>
            </a:r>
            <a:endParaRPr lang="en-US" sz="2800" dirty="0">
              <a:solidFill>
                <a:schemeClr val="accent2"/>
              </a:solidFill>
            </a:endParaRPr>
          </a:p>
        </p:txBody>
      </p:sp>
      <p:sp>
        <p:nvSpPr>
          <p:cNvPr id="3" name="عنصر نائب للمحتوى 2"/>
          <p:cNvSpPr>
            <a:spLocks noGrp="1"/>
          </p:cNvSpPr>
          <p:nvPr>
            <p:ph idx="1"/>
          </p:nvPr>
        </p:nvSpPr>
        <p:spPr>
          <a:xfrm>
            <a:off x="0" y="1268760"/>
            <a:ext cx="9036496" cy="4525963"/>
          </a:xfrm>
        </p:spPr>
        <p:txBody>
          <a:bodyPr>
            <a:normAutofit/>
          </a:bodyPr>
          <a:lstStyle/>
          <a:p>
            <a:r>
              <a:rPr lang="ar-IQ" dirty="0"/>
              <a:t>يتبع الباحث الذي يريد دراسه ظاهره حدثت في الماضي بواسطه المنهج التاريخي الخطوات الاتية : </a:t>
            </a:r>
            <a:endParaRPr lang="ar-SA" dirty="0"/>
          </a:p>
          <a:p>
            <a:r>
              <a:rPr lang="ar-IQ" dirty="0"/>
              <a:t>تحديد مشكلة البحث او الموضوع</a:t>
            </a:r>
            <a:endParaRPr lang="en-US" dirty="0"/>
          </a:p>
          <a:p>
            <a:pPr lvl="0"/>
            <a:r>
              <a:rPr lang="ar-IQ" dirty="0"/>
              <a:t>جمع البيانات اللازمة</a:t>
            </a:r>
            <a:endParaRPr lang="en-US" dirty="0"/>
          </a:p>
          <a:p>
            <a:pPr lvl="0"/>
            <a:r>
              <a:rPr lang="ar-IQ" dirty="0"/>
              <a:t>تقويم او نقد مصادر البيانات </a:t>
            </a:r>
            <a:endParaRPr lang="en-US" dirty="0"/>
          </a:p>
          <a:p>
            <a:pPr lvl="0"/>
            <a:r>
              <a:rPr lang="ar-IQ" dirty="0"/>
              <a:t>صياغه الفروض </a:t>
            </a:r>
            <a:endParaRPr lang="en-US" dirty="0"/>
          </a:p>
          <a:p>
            <a:pPr lvl="0"/>
            <a:r>
              <a:rPr lang="ar-IQ" dirty="0"/>
              <a:t>تفسير النتائج وكتابة التقارير </a:t>
            </a:r>
            <a:endParaRPr lang="en-US" dirty="0"/>
          </a:p>
          <a:p>
            <a:pPr marL="0" indent="0" algn="just">
              <a:buNone/>
            </a:pPr>
            <a:endParaRPr lang="ar-SA" dirty="0">
              <a:solidFill>
                <a:schemeClr val="bg1"/>
              </a:solidFill>
            </a:endParaRPr>
          </a:p>
        </p:txBody>
      </p:sp>
    </p:spTree>
    <p:extLst>
      <p:ext uri="{BB962C8B-B14F-4D97-AF65-F5344CB8AC3E}">
        <p14:creationId xmlns:p14="http://schemas.microsoft.com/office/powerpoint/2010/main" val="209183505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781</TotalTime>
  <Words>588</Words>
  <Application>Microsoft Office PowerPoint</Application>
  <PresentationFormat>عرض على الشاشة (4:3)</PresentationFormat>
  <Paragraphs>50</Paragraphs>
  <Slides>6</Slides>
  <Notes>1</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عرض تقديمي في PowerPoint</vt:lpstr>
      <vt:lpstr>المقدمة:</vt:lpstr>
      <vt:lpstr>تعاريف البحث التجريبي:</vt:lpstr>
      <vt:lpstr>أهمية البحث التاريخي:</vt:lpstr>
      <vt:lpstr>مجالات البحث التاريخي</vt:lpstr>
      <vt:lpstr>خطوات البحث التاريخي :</vt:lpstr>
    </vt:vector>
  </TitlesOfParts>
  <Company>Naim Al Hussaini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dc:creator>
  <cp:lastModifiedBy>9647712775813</cp:lastModifiedBy>
  <cp:revision>44</cp:revision>
  <dcterms:created xsi:type="dcterms:W3CDTF">2017-10-13T16:25:10Z</dcterms:created>
  <dcterms:modified xsi:type="dcterms:W3CDTF">2019-05-29T20:22:55Z</dcterms:modified>
</cp:coreProperties>
</file>