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541" r:id="rId2"/>
    <p:sldId id="277" r:id="rId3"/>
    <p:sldId id="278" r:id="rId4"/>
    <p:sldId id="279" r:id="rId5"/>
    <p:sldId id="280" r:id="rId6"/>
    <p:sldId id="281" r:id="rId7"/>
    <p:sldId id="372" r:id="rId8"/>
    <p:sldId id="540" r:id="rId9"/>
    <p:sldId id="373" r:id="rId10"/>
    <p:sldId id="374" r:id="rId11"/>
    <p:sldId id="375" r:id="rId12"/>
    <p:sldId id="376" r:id="rId13"/>
    <p:sldId id="377" r:id="rId14"/>
    <p:sldId id="378" r:id="rId15"/>
    <p:sldId id="379" r:id="rId16"/>
    <p:sldId id="380" r:id="rId17"/>
    <p:sldId id="381" r:id="rId18"/>
    <p:sldId id="382" r:id="rId19"/>
    <p:sldId id="383" r:id="rId20"/>
    <p:sldId id="384" r:id="rId21"/>
    <p:sldId id="385" r:id="rId22"/>
    <p:sldId id="387" r:id="rId23"/>
    <p:sldId id="388" r:id="rId24"/>
    <p:sldId id="539" r:id="rId25"/>
    <p:sldId id="389" r:id="rId26"/>
    <p:sldId id="542" r:id="rId2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12" autoAdjust="0"/>
    <p:restoredTop sz="94600" autoAdjust="0"/>
  </p:normalViewPr>
  <p:slideViewPr>
    <p:cSldViewPr>
      <p:cViewPr>
        <p:scale>
          <a:sx n="78" d="100"/>
          <a:sy n="78" d="100"/>
        </p:scale>
        <p:origin x="-106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3600" b="1" u="sng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6019800"/>
            <a:ext cx="9147765" cy="8452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0153AE-4F0E-4DEF-AB39-190458C68A17}" type="datetimeFigureOut">
              <a:rPr lang="ar-SA" smtClean="0"/>
              <a:pPr/>
              <a:t>23/09/1440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23/09/1440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23/09/1440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23/09/1440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23/09/1440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23/09/1440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itle 7"/>
          <p:cNvSpPr txBox="1">
            <a:spLocks/>
          </p:cNvSpPr>
          <p:nvPr userDrawn="1"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23/09/1440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23/09/1440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23/09/1440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23/09/1440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0153AE-4F0E-4DEF-AB39-190458C68A17}" type="datetimeFigureOut">
              <a:rPr lang="ar-SA" smtClean="0"/>
              <a:pPr/>
              <a:t>23/09/1440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D0153AE-4F0E-4DEF-AB39-190458C68A17}" type="datetimeFigureOut">
              <a:rPr lang="ar-SA" smtClean="0"/>
              <a:pPr/>
              <a:t>23/09/1440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71600" y="2667000"/>
            <a:ext cx="6477000" cy="1938992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sz="4000" b="1" dirty="0" smtClean="0"/>
              <a:t>محاضرات تعليمية لبرنامج :</a:t>
            </a:r>
          </a:p>
          <a:p>
            <a:pPr algn="ctr"/>
            <a:r>
              <a:rPr lang="en-US" sz="4000" b="1" dirty="0" smtClean="0"/>
              <a:t>Microsoft office power point 2010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75565"/>
            <a:ext cx="121920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sz="2400" b="1" dirty="0" smtClean="0">
                <a:solidFill>
                  <a:schemeClr val="tx1"/>
                </a:solidFill>
              </a:rPr>
              <a:t>المحاضرة </a:t>
            </a:r>
            <a:endParaRPr lang="en-US" sz="2400" b="1" dirty="0">
              <a:solidFill>
                <a:schemeClr val="tx1"/>
              </a:solidFill>
            </a:endParaRPr>
          </a:p>
          <a:p>
            <a:pPr algn="ctr"/>
            <a:r>
              <a:rPr lang="ar-JO" sz="2400" b="1" dirty="0" smtClean="0">
                <a:solidFill>
                  <a:schemeClr val="tx1"/>
                </a:solidFill>
              </a:rPr>
              <a:t>ال</a:t>
            </a:r>
            <a:r>
              <a:rPr lang="ar-IQ" sz="2400" b="1" dirty="0" smtClean="0">
                <a:solidFill>
                  <a:schemeClr val="tx1"/>
                </a:solidFill>
              </a:rPr>
              <a:t>رابعة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590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533399"/>
          </a:xfrm>
        </p:spPr>
        <p:txBody>
          <a:bodyPr>
            <a:normAutofit/>
          </a:bodyPr>
          <a:lstStyle/>
          <a:p>
            <a:r>
              <a:rPr lang="ar-SA" sz="2800" dirty="0" smtClean="0"/>
              <a:t>رسم الجداول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609600"/>
            <a:ext cx="7772400" cy="5410200"/>
          </a:xfrm>
        </p:spPr>
        <p:txBody>
          <a:bodyPr>
            <a:noAutofit/>
          </a:bodyPr>
          <a:lstStyle/>
          <a:p>
            <a:r>
              <a:rPr lang="ar-SA" sz="2600" dirty="0" smtClean="0"/>
              <a:t>من الطرق الأخرى لإنشاء جدول هو النقر على أمر رسم جدول في قائمة جدول</a:t>
            </a:r>
            <a:r>
              <a:rPr lang="ar-JO" sz="2600" dirty="0" smtClean="0"/>
              <a:t>، و</a:t>
            </a:r>
            <a:r>
              <a:rPr lang="ar-SA" sz="2600" dirty="0" smtClean="0"/>
              <a:t>سوف يتحول المؤشر إلى </a:t>
            </a:r>
            <a:r>
              <a:rPr lang="ar-SA" sz="2600" dirty="0" err="1" smtClean="0"/>
              <a:t>قلم.</a:t>
            </a:r>
            <a:r>
              <a:rPr lang="ar-SA" sz="2600" dirty="0" smtClean="0"/>
              <a:t> يمكنك بعدها النقر والسحب لإنشاء المخطط التفصيلي للجدول</a:t>
            </a:r>
            <a:endParaRPr lang="ar-JO" sz="2600" dirty="0" smtClean="0"/>
          </a:p>
          <a:p>
            <a:endParaRPr lang="ar-JO" sz="1200" dirty="0" smtClean="0"/>
          </a:p>
          <a:p>
            <a:r>
              <a:rPr lang="ar-SA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نبذة عن أشرطة أدوات الجداول</a:t>
            </a:r>
            <a:endParaRPr lang="ar-JO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ar-SA" sz="2600" dirty="0" err="1" smtClean="0"/>
              <a:t>التبويبة</a:t>
            </a:r>
            <a:r>
              <a:rPr lang="ar-SA" sz="2600" dirty="0" smtClean="0"/>
              <a:t> الأولى هي </a:t>
            </a:r>
            <a:r>
              <a:rPr lang="ar-SA" sz="2600" b="1" dirty="0" smtClean="0"/>
              <a:t>تصميم</a:t>
            </a:r>
            <a:endParaRPr lang="ar-JO" sz="2600" b="1" dirty="0" smtClean="0"/>
          </a:p>
          <a:p>
            <a:pPr>
              <a:buFont typeface="Wingdings" pitchFamily="2" charset="2"/>
              <a:buChar char="v"/>
            </a:pPr>
            <a:r>
              <a:rPr lang="ar-SA" sz="2600" dirty="0" smtClean="0"/>
              <a:t>خيارات أنماط الجدول</a:t>
            </a:r>
            <a:r>
              <a:rPr lang="ar-JO" sz="2600" dirty="0" smtClean="0"/>
              <a:t> 	     </a:t>
            </a:r>
            <a:r>
              <a:rPr lang="ar-JO" sz="2600" dirty="0" err="1" smtClean="0"/>
              <a:t>:</a:t>
            </a:r>
            <a:r>
              <a:rPr lang="ar-SA" sz="2600" dirty="0" smtClean="0"/>
              <a:t> اختيار لتشغيل وإيقاف تشغيل أنواع </a:t>
            </a:r>
            <a:endParaRPr lang="ar-JO" sz="2600" dirty="0" smtClean="0"/>
          </a:p>
          <a:p>
            <a:r>
              <a:rPr lang="ar-JO" sz="2600" dirty="0" smtClean="0"/>
              <a:t>			       </a:t>
            </a:r>
            <a:r>
              <a:rPr lang="ar-SA" sz="2600" dirty="0" smtClean="0"/>
              <a:t>مختلفة</a:t>
            </a:r>
            <a:r>
              <a:rPr lang="ar-JO" sz="2600" dirty="0" smtClean="0"/>
              <a:t> </a:t>
            </a:r>
            <a:r>
              <a:rPr lang="ar-SA" sz="2600" dirty="0" smtClean="0"/>
              <a:t>من تنسيق الجدول</a:t>
            </a:r>
            <a:endParaRPr lang="ar-JO" sz="2600" dirty="0" smtClean="0"/>
          </a:p>
          <a:p>
            <a:pPr>
              <a:buFont typeface="Wingdings" pitchFamily="2" charset="2"/>
              <a:buChar char="v"/>
            </a:pPr>
            <a:r>
              <a:rPr lang="ar-SA" sz="2600" dirty="0" smtClean="0"/>
              <a:t>مجموعة أنماط الجدول</a:t>
            </a:r>
            <a:r>
              <a:rPr lang="ar-JO" sz="2600" dirty="0" smtClean="0"/>
              <a:t> 	     </a:t>
            </a:r>
            <a:r>
              <a:rPr lang="ar-JO" sz="2600" dirty="0" err="1" smtClean="0"/>
              <a:t>:</a:t>
            </a:r>
            <a:r>
              <a:rPr lang="ar-JO" sz="2600" dirty="0" smtClean="0"/>
              <a:t> </a:t>
            </a:r>
            <a:r>
              <a:rPr lang="ar-SA" sz="2600" dirty="0" smtClean="0"/>
              <a:t>تتيح لك التحكم بمظهر الجدول</a:t>
            </a:r>
            <a:endParaRPr lang="ar-JO" sz="2600" dirty="0" smtClean="0"/>
          </a:p>
          <a:p>
            <a:pPr>
              <a:buFont typeface="Wingdings" pitchFamily="2" charset="2"/>
              <a:buChar char="v"/>
            </a:pPr>
            <a:r>
              <a:rPr lang="ar-SA" sz="2600" dirty="0" smtClean="0"/>
              <a:t>مجموعة أنماط </a:t>
            </a:r>
            <a:r>
              <a:rPr lang="en-US" sz="2600" dirty="0" smtClean="0"/>
              <a:t>WordArt</a:t>
            </a:r>
            <a:r>
              <a:rPr lang="ar-JO" sz="2600" dirty="0" smtClean="0"/>
              <a:t> </a:t>
            </a:r>
            <a:r>
              <a:rPr lang="ar-JO" sz="2600" dirty="0" err="1" smtClean="0"/>
              <a:t>:</a:t>
            </a:r>
            <a:r>
              <a:rPr lang="ar-JO" sz="2600" dirty="0" smtClean="0"/>
              <a:t> </a:t>
            </a:r>
            <a:r>
              <a:rPr lang="ar-SA" sz="2600" dirty="0" smtClean="0"/>
              <a:t>تتيح لك هذه المجموعة تخصيص </a:t>
            </a:r>
            <a:endParaRPr lang="ar-JO" sz="2600" dirty="0" smtClean="0"/>
          </a:p>
          <a:p>
            <a:r>
              <a:rPr lang="ar-JO" sz="2600" dirty="0" smtClean="0"/>
              <a:t>                                    </a:t>
            </a:r>
            <a:r>
              <a:rPr lang="ar-SA" sz="2600" dirty="0" smtClean="0"/>
              <a:t>النص في الجدول</a:t>
            </a:r>
            <a:endParaRPr lang="ar-JO" sz="2600" dirty="0" smtClean="0"/>
          </a:p>
          <a:p>
            <a:pPr>
              <a:buFont typeface="Wingdings" pitchFamily="2" charset="2"/>
              <a:buChar char="v"/>
            </a:pPr>
            <a:r>
              <a:rPr lang="ar-SA" sz="2600" dirty="0" smtClean="0"/>
              <a:t>مجموعة رسم حدود</a:t>
            </a:r>
            <a:r>
              <a:rPr lang="ar-JO" sz="2600" dirty="0" smtClean="0"/>
              <a:t>	     </a:t>
            </a:r>
            <a:r>
              <a:rPr lang="ar-JO" sz="2600" dirty="0" err="1" smtClean="0"/>
              <a:t>:</a:t>
            </a:r>
            <a:r>
              <a:rPr lang="ar-JO" sz="2600" dirty="0" smtClean="0"/>
              <a:t> </a:t>
            </a:r>
            <a:r>
              <a:rPr lang="ar-SA" sz="2600" dirty="0" smtClean="0"/>
              <a:t>تتيح لك هذه المجموعة تخصيص </a:t>
            </a:r>
            <a:endParaRPr lang="ar-JO" sz="2600" dirty="0" smtClean="0"/>
          </a:p>
          <a:p>
            <a:r>
              <a:rPr lang="ar-JO" sz="2600" dirty="0" smtClean="0"/>
              <a:t>		        	       </a:t>
            </a:r>
            <a:r>
              <a:rPr lang="ar-SA" sz="2600" dirty="0" smtClean="0"/>
              <a:t>الحدود في</a:t>
            </a:r>
            <a:r>
              <a:rPr lang="ar-JO" sz="2600" dirty="0" smtClean="0"/>
              <a:t> </a:t>
            </a:r>
            <a:r>
              <a:rPr lang="ar-SA" sz="2600" dirty="0" smtClean="0"/>
              <a:t>الجدول</a:t>
            </a:r>
            <a:endParaRPr lang="ar-SA" sz="2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28600"/>
            <a:ext cx="8534400" cy="5715000"/>
          </a:xfrm>
        </p:spPr>
        <p:txBody>
          <a:bodyPr>
            <a:normAutofit fontScale="92500" lnSpcReduction="10000"/>
          </a:bodyPr>
          <a:lstStyle/>
          <a:p>
            <a:r>
              <a:rPr lang="ar-SA" dirty="0" err="1" smtClean="0"/>
              <a:t>التبويبة</a:t>
            </a:r>
            <a:r>
              <a:rPr lang="ar-SA" dirty="0" smtClean="0"/>
              <a:t> الأخيرة في أدوات الجدول هي </a:t>
            </a:r>
            <a:r>
              <a:rPr lang="ar-SA" b="1" dirty="0" smtClean="0"/>
              <a:t>تخطيط</a:t>
            </a:r>
            <a:endParaRPr lang="ar-JO" b="1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مجموعة جدول</a:t>
            </a:r>
            <a:r>
              <a:rPr lang="ar-JO" dirty="0" smtClean="0"/>
              <a:t> 			</a:t>
            </a:r>
            <a:r>
              <a:rPr lang="ar-JO" dirty="0" err="1" smtClean="0"/>
              <a:t>:</a:t>
            </a:r>
            <a:r>
              <a:rPr lang="ar-JO" dirty="0" smtClean="0"/>
              <a:t> </a:t>
            </a:r>
            <a:r>
              <a:rPr lang="ar-SA" dirty="0" smtClean="0"/>
              <a:t>تحتوي هذه المجموعة على أوامر للعمل على </a:t>
            </a:r>
            <a:endParaRPr lang="ar-JO" dirty="0" smtClean="0"/>
          </a:p>
          <a:p>
            <a:r>
              <a:rPr lang="ar-JO" dirty="0" smtClean="0"/>
              <a:t>				  </a:t>
            </a:r>
            <a:r>
              <a:rPr lang="ar-SA" dirty="0" smtClean="0"/>
              <a:t>الجدول بأكمله</a:t>
            </a:r>
            <a:endParaRPr lang="ar-JO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مجموعة الصفوف والأعمدة</a:t>
            </a:r>
            <a:r>
              <a:rPr lang="ar-JO" dirty="0" smtClean="0"/>
              <a:t> 	</a:t>
            </a:r>
            <a:r>
              <a:rPr lang="ar-JO" dirty="0" err="1" smtClean="0"/>
              <a:t>:</a:t>
            </a:r>
            <a:r>
              <a:rPr lang="ar-SA" dirty="0" smtClean="0"/>
              <a:t> </a:t>
            </a:r>
            <a:r>
              <a:rPr lang="ar-JO" dirty="0" smtClean="0"/>
              <a:t>ت</a:t>
            </a:r>
            <a:r>
              <a:rPr lang="ar-SA" dirty="0" smtClean="0"/>
              <a:t>ستخدم هذه المجموعة لتعديل الصفوف </a:t>
            </a:r>
            <a:endParaRPr lang="ar-JO" dirty="0" smtClean="0"/>
          </a:p>
          <a:p>
            <a:r>
              <a:rPr lang="ar-JO" dirty="0" smtClean="0"/>
              <a:t>				  </a:t>
            </a:r>
            <a:r>
              <a:rPr lang="ar-SA" dirty="0" smtClean="0"/>
              <a:t>والأعمدة في الجدول</a:t>
            </a:r>
            <a:endParaRPr lang="ar-JO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مجموعة دمج</a:t>
            </a:r>
            <a:r>
              <a:rPr lang="ar-JO" dirty="0" smtClean="0"/>
              <a:t> 			: ت</a:t>
            </a:r>
            <a:r>
              <a:rPr lang="ar-SA" dirty="0" smtClean="0"/>
              <a:t>ستخدم هذه المجموعة لتعديل الخلايا في </a:t>
            </a:r>
            <a:endParaRPr lang="ar-JO" dirty="0" smtClean="0"/>
          </a:p>
          <a:p>
            <a:r>
              <a:rPr lang="ar-JO" dirty="0" smtClean="0"/>
              <a:t>				  </a:t>
            </a:r>
            <a:r>
              <a:rPr lang="ar-SA" dirty="0" smtClean="0"/>
              <a:t>الجدول</a:t>
            </a:r>
            <a:endParaRPr lang="ar-JO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مجموعة حجم الخلية</a:t>
            </a:r>
            <a:r>
              <a:rPr lang="ar-JO" dirty="0" smtClean="0"/>
              <a:t> 		</a:t>
            </a:r>
            <a:r>
              <a:rPr lang="ar-JO" dirty="0" err="1" smtClean="0"/>
              <a:t>:</a:t>
            </a:r>
            <a:r>
              <a:rPr lang="ar-JO" dirty="0" smtClean="0"/>
              <a:t> </a:t>
            </a:r>
            <a:r>
              <a:rPr lang="ar-SA" dirty="0" smtClean="0"/>
              <a:t>تتيح لك هذه المجموعة تعديل حجم الصفوف </a:t>
            </a:r>
            <a:endParaRPr lang="ar-JO" dirty="0" smtClean="0"/>
          </a:p>
          <a:p>
            <a:r>
              <a:rPr lang="ar-JO" dirty="0" smtClean="0"/>
              <a:t>				  </a:t>
            </a:r>
            <a:r>
              <a:rPr lang="ar-SA" dirty="0" smtClean="0"/>
              <a:t>والأعمدة</a:t>
            </a:r>
            <a:endParaRPr lang="ar-JO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مجموعة محاذاة</a:t>
            </a:r>
            <a:r>
              <a:rPr lang="ar-JO" dirty="0" smtClean="0"/>
              <a:t> 		</a:t>
            </a:r>
            <a:r>
              <a:rPr lang="ar-JO" dirty="0" err="1" smtClean="0"/>
              <a:t>:</a:t>
            </a:r>
            <a:r>
              <a:rPr lang="ar-JO" dirty="0" smtClean="0"/>
              <a:t> </a:t>
            </a:r>
            <a:r>
              <a:rPr lang="ar-SA" dirty="0" smtClean="0"/>
              <a:t>تغير الأوامر في هذه المجموعة كيفية ارتباط </a:t>
            </a:r>
            <a:r>
              <a:rPr lang="ar-JO" dirty="0" smtClean="0"/>
              <a:t>				  </a:t>
            </a:r>
            <a:r>
              <a:rPr lang="ar-SA" dirty="0" smtClean="0"/>
              <a:t>النص بالخلايا</a:t>
            </a:r>
            <a:endParaRPr lang="ar-JO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مجموعة حجم الجدول</a:t>
            </a:r>
            <a:r>
              <a:rPr lang="ar-JO" dirty="0" smtClean="0"/>
              <a:t> 		</a:t>
            </a:r>
            <a:r>
              <a:rPr lang="ar-JO" dirty="0" err="1" smtClean="0"/>
              <a:t>:</a:t>
            </a:r>
            <a:r>
              <a:rPr lang="ar-JO" dirty="0" smtClean="0"/>
              <a:t> </a:t>
            </a:r>
            <a:r>
              <a:rPr lang="ar-SA" dirty="0" smtClean="0"/>
              <a:t>تتيح لك هذه المجموعة تعديل حجم الجدول</a:t>
            </a:r>
            <a:endParaRPr lang="ar-JO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مجموعة ترتيب</a:t>
            </a:r>
            <a:r>
              <a:rPr lang="ar-JO" dirty="0" smtClean="0"/>
              <a:t> 			</a:t>
            </a:r>
            <a:r>
              <a:rPr lang="ar-JO" dirty="0" err="1" smtClean="0"/>
              <a:t>:</a:t>
            </a:r>
            <a:r>
              <a:rPr lang="ar-JO" dirty="0" smtClean="0"/>
              <a:t> </a:t>
            </a:r>
            <a:r>
              <a:rPr lang="ar-SA" dirty="0" smtClean="0"/>
              <a:t>تتيح لك آخر مجموعة في هذه </a:t>
            </a:r>
            <a:r>
              <a:rPr lang="ar-SA" dirty="0" err="1" smtClean="0"/>
              <a:t>التبويبة</a:t>
            </a:r>
            <a:r>
              <a:rPr lang="ar-SA" dirty="0" smtClean="0"/>
              <a:t> ترتيب </a:t>
            </a:r>
            <a:endParaRPr lang="ar-JO" dirty="0" smtClean="0"/>
          </a:p>
          <a:p>
            <a:r>
              <a:rPr lang="ar-JO" dirty="0" smtClean="0"/>
              <a:t>				  </a:t>
            </a:r>
            <a:r>
              <a:rPr lang="ar-SA" dirty="0" smtClean="0"/>
              <a:t>الجدول في الشريحة</a:t>
            </a:r>
            <a:endParaRPr lang="en-US" b="1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609599"/>
          </a:xfrm>
        </p:spPr>
        <p:txBody>
          <a:bodyPr>
            <a:normAutofit/>
          </a:bodyPr>
          <a:lstStyle/>
          <a:p>
            <a:r>
              <a:rPr lang="ar-SA" sz="2800" dirty="0" smtClean="0"/>
              <a:t>إضافة جدول بيانات </a:t>
            </a:r>
            <a:r>
              <a:rPr lang="en-US" sz="2800" dirty="0" smtClean="0"/>
              <a:t>Excel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772400" cy="3820711"/>
          </a:xfrm>
        </p:spPr>
        <p:txBody>
          <a:bodyPr>
            <a:normAutofit/>
          </a:bodyPr>
          <a:lstStyle/>
          <a:p>
            <a:r>
              <a:rPr lang="ar-SA" dirty="0" smtClean="0"/>
              <a:t>إذا قمت بإعداد البيانات الخاصة بك على برنامج </a:t>
            </a:r>
            <a:r>
              <a:rPr lang="ar-SA" dirty="0" err="1" smtClean="0"/>
              <a:t>إكسل </a:t>
            </a:r>
            <a:r>
              <a:rPr lang="ar-SA" dirty="0" smtClean="0"/>
              <a:t>(برنامج مايكروسوفت أوفيس لجداول البيانات)، يمكنك بسهولة إضافتها إلى العرض التقديمي الخاص بك عن طريق النقر على </a:t>
            </a:r>
            <a:r>
              <a:rPr lang="ar-SA" dirty="0" err="1" smtClean="0"/>
              <a:t>إدراج </a:t>
            </a:r>
            <a:r>
              <a:rPr lang="ar-SA" dirty="0" smtClean="0"/>
              <a:t>← </a:t>
            </a:r>
            <a:r>
              <a:rPr lang="ar-SA" dirty="0" err="1" smtClean="0"/>
              <a:t>جدول </a:t>
            </a:r>
            <a:r>
              <a:rPr lang="ar-SA" dirty="0" smtClean="0"/>
              <a:t>← جدول بيانات </a:t>
            </a:r>
            <a:r>
              <a:rPr lang="en-US" dirty="0" smtClean="0"/>
              <a:t>Excel</a:t>
            </a:r>
            <a:endParaRPr lang="ar-SA" dirty="0"/>
          </a:p>
        </p:txBody>
      </p:sp>
      <p:pic>
        <p:nvPicPr>
          <p:cNvPr id="4" name="صورة 14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514600"/>
            <a:ext cx="2292985" cy="31794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609600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الدرس 8-4: تحرير الجداول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066800"/>
            <a:ext cx="7772400" cy="4876800"/>
          </a:xfrm>
        </p:spPr>
        <p:txBody>
          <a:bodyPr>
            <a:normAutofit/>
          </a:bodyPr>
          <a:lstStyle/>
          <a:p>
            <a:r>
              <a:rPr lang="ar-SA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تحديد بيانات الجدول</a:t>
            </a:r>
            <a:endParaRPr lang="en-US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ar-SA" dirty="0" smtClean="0"/>
              <a:t>من أجل تحديد جدول معين، قم بالتأشير على أي </a:t>
            </a:r>
            <a:r>
              <a:rPr lang="ar-SA" dirty="0" err="1" smtClean="0"/>
              <a:t>حدود.</a:t>
            </a:r>
            <a:r>
              <a:rPr lang="ar-SA" dirty="0" smtClean="0"/>
              <a:t> يجب أن ترى سهم بأربعة </a:t>
            </a:r>
            <a:r>
              <a:rPr lang="ar-SA" dirty="0" err="1" smtClean="0"/>
              <a:t>رؤوس.</a:t>
            </a:r>
            <a:r>
              <a:rPr lang="ar-SA" dirty="0" smtClean="0"/>
              <a:t> قم بالنقر لتحديد الجدول بأكمله</a:t>
            </a:r>
            <a:r>
              <a:rPr lang="ar-JO" dirty="0" err="1" smtClean="0"/>
              <a:t>،</a:t>
            </a:r>
            <a:r>
              <a:rPr lang="ar-JO" dirty="0" smtClean="0"/>
              <a:t> </a:t>
            </a:r>
            <a:r>
              <a:rPr lang="ar-SA" dirty="0" smtClean="0"/>
              <a:t>ومن أجل تحديد صف أو عمود، قم بوضع مؤشر </a:t>
            </a:r>
            <a:r>
              <a:rPr lang="ar-SA" dirty="0" err="1" smtClean="0"/>
              <a:t>الماوس</a:t>
            </a:r>
            <a:r>
              <a:rPr lang="ar-SA" dirty="0" smtClean="0"/>
              <a:t> على حافته الخارجية وقم بالنقر عندما ترى السهم</a:t>
            </a:r>
            <a:endParaRPr lang="ar-JO" dirty="0" smtClean="0"/>
          </a:p>
          <a:p>
            <a:endParaRPr lang="ar-JO" dirty="0" smtClean="0"/>
          </a:p>
          <a:p>
            <a:r>
              <a:rPr lang="ar-SA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نقل الجداول</a:t>
            </a:r>
            <a:endParaRPr lang="ar-JO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ar-SA" dirty="0" smtClean="0"/>
              <a:t>من أجل نقل جدول معين، قم بوضع مؤشر </a:t>
            </a:r>
            <a:r>
              <a:rPr lang="ar-SA" dirty="0" err="1" smtClean="0"/>
              <a:t>الماوس</a:t>
            </a:r>
            <a:r>
              <a:rPr lang="ar-SA" dirty="0" smtClean="0"/>
              <a:t> على حافة </a:t>
            </a:r>
            <a:r>
              <a:rPr lang="ar-SA" dirty="0" err="1" smtClean="0"/>
              <a:t>واحدة.</a:t>
            </a:r>
            <a:r>
              <a:rPr lang="ar-SA" dirty="0" smtClean="0"/>
              <a:t> عندما ترى السهم ذي الأربعة رؤوس، قم بالنقر على الجدول وسحبه إلى موقعه الجديد</a:t>
            </a:r>
            <a:endParaRPr lang="ar-SA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686762"/>
          </a:xfrm>
        </p:spPr>
        <p:txBody>
          <a:bodyPr>
            <a:normAutofit/>
          </a:bodyPr>
          <a:lstStyle/>
          <a:p>
            <a:r>
              <a:rPr lang="ar-SA" sz="2800" dirty="0" smtClean="0"/>
              <a:t>إضافة وحذف الصفوف والأعمدة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066800"/>
            <a:ext cx="7772400" cy="4953000"/>
          </a:xfrm>
        </p:spPr>
        <p:txBody>
          <a:bodyPr>
            <a:normAutofit lnSpcReduction="10000"/>
          </a:bodyPr>
          <a:lstStyle/>
          <a:p>
            <a:r>
              <a:rPr lang="ar-SA" dirty="0" smtClean="0"/>
              <a:t>ستجد أوامر لإدراج وحذف الصفوف والأعمدة في قائمة النقر بالزر الأيمن من الجدول</a:t>
            </a:r>
            <a:endParaRPr lang="ar-JO" dirty="0" smtClean="0"/>
          </a:p>
          <a:p>
            <a:endParaRPr lang="ar-JO" dirty="0" smtClean="0"/>
          </a:p>
          <a:p>
            <a:r>
              <a:rPr lang="ar-SA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إعادة التحكم بحجم الصفوف والأعمدة والجداول</a:t>
            </a:r>
            <a:endParaRPr lang="en-US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ar-SA" dirty="0" smtClean="0"/>
              <a:t>إذا نظرت إلى حدود أي جدول عن كثب، سترى أدوات تحكم منقّطة صغيرة على كل زاوية وحافة</a:t>
            </a:r>
            <a:endParaRPr lang="ar-JO" dirty="0" smtClean="0"/>
          </a:p>
          <a:p>
            <a:endParaRPr lang="ar-JO" dirty="0" smtClean="0"/>
          </a:p>
          <a:p>
            <a:r>
              <a:rPr lang="ar-SA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دمج وتقسيم الخلايا</a:t>
            </a:r>
            <a:endParaRPr lang="ar-JO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ar-SA" dirty="0" smtClean="0"/>
              <a:t>قد تحتاج في بعض المرات إلى دمج مجموعة من الخلايا ضمن خلية واحدة- على سبيل المثال، لإنشاء عنوان </a:t>
            </a:r>
            <a:r>
              <a:rPr lang="ar-SA" dirty="0" err="1" smtClean="0"/>
              <a:t>للجدول.</a:t>
            </a:r>
            <a:r>
              <a:rPr lang="ar-SA" dirty="0" smtClean="0"/>
              <a:t> ومن أجل القيام بذلك، قم بتحديد الخلايا التي تريد دمجها وانقر على دمج الخلايا في </a:t>
            </a:r>
            <a:r>
              <a:rPr lang="ar-SA" dirty="0" err="1" smtClean="0"/>
              <a:t>تبويبة</a:t>
            </a:r>
            <a:r>
              <a:rPr lang="ar-SA" dirty="0" smtClean="0"/>
              <a:t> أدوات </a:t>
            </a:r>
            <a:r>
              <a:rPr lang="ar-SA" dirty="0" err="1" smtClean="0"/>
              <a:t>الجدول </a:t>
            </a:r>
            <a:r>
              <a:rPr lang="ar-SA" dirty="0" smtClean="0"/>
              <a:t>← تخطيط</a:t>
            </a:r>
            <a:endParaRPr lang="en-US" b="1" dirty="0" smtClean="0"/>
          </a:p>
          <a:p>
            <a:endParaRPr lang="ar-SA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609601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الدرس 8-5: تنسيق الجداول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14400"/>
            <a:ext cx="7772400" cy="5105400"/>
          </a:xfrm>
        </p:spPr>
        <p:txBody>
          <a:bodyPr>
            <a:normAutofit/>
          </a:bodyPr>
          <a:lstStyle/>
          <a:p>
            <a:r>
              <a:rPr lang="ar-SA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تطبيق أنماط الجدول</a:t>
            </a:r>
            <a:endParaRPr lang="ar-JO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ar-SA" dirty="0" smtClean="0"/>
              <a:t>ومن أجل تطبيق نمط معين، قم أولاً بوضع المؤشر الخاص بك داخل </a:t>
            </a:r>
            <a:r>
              <a:rPr lang="ar-SA" dirty="0" err="1" smtClean="0"/>
              <a:t>الجدول.</a:t>
            </a:r>
            <a:r>
              <a:rPr lang="ar-SA" dirty="0" smtClean="0"/>
              <a:t> ثم قم بالنقر على أحد الصور الكبيرة في معرض أنماط الجدول في </a:t>
            </a:r>
            <a:r>
              <a:rPr lang="ar-SA" dirty="0" err="1" smtClean="0"/>
              <a:t>تبويبة</a:t>
            </a:r>
            <a:r>
              <a:rPr lang="ar-SA" dirty="0" smtClean="0"/>
              <a:t> أدوات الجدول← تصميم</a:t>
            </a:r>
            <a:endParaRPr lang="ar-JO" dirty="0" smtClean="0"/>
          </a:p>
          <a:p>
            <a:endParaRPr lang="ar-JO" dirty="0" smtClean="0"/>
          </a:p>
          <a:p>
            <a:r>
              <a:rPr lang="ar-SA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تغيير خيارات التنسيق</a:t>
            </a:r>
            <a:endParaRPr lang="ar-JO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ar-SA" dirty="0" smtClean="0"/>
              <a:t>من أجل تغيير طريقة تطبيق التنسيق على الجدول، استخدم مجموعة خيارات أنماط الجدول في </a:t>
            </a:r>
            <a:r>
              <a:rPr lang="ar-SA" dirty="0" err="1" smtClean="0"/>
              <a:t>تبويبة</a:t>
            </a:r>
            <a:r>
              <a:rPr lang="ar-SA" dirty="0" smtClean="0"/>
              <a:t> أدوات الجدول← تصميم</a:t>
            </a:r>
            <a:endParaRPr lang="ar-SA" dirty="0"/>
          </a:p>
        </p:txBody>
      </p:sp>
      <p:pic>
        <p:nvPicPr>
          <p:cNvPr id="4" name="صورة 8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95800"/>
            <a:ext cx="2362200" cy="99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762000"/>
          </a:xfrm>
        </p:spPr>
        <p:txBody>
          <a:bodyPr>
            <a:normAutofit/>
          </a:bodyPr>
          <a:lstStyle/>
          <a:p>
            <a:r>
              <a:rPr lang="ar-SA" sz="2800" dirty="0" smtClean="0"/>
              <a:t>تنسيق الجدول يدوياً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4724400"/>
          </a:xfrm>
        </p:spPr>
        <p:txBody>
          <a:bodyPr>
            <a:normAutofit lnSpcReduction="10000"/>
          </a:bodyPr>
          <a:lstStyle/>
          <a:p>
            <a:r>
              <a:rPr lang="ar-SA" dirty="0" smtClean="0"/>
              <a:t>يمكنك أيضاً تنسيق الجدول </a:t>
            </a:r>
            <a:r>
              <a:rPr lang="ar-SA" dirty="0" err="1" smtClean="0"/>
              <a:t>يدوياً.</a:t>
            </a:r>
            <a:r>
              <a:rPr lang="ar-SA" dirty="0" smtClean="0"/>
              <a:t> ومن أجل تغيير لون الخلفية لواحدة أو أكثر من الخلايا، على سبيل المثال، قم أولاً بتحديد </a:t>
            </a:r>
            <a:r>
              <a:rPr lang="ar-SA" dirty="0" err="1" smtClean="0"/>
              <a:t>الخلية </a:t>
            </a:r>
            <a:r>
              <a:rPr lang="ar-SA" dirty="0" smtClean="0"/>
              <a:t>(الخلايا) التي تريد </a:t>
            </a:r>
            <a:r>
              <a:rPr lang="ar-SA" dirty="0" err="1" smtClean="0"/>
              <a:t>تغييرها.</a:t>
            </a:r>
            <a:r>
              <a:rPr lang="ar-SA" dirty="0" smtClean="0"/>
              <a:t> ثم قم بالنقر على قائمة التظليل في </a:t>
            </a:r>
            <a:r>
              <a:rPr lang="ar-SA" dirty="0" err="1" smtClean="0"/>
              <a:t>تبويبة</a:t>
            </a:r>
            <a:r>
              <a:rPr lang="ar-SA" dirty="0" smtClean="0"/>
              <a:t> أدوات الجدول← تصميم وحدد الخيارات الخاصة بك</a:t>
            </a:r>
            <a:endParaRPr lang="ar-JO" dirty="0" smtClean="0"/>
          </a:p>
          <a:p>
            <a:endParaRPr lang="ar-JO" dirty="0" smtClean="0"/>
          </a:p>
          <a:p>
            <a:r>
              <a:rPr lang="ar-SA" sz="26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تطبيق أنماط </a:t>
            </a:r>
            <a:r>
              <a:rPr lang="en-US" sz="26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WordArt</a:t>
            </a:r>
            <a:r>
              <a:rPr lang="ar-SA" sz="26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على نص الجدول</a:t>
            </a:r>
            <a:endParaRPr lang="ar-JO" sz="2600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ar-SA" dirty="0" smtClean="0"/>
              <a:t>ستجد أيضاً أوامر لتنسيق النص في </a:t>
            </a:r>
            <a:r>
              <a:rPr lang="ar-SA" dirty="0" err="1" smtClean="0"/>
              <a:t>تبويبة</a:t>
            </a:r>
            <a:r>
              <a:rPr lang="ar-SA" dirty="0" smtClean="0"/>
              <a:t> أدوات الجدول← </a:t>
            </a:r>
            <a:r>
              <a:rPr lang="ar-SA" dirty="0" err="1" smtClean="0"/>
              <a:t>تصميم.</a:t>
            </a:r>
            <a:r>
              <a:rPr lang="ar-SA" dirty="0" smtClean="0"/>
              <a:t> ومن أجل البدء، قم بتحديد النص أو الخلايا التي تريد </a:t>
            </a:r>
            <a:r>
              <a:rPr lang="ar-SA" dirty="0" err="1" smtClean="0"/>
              <a:t>تنسيقها.</a:t>
            </a:r>
            <a:r>
              <a:rPr lang="ar-SA" dirty="0" smtClean="0"/>
              <a:t> (لاحظ أن بعض الأنماط سوف تُطبق على كامل النص في الخلية بغض النظر عن </a:t>
            </a:r>
            <a:r>
              <a:rPr lang="ar-SA" dirty="0" err="1" smtClean="0"/>
              <a:t>تحديدك.</a:t>
            </a:r>
            <a:r>
              <a:rPr lang="ar-SA" dirty="0" smtClean="0"/>
              <a:t>) بعد ذلك، اختر نمط سريع من </a:t>
            </a:r>
            <a:r>
              <a:rPr lang="ar-SA" dirty="0" err="1" smtClean="0"/>
              <a:t>تبويبة</a:t>
            </a:r>
            <a:r>
              <a:rPr lang="ar-SA" dirty="0" smtClean="0"/>
              <a:t> أدوات الجدول← تصميم</a:t>
            </a:r>
            <a:endParaRPr lang="ar-JO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686762"/>
          </a:xfrm>
        </p:spPr>
        <p:txBody>
          <a:bodyPr>
            <a:normAutofit fontScale="90000"/>
          </a:bodyPr>
          <a:lstStyle/>
          <a:p>
            <a:r>
              <a:rPr lang="ar-SA" sz="2800" dirty="0" smtClean="0"/>
              <a:t>تنسيق نص الجدول باستخدام </a:t>
            </a:r>
            <a:r>
              <a:rPr lang="ar-SA" sz="2800" dirty="0" err="1" smtClean="0"/>
              <a:t>تبويبة</a:t>
            </a:r>
            <a:r>
              <a:rPr lang="ar-SA" sz="2800" dirty="0" smtClean="0"/>
              <a:t> الصفحة الرئيسية وشريط الأدوات المصغر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772400" cy="5029200"/>
          </a:xfrm>
        </p:spPr>
        <p:txBody>
          <a:bodyPr>
            <a:normAutofit/>
          </a:bodyPr>
          <a:lstStyle/>
          <a:p>
            <a:r>
              <a:rPr lang="ar-SA" dirty="0" smtClean="0"/>
              <a:t>يمكنك استخدام الأوامر في مجموعتي الخط والفقرة في </a:t>
            </a:r>
            <a:r>
              <a:rPr lang="ar-SA" dirty="0" err="1" smtClean="0"/>
              <a:t>تبويبة</a:t>
            </a:r>
            <a:r>
              <a:rPr lang="ar-SA" dirty="0" smtClean="0"/>
              <a:t> الصفحة الرئيسية وشريط الأدوات المصغر لتنسيق جدول النص</a:t>
            </a:r>
            <a:endParaRPr lang="ar-JO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610562"/>
          </a:xfrm>
        </p:spPr>
        <p:txBody>
          <a:bodyPr>
            <a:normAutofit/>
          </a:bodyPr>
          <a:lstStyle/>
          <a:p>
            <a:pPr algn="ctr"/>
            <a:r>
              <a:rPr lang="ar-JO" sz="2800" dirty="0" smtClean="0"/>
              <a:t>ا</a:t>
            </a:r>
            <a:r>
              <a:rPr lang="ar-SA" sz="2800" dirty="0" smtClean="0"/>
              <a:t>لدرس 8-6: إدراج المخططات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14400"/>
            <a:ext cx="7772400" cy="5105400"/>
          </a:xfrm>
        </p:spPr>
        <p:txBody>
          <a:bodyPr>
            <a:normAutofit/>
          </a:bodyPr>
          <a:lstStyle/>
          <a:p>
            <a:r>
              <a:rPr lang="ar-SA" sz="28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إدراج مخطط</a:t>
            </a:r>
            <a:endParaRPr lang="ar-JO" sz="2800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ar-SA" dirty="0" smtClean="0"/>
              <a:t>من أجل إضافة مخطط إلى الشريحة الخاصة بك، قم بالنقر على </a:t>
            </a:r>
            <a:r>
              <a:rPr lang="ar-SA" dirty="0" err="1" smtClean="0"/>
              <a:t>إدراج </a:t>
            </a:r>
            <a:r>
              <a:rPr lang="ar-SA" dirty="0" smtClean="0"/>
              <a:t>← مخطط أو قم بالنقر على العنصر النائب لإدراج مخطط</a:t>
            </a:r>
            <a:r>
              <a:rPr lang="ar-JO" dirty="0" err="1" smtClean="0"/>
              <a:t>.</a:t>
            </a:r>
            <a:endParaRPr lang="ar-JO" dirty="0" smtClean="0"/>
          </a:p>
          <a:p>
            <a:endParaRPr lang="ar-JO" dirty="0" smtClean="0"/>
          </a:p>
          <a:p>
            <a:r>
              <a:rPr lang="ar-SA" sz="28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نقل المخططات وإعادة التحكم بحجمها وحذفها</a:t>
            </a:r>
            <a:endParaRPr lang="ar-JO" sz="2800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ar-SA" dirty="0" smtClean="0"/>
              <a:t>يمكنك تحرير المخطط تماماً مثل أي كائنات </a:t>
            </a:r>
            <a:r>
              <a:rPr lang="ar-SA" dirty="0" err="1" smtClean="0"/>
              <a:t>أخرى.</a:t>
            </a:r>
            <a:r>
              <a:rPr lang="ar-SA" dirty="0" smtClean="0"/>
              <a:t> ومن أجل نقله، قم بنقر وسحب الحدود الخارجية</a:t>
            </a:r>
            <a:endParaRPr lang="ar-JO" dirty="0" smtClean="0"/>
          </a:p>
          <a:p>
            <a:endParaRPr lang="ar-JO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761999"/>
          </a:xfrm>
        </p:spPr>
        <p:txBody>
          <a:bodyPr>
            <a:normAutofit/>
          </a:bodyPr>
          <a:lstStyle/>
          <a:p>
            <a:r>
              <a:rPr lang="ar-SA" sz="2800" dirty="0" smtClean="0"/>
              <a:t>نبذة عن </a:t>
            </a:r>
            <a:r>
              <a:rPr lang="ar-SA" sz="2800" dirty="0" err="1" smtClean="0"/>
              <a:t>تبويبات</a:t>
            </a:r>
            <a:r>
              <a:rPr lang="ar-SA" sz="2800" dirty="0" smtClean="0"/>
              <a:t> أدوات المخطط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066800"/>
            <a:ext cx="7772400" cy="4876800"/>
          </a:xfrm>
        </p:spPr>
        <p:txBody>
          <a:bodyPr>
            <a:normAutofit/>
          </a:bodyPr>
          <a:lstStyle/>
          <a:p>
            <a:r>
              <a:rPr lang="ar-SA" dirty="0" smtClean="0"/>
              <a:t>دعونا نلقي نظرة سريعة على </a:t>
            </a:r>
            <a:r>
              <a:rPr lang="ar-SA" dirty="0" err="1" smtClean="0"/>
              <a:t>التبويبات</a:t>
            </a:r>
            <a:r>
              <a:rPr lang="ar-SA" dirty="0" smtClean="0"/>
              <a:t> الثلاثة لأدوات المخطط</a:t>
            </a:r>
            <a:r>
              <a:rPr lang="ar-JO" dirty="0" err="1" smtClean="0"/>
              <a:t>:</a:t>
            </a:r>
            <a:r>
              <a:rPr lang="ar-SA" dirty="0" smtClean="0"/>
              <a:t> </a:t>
            </a:r>
            <a:endParaRPr lang="ar-JO" dirty="0" smtClean="0"/>
          </a:p>
          <a:p>
            <a:pPr>
              <a:buFont typeface="Wingdings" pitchFamily="2" charset="2"/>
              <a:buChar char="v"/>
            </a:pPr>
            <a:r>
              <a:rPr lang="ar-SA" dirty="0" err="1" smtClean="0"/>
              <a:t>التبويبة</a:t>
            </a:r>
            <a:r>
              <a:rPr lang="ar-SA" dirty="0" smtClean="0"/>
              <a:t> الأولى هي تصميم</a:t>
            </a:r>
            <a:r>
              <a:rPr lang="ar-JO" dirty="0" err="1" smtClean="0"/>
              <a:t>:</a:t>
            </a:r>
            <a:endParaRPr lang="ar-JO" dirty="0" smtClean="0"/>
          </a:p>
          <a:p>
            <a:endParaRPr lang="ar-JO" dirty="0" smtClean="0"/>
          </a:p>
          <a:p>
            <a:pPr marL="971550" lvl="1" indent="-514350" algn="r">
              <a:buFont typeface="+mj-lt"/>
              <a:buAutoNum type="arabicPeriod"/>
            </a:pPr>
            <a:r>
              <a:rPr lang="ar-SA" b="1" dirty="0" smtClean="0"/>
              <a:t>النوع</a:t>
            </a:r>
            <a:r>
              <a:rPr lang="ar-SA" dirty="0" smtClean="0"/>
              <a:t>: تغيير نوع المخطط أو حفظ النوع الحالي كقالب.</a:t>
            </a:r>
            <a:endParaRPr lang="en-US" dirty="0" smtClean="0"/>
          </a:p>
          <a:p>
            <a:pPr marL="971550" lvl="1" indent="-514350" algn="r">
              <a:buFont typeface="+mj-lt"/>
              <a:buAutoNum type="arabicPeriod"/>
            </a:pPr>
            <a:r>
              <a:rPr lang="ar-SA" b="1" dirty="0" smtClean="0"/>
              <a:t>بيانات</a:t>
            </a:r>
            <a:r>
              <a:rPr lang="ar-SA" dirty="0" smtClean="0"/>
              <a:t>: تحديد أو تحرير أو تحديث البيانات، أو تغيير كيفية عرض البيانات.</a:t>
            </a:r>
            <a:endParaRPr lang="en-US" dirty="0" smtClean="0"/>
          </a:p>
          <a:p>
            <a:pPr marL="971550" lvl="1" indent="-514350" algn="r">
              <a:buFont typeface="+mj-lt"/>
              <a:buAutoNum type="arabicPeriod"/>
            </a:pPr>
            <a:r>
              <a:rPr lang="ar-SA" b="1" dirty="0" err="1" smtClean="0"/>
              <a:t>تخطيطات</a:t>
            </a:r>
            <a:r>
              <a:rPr lang="ar-SA" b="1" dirty="0" smtClean="0"/>
              <a:t> المخططات</a:t>
            </a:r>
            <a:r>
              <a:rPr lang="ar-SA" dirty="0" smtClean="0"/>
              <a:t>: تغيير طريقة تنظيم المخطط.</a:t>
            </a:r>
            <a:endParaRPr lang="en-US" dirty="0" smtClean="0"/>
          </a:p>
          <a:p>
            <a:pPr marL="971550" lvl="1" indent="-514350" algn="r">
              <a:buFont typeface="+mj-lt"/>
              <a:buAutoNum type="arabicPeriod"/>
            </a:pPr>
            <a:r>
              <a:rPr lang="ar-SA" b="1" dirty="0" smtClean="0"/>
              <a:t>أنماط المخططات</a:t>
            </a:r>
            <a:r>
              <a:rPr lang="ar-SA" dirty="0" smtClean="0"/>
              <a:t>: تغيير مظهر المخطط</a:t>
            </a:r>
            <a:endParaRPr lang="ar-JO" dirty="0" smtClean="0"/>
          </a:p>
        </p:txBody>
      </p:sp>
      <p:pic>
        <p:nvPicPr>
          <p:cNvPr id="4" name="صورة 1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495800"/>
            <a:ext cx="6248400" cy="1350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762000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الدرس 1-6: الحصول على تعليمات في برنامج </a:t>
            </a:r>
            <a:r>
              <a:rPr lang="ar-SA" sz="2800" dirty="0" err="1" smtClean="0"/>
              <a:t>باوربوينت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066800"/>
            <a:ext cx="7772400" cy="4953000"/>
          </a:xfrm>
        </p:spPr>
        <p:txBody>
          <a:bodyPr>
            <a:normAutofit/>
          </a:bodyPr>
          <a:lstStyle/>
          <a:p>
            <a:r>
              <a:rPr lang="ar-SA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الشروع في العمل مع </a:t>
            </a:r>
            <a:r>
              <a:rPr lang="en-US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Office.com</a:t>
            </a:r>
          </a:p>
          <a:p>
            <a:r>
              <a:rPr lang="ar-SA" dirty="0" smtClean="0"/>
              <a:t>إن كان لديك اتصال بالإنترنت، يمكنك التحقق من أساسيات برنامج </a:t>
            </a:r>
            <a:r>
              <a:rPr lang="ar-SA" dirty="0" err="1" smtClean="0"/>
              <a:t>باوربوينت</a:t>
            </a:r>
            <a:r>
              <a:rPr lang="ar-SA" dirty="0" smtClean="0"/>
              <a:t> والتعلم عن السمات الجديدة عن طريق أمر معين في قائمة </a:t>
            </a:r>
            <a:r>
              <a:rPr lang="ar-SA" dirty="0" err="1" smtClean="0"/>
              <a:t>ملف.</a:t>
            </a:r>
            <a:r>
              <a:rPr lang="ar-SA" dirty="0" smtClean="0"/>
              <a:t> قم فقط بالنقر على </a:t>
            </a:r>
            <a:r>
              <a:rPr lang="ar-SA" dirty="0" err="1" smtClean="0"/>
              <a:t>ملف </a:t>
            </a:r>
            <a:r>
              <a:rPr lang="ar-SA" dirty="0" smtClean="0"/>
              <a:t>← </a:t>
            </a:r>
            <a:r>
              <a:rPr lang="ar-SA" dirty="0" err="1" smtClean="0"/>
              <a:t>تعليمات </a:t>
            </a:r>
            <a:r>
              <a:rPr lang="ar-SA" dirty="0" smtClean="0"/>
              <a:t>← الشروع في العمل</a:t>
            </a:r>
            <a:endParaRPr lang="en-US" dirty="0" smtClean="0"/>
          </a:p>
          <a:p>
            <a:endParaRPr lang="en-US" dirty="0" smtClean="0"/>
          </a:p>
          <a:p>
            <a:r>
              <a:rPr lang="ar-SA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فتح التعليمات</a:t>
            </a:r>
            <a:endParaRPr lang="en-US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ar-SA" dirty="0" smtClean="0"/>
              <a:t>من أجل فتح ملف التعليمات، قم بالنقر على رمز علامة الاستفهام الزرقاء في أعلى الإطار، أو قم بالنقر على </a:t>
            </a:r>
            <a:r>
              <a:rPr lang="ar-SA" dirty="0" err="1" smtClean="0"/>
              <a:t>ملف </a:t>
            </a:r>
            <a:r>
              <a:rPr lang="ar-SA" dirty="0" smtClean="0"/>
              <a:t>← </a:t>
            </a:r>
            <a:r>
              <a:rPr lang="ar-SA" dirty="0" err="1" smtClean="0"/>
              <a:t>تعليمات </a:t>
            </a:r>
            <a:r>
              <a:rPr lang="ar-SA" dirty="0" smtClean="0"/>
              <a:t>←تعليمات </a:t>
            </a:r>
            <a:r>
              <a:rPr lang="en-US" dirty="0" smtClean="0"/>
              <a:t>Microsoft Office</a:t>
            </a:r>
            <a:r>
              <a:rPr lang="ar-SA" dirty="0" smtClean="0"/>
              <a:t>، أو اضغط على </a:t>
            </a:r>
            <a:r>
              <a:rPr lang="en-US" dirty="0" smtClean="0"/>
              <a:t>F1</a:t>
            </a:r>
            <a:r>
              <a:rPr lang="ar-SA" dirty="0" smtClean="0"/>
              <a:t> على لوحة المفاتيح الخاصة بك</a:t>
            </a:r>
            <a:endParaRPr lang="ar-SA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7772400" cy="541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ar-SA" dirty="0" err="1" smtClean="0"/>
              <a:t>التبويبة</a:t>
            </a:r>
            <a:r>
              <a:rPr lang="ar-SA" dirty="0" smtClean="0"/>
              <a:t> التالية هي تخطيط</a:t>
            </a:r>
            <a:r>
              <a:rPr lang="ar-JO" dirty="0" smtClean="0"/>
              <a:t> </a:t>
            </a:r>
            <a:r>
              <a:rPr lang="ar-JO" dirty="0" err="1" smtClean="0"/>
              <a:t>:</a:t>
            </a:r>
            <a:endParaRPr lang="ar-JO" dirty="0" smtClean="0"/>
          </a:p>
          <a:p>
            <a:pPr marL="914400" lvl="1" indent="-457200" algn="r">
              <a:buFont typeface="+mj-lt"/>
              <a:buAutoNum type="arabicPeriod"/>
            </a:pPr>
            <a:r>
              <a:rPr lang="ar-SA" sz="2400" b="1" dirty="0" smtClean="0"/>
              <a:t>التحديد الحالي</a:t>
            </a:r>
            <a:r>
              <a:rPr lang="ar-JO" sz="2400" b="1" dirty="0" err="1" smtClean="0"/>
              <a:t>:</a:t>
            </a:r>
            <a:r>
              <a:rPr lang="ar-JO" sz="2400" b="1" dirty="0" smtClean="0"/>
              <a:t> </a:t>
            </a:r>
            <a:r>
              <a:rPr lang="ar-SA" sz="2400" dirty="0" smtClean="0"/>
              <a:t>اختيار جزء المخطط المراد تنسيقه</a:t>
            </a:r>
            <a:endParaRPr lang="ar-JO" sz="2400" b="1" dirty="0" smtClean="0"/>
          </a:p>
          <a:p>
            <a:pPr marL="914400" lvl="1" indent="-457200" algn="r">
              <a:buFont typeface="+mj-lt"/>
              <a:buAutoNum type="arabicPeriod"/>
            </a:pPr>
            <a:r>
              <a:rPr lang="ar-SA" sz="2400" b="1" dirty="0" smtClean="0"/>
              <a:t>إدراج</a:t>
            </a:r>
            <a:r>
              <a:rPr lang="ar-JO" sz="2400" b="1" dirty="0" smtClean="0"/>
              <a:t> </a:t>
            </a:r>
            <a:r>
              <a:rPr lang="ar-JO" sz="2400" b="1" dirty="0" err="1" smtClean="0"/>
              <a:t>:</a:t>
            </a:r>
            <a:r>
              <a:rPr lang="ar-SA" sz="2400" dirty="0" smtClean="0"/>
              <a:t>إضافة صور أو أشكال أو مربع نص إلى المخطط الخاص بك</a:t>
            </a:r>
            <a:endParaRPr lang="ar-JO" sz="2400" b="1" dirty="0" smtClean="0"/>
          </a:p>
          <a:p>
            <a:pPr marL="914400" lvl="1" indent="-457200" algn="r">
              <a:buFont typeface="+mj-lt"/>
              <a:buAutoNum type="arabicPeriod"/>
            </a:pPr>
            <a:r>
              <a:rPr lang="ar-SA" sz="2400" b="1" dirty="0" smtClean="0"/>
              <a:t>تسميات</a:t>
            </a:r>
            <a:r>
              <a:rPr lang="ar-JO" sz="2400" b="1" dirty="0" err="1" smtClean="0"/>
              <a:t>:</a:t>
            </a:r>
            <a:r>
              <a:rPr lang="ar-JO" sz="2400" b="1" dirty="0" smtClean="0"/>
              <a:t> </a:t>
            </a:r>
            <a:r>
              <a:rPr lang="ar-SA" sz="2400" dirty="0" smtClean="0"/>
              <a:t>إضافة تسميات إلى أجزاء مختلفة من المخطط</a:t>
            </a:r>
            <a:endParaRPr lang="ar-JO" sz="2400" b="1" dirty="0" smtClean="0"/>
          </a:p>
          <a:p>
            <a:pPr marL="914400" lvl="1" indent="-457200" algn="r">
              <a:buFont typeface="+mj-lt"/>
              <a:buAutoNum type="arabicPeriod"/>
            </a:pPr>
            <a:r>
              <a:rPr lang="ar-SA" sz="2400" b="1" dirty="0" smtClean="0"/>
              <a:t>محاور</a:t>
            </a:r>
            <a:r>
              <a:rPr lang="ar-JO" sz="2400" b="1" dirty="0" smtClean="0"/>
              <a:t> </a:t>
            </a:r>
            <a:r>
              <a:rPr lang="ar-SA" sz="2400" dirty="0" smtClean="0"/>
              <a:t>: تغيير مظهر وتسميات المحاور وخطوط الشبكة</a:t>
            </a:r>
            <a:endParaRPr lang="ar-JO" sz="2400" b="1" dirty="0" smtClean="0"/>
          </a:p>
          <a:p>
            <a:pPr marL="914400" lvl="1" indent="-457200" algn="r">
              <a:buFont typeface="+mj-lt"/>
              <a:buAutoNum type="arabicPeriod"/>
            </a:pPr>
            <a:r>
              <a:rPr lang="ar-SA" sz="2400" b="1" dirty="0" smtClean="0"/>
              <a:t>الخلفية</a:t>
            </a:r>
            <a:r>
              <a:rPr lang="ar-JO" sz="2400" b="1" dirty="0" smtClean="0"/>
              <a:t> </a:t>
            </a:r>
            <a:r>
              <a:rPr lang="ar-SA" sz="2400" dirty="0" smtClean="0"/>
              <a:t>: تنسيق جدار وأرضية المخطط وناحية </a:t>
            </a:r>
            <a:r>
              <a:rPr lang="ar-SA" sz="2400" dirty="0" err="1" smtClean="0"/>
              <a:t>الرسم.</a:t>
            </a:r>
            <a:r>
              <a:rPr lang="ar-SA" sz="2400" dirty="0" smtClean="0"/>
              <a:t> يمكنك أيضاً تعديل خيارات الاستدارة ثلاثية الأبعاد</a:t>
            </a:r>
            <a:endParaRPr lang="ar-JO" sz="2400" b="1" dirty="0" smtClean="0"/>
          </a:p>
          <a:p>
            <a:pPr marL="914400" lvl="1" indent="-457200" algn="r">
              <a:buFont typeface="+mj-lt"/>
              <a:buAutoNum type="arabicPeriod"/>
            </a:pPr>
            <a:r>
              <a:rPr lang="ar-SA" sz="2400" b="1" dirty="0" smtClean="0"/>
              <a:t>تحليل</a:t>
            </a:r>
            <a:r>
              <a:rPr lang="ar-JO" sz="2400" b="1" dirty="0" smtClean="0"/>
              <a:t> </a:t>
            </a:r>
            <a:r>
              <a:rPr lang="ar-JO" sz="2400" b="1" dirty="0" err="1" smtClean="0"/>
              <a:t>:</a:t>
            </a:r>
            <a:r>
              <a:rPr lang="ar-JO" sz="2400" b="1" dirty="0" smtClean="0"/>
              <a:t> </a:t>
            </a:r>
            <a:r>
              <a:rPr lang="ar-SA" sz="2400" dirty="0" smtClean="0"/>
              <a:t>إضافة خطوط أو أشرطة إلى المخطط لإبراز اتجاه </a:t>
            </a:r>
            <a:r>
              <a:rPr lang="ar-SA" sz="2400" dirty="0" err="1" smtClean="0"/>
              <a:t>البيانات.</a:t>
            </a:r>
            <a:r>
              <a:rPr lang="ar-SA" sz="2400" dirty="0" smtClean="0"/>
              <a:t> هذه السمات غير مدعومة في كافة المخططات</a:t>
            </a:r>
          </a:p>
          <a:p>
            <a:endParaRPr lang="ar-SA" dirty="0"/>
          </a:p>
        </p:txBody>
      </p:sp>
      <p:pic>
        <p:nvPicPr>
          <p:cNvPr id="4" name="صورة 10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724400"/>
            <a:ext cx="6172200" cy="11150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57200"/>
            <a:ext cx="8077200" cy="4419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ar-SA" sz="2800" dirty="0" smtClean="0"/>
              <a:t>أخيراً، لدينا </a:t>
            </a:r>
            <a:r>
              <a:rPr lang="ar-SA" sz="2800" dirty="0" err="1" smtClean="0"/>
              <a:t>تبويبة</a:t>
            </a:r>
            <a:r>
              <a:rPr lang="ar-SA" sz="2800" dirty="0" smtClean="0"/>
              <a:t> تنسيق</a:t>
            </a:r>
            <a:r>
              <a:rPr lang="ar-JO" sz="2800" dirty="0" err="1" smtClean="0"/>
              <a:t>:</a:t>
            </a:r>
            <a:endParaRPr lang="ar-JO" sz="2800" dirty="0" smtClean="0"/>
          </a:p>
          <a:p>
            <a:pPr marL="971550" lvl="1" indent="-514350" algn="r">
              <a:buFont typeface="+mj-lt"/>
              <a:buAutoNum type="arabicPeriod"/>
            </a:pPr>
            <a:r>
              <a:rPr lang="ar-SA" b="1" dirty="0" smtClean="0"/>
              <a:t>التحديد الحالي</a:t>
            </a:r>
            <a:r>
              <a:rPr lang="ar-SA" dirty="0" smtClean="0"/>
              <a:t>: اختيار جزء المخطط المراد تنسيقه، أو فتح مربع حوار تنسيق لذلك العنصر، أو إعادة تعيين العنصر.</a:t>
            </a:r>
            <a:endParaRPr lang="en-US" dirty="0" smtClean="0"/>
          </a:p>
          <a:p>
            <a:pPr marL="971550" lvl="1" indent="-514350" algn="r">
              <a:buFont typeface="+mj-lt"/>
              <a:buAutoNum type="arabicPeriod"/>
            </a:pPr>
            <a:r>
              <a:rPr lang="ar-SA" b="1" dirty="0" smtClean="0"/>
              <a:t>أنماط الأشكال</a:t>
            </a:r>
            <a:r>
              <a:rPr lang="ar-SA" dirty="0" smtClean="0"/>
              <a:t>: اختيار نمط معين للعنصر المحدد، أو تنسيق تعبئته ومخططه التفصيلي وتأثيراته يدوياً.</a:t>
            </a:r>
            <a:endParaRPr lang="en-US" dirty="0" smtClean="0"/>
          </a:p>
          <a:p>
            <a:pPr marL="971550" lvl="1" indent="-514350" algn="r">
              <a:buFont typeface="+mj-lt"/>
              <a:buAutoNum type="arabicPeriod"/>
            </a:pPr>
            <a:r>
              <a:rPr lang="ar-SA" b="1" dirty="0" smtClean="0"/>
              <a:t>أنماط </a:t>
            </a:r>
            <a:r>
              <a:rPr lang="en-US" b="1" dirty="0" smtClean="0"/>
              <a:t>WordArt</a:t>
            </a:r>
            <a:r>
              <a:rPr lang="ar-SA" dirty="0" smtClean="0"/>
              <a:t>: اختيار نمط معين للنص المحدد، أو تنسيق تعبئته ومخططه التفصيلي وتأثيراته يدوياً.</a:t>
            </a:r>
            <a:endParaRPr lang="en-US" dirty="0" smtClean="0"/>
          </a:p>
          <a:p>
            <a:pPr marL="971550" lvl="1" indent="-514350" algn="r">
              <a:buFont typeface="+mj-lt"/>
              <a:buAutoNum type="arabicPeriod"/>
            </a:pPr>
            <a:r>
              <a:rPr lang="ar-SA" b="1" dirty="0" smtClean="0"/>
              <a:t>ترتيب</a:t>
            </a:r>
            <a:r>
              <a:rPr lang="ar-SA" dirty="0" smtClean="0"/>
              <a:t>: إحضار العنصر الحالي إلى الأمام أو إرساله إلى الخلف ضمن مجموعة كائنات؛ أو محاذاة واستدارة وتجميع العنصر؛ أو عرض جزء </a:t>
            </a:r>
            <a:r>
              <a:rPr lang="ar-SA" dirty="0" err="1" smtClean="0"/>
              <a:t>التحديد.</a:t>
            </a:r>
            <a:r>
              <a:rPr lang="ar-SA" dirty="0" smtClean="0"/>
              <a:t>  </a:t>
            </a:r>
            <a:endParaRPr lang="en-US" dirty="0" smtClean="0"/>
          </a:p>
          <a:p>
            <a:pPr marL="971550" lvl="1" indent="-514350" algn="r">
              <a:buFont typeface="+mj-lt"/>
              <a:buAutoNum type="arabicPeriod"/>
            </a:pPr>
            <a:r>
              <a:rPr lang="ar-SA" b="1" dirty="0" smtClean="0"/>
              <a:t>الحجم</a:t>
            </a:r>
            <a:r>
              <a:rPr lang="ar-SA" dirty="0" smtClean="0"/>
              <a:t>: تعيين حجم العنصر الحالي</a:t>
            </a:r>
            <a:endParaRPr lang="en-US" dirty="0" smtClean="0"/>
          </a:p>
        </p:txBody>
      </p:sp>
      <p:pic>
        <p:nvPicPr>
          <p:cNvPr id="7" name="صورة 10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953000"/>
            <a:ext cx="6324600" cy="1059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09600"/>
          </a:xfrm>
        </p:spPr>
        <p:txBody>
          <a:bodyPr>
            <a:normAutofit/>
          </a:bodyPr>
          <a:lstStyle/>
          <a:p>
            <a:r>
              <a:rPr lang="ar-SA" sz="2800" dirty="0" smtClean="0"/>
              <a:t>تحرير بيانات المخطط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143000"/>
            <a:ext cx="7391400" cy="4953000"/>
          </a:xfrm>
        </p:spPr>
        <p:txBody>
          <a:bodyPr>
            <a:normAutofit/>
          </a:bodyPr>
          <a:lstStyle/>
          <a:p>
            <a:r>
              <a:rPr lang="ar-JO" dirty="0" smtClean="0"/>
              <a:t> </a:t>
            </a:r>
            <a:r>
              <a:rPr lang="ar-SA" dirty="0" smtClean="0"/>
              <a:t>إن كنت بحاجة إلى إجراء تغييرات على بيانات المخطط، قم بالنقر على أمر تحرير البيانات في </a:t>
            </a:r>
            <a:r>
              <a:rPr lang="ar-SA" dirty="0" err="1" smtClean="0"/>
              <a:t>تبويبة</a:t>
            </a:r>
            <a:r>
              <a:rPr lang="ar-SA" dirty="0" smtClean="0"/>
              <a:t> أدوات </a:t>
            </a:r>
            <a:r>
              <a:rPr lang="ar-SA" dirty="0" err="1" smtClean="0"/>
              <a:t>المخطط </a:t>
            </a:r>
            <a:r>
              <a:rPr lang="ar-SA" dirty="0" smtClean="0"/>
              <a:t>← تصميم</a:t>
            </a:r>
            <a:endParaRPr lang="ar-JO" dirty="0" smtClean="0"/>
          </a:p>
          <a:p>
            <a:endParaRPr lang="ar-JO" dirty="0" smtClean="0"/>
          </a:p>
          <a:p>
            <a:r>
              <a:rPr lang="ar-SA" b="1" u="sng" dirty="0" smtClean="0"/>
              <a:t>تغيير مظهر المخطط</a:t>
            </a:r>
            <a:endParaRPr lang="ar-JO" b="1" u="sng" dirty="0" smtClean="0"/>
          </a:p>
          <a:p>
            <a:r>
              <a:rPr lang="ar-SA" dirty="0" smtClean="0"/>
              <a:t>إذا أردت تغيير مظهر المخطط الخاص بك، فإنه يوجد طرق قليلة يمكنك من خلالها القيام </a:t>
            </a:r>
            <a:r>
              <a:rPr lang="ar-SA" dirty="0" err="1" smtClean="0"/>
              <a:t>بذلك.</a:t>
            </a:r>
            <a:r>
              <a:rPr lang="ar-SA" dirty="0" smtClean="0"/>
              <a:t> ومن أجل تغيير نوع </a:t>
            </a:r>
            <a:r>
              <a:rPr lang="ar-SA" dirty="0" err="1" smtClean="0"/>
              <a:t>المخطط </a:t>
            </a:r>
            <a:r>
              <a:rPr lang="ar-SA" dirty="0" smtClean="0"/>
              <a:t>(مثلا من مخطط عمود إلى مخطط خط)، قم بالنقر على أمر تغيير نوع المخطط في </a:t>
            </a:r>
            <a:r>
              <a:rPr lang="ar-SA" dirty="0" err="1" smtClean="0"/>
              <a:t>تبويبة</a:t>
            </a:r>
            <a:r>
              <a:rPr lang="ar-SA" dirty="0" smtClean="0"/>
              <a:t> أدوات </a:t>
            </a:r>
            <a:r>
              <a:rPr lang="ar-SA" dirty="0" err="1" smtClean="0"/>
              <a:t>المخطط </a:t>
            </a:r>
            <a:r>
              <a:rPr lang="ar-SA" dirty="0" smtClean="0"/>
              <a:t>← تصميم</a:t>
            </a:r>
            <a:endParaRPr lang="en-US" dirty="0" smtClean="0"/>
          </a:p>
          <a:p>
            <a:r>
              <a:rPr lang="ar-JO" dirty="0" smtClean="0"/>
              <a:t> </a:t>
            </a:r>
            <a:endParaRPr lang="en-US" dirty="0" smtClean="0"/>
          </a:p>
          <a:p>
            <a:endParaRPr lang="ar-JO" dirty="0" smtClean="0"/>
          </a:p>
          <a:p>
            <a:endParaRPr lang="ar-JO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533399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ar-SA" sz="2800" dirty="0" smtClean="0"/>
              <a:t>الدرس 8-7: إدراج </a:t>
            </a:r>
            <a:r>
              <a:rPr lang="en-US" sz="2800" dirty="0" err="1" smtClean="0"/>
              <a:t>SmartArt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838200"/>
            <a:ext cx="8458200" cy="5181600"/>
          </a:xfrm>
        </p:spPr>
        <p:txBody>
          <a:bodyPr>
            <a:noAutofit/>
          </a:bodyPr>
          <a:lstStyle/>
          <a:p>
            <a:r>
              <a:rPr lang="ar-SA" sz="28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إدراج </a:t>
            </a:r>
            <a:r>
              <a:rPr lang="en-US" sz="2800" b="1" u="sng" dirty="0" err="1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SmartArt</a:t>
            </a:r>
            <a:endParaRPr lang="en-US" sz="2800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/>
            <a:r>
              <a:rPr lang="ar-SA" dirty="0" smtClean="0"/>
              <a:t>من أجل إضافة </a:t>
            </a:r>
            <a:r>
              <a:rPr lang="en-US" dirty="0" err="1" smtClean="0"/>
              <a:t>SmartArt</a:t>
            </a:r>
            <a:r>
              <a:rPr lang="ar-SA" dirty="0" smtClean="0"/>
              <a:t> إلى شريحة ما، قم بالنقر على </a:t>
            </a:r>
            <a:r>
              <a:rPr lang="ar-SA" dirty="0" err="1" smtClean="0"/>
              <a:t>إدراج ←</a:t>
            </a:r>
            <a:r>
              <a:rPr lang="ar-SA" dirty="0" smtClean="0"/>
              <a:t> </a:t>
            </a:r>
            <a:r>
              <a:rPr lang="en-US" dirty="0" err="1" smtClean="0"/>
              <a:t>SmartArt</a:t>
            </a:r>
            <a:r>
              <a:rPr lang="ar-SA" dirty="0" smtClean="0"/>
              <a:t>، أو قم بالنقر على العنصر النائب لرسومات </a:t>
            </a:r>
            <a:r>
              <a:rPr lang="en-US" dirty="0" err="1" smtClean="0"/>
              <a:t>SmartArt</a:t>
            </a:r>
            <a:r>
              <a:rPr lang="ar-SA" dirty="0" smtClean="0"/>
              <a:t> إن كان متاحاً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ar-SA" sz="28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إضافة نص</a:t>
            </a:r>
            <a:endParaRPr lang="en-US" sz="2800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/>
            <a:r>
              <a:rPr lang="ar-SA" dirty="0" smtClean="0"/>
              <a:t>من أجل إضافة نص إلى الرسم البياني، قم ببساطة بالنقر </a:t>
            </a:r>
            <a:r>
              <a:rPr lang="ar-SA" dirty="0" err="1" smtClean="0"/>
              <a:t>على </a:t>
            </a:r>
            <a:r>
              <a:rPr lang="ar-SA" dirty="0" smtClean="0"/>
              <a:t>[نص] واطبع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ar-SA" sz="28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إضافة صور</a:t>
            </a:r>
            <a:endParaRPr lang="en-US" sz="2800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/>
            <a:r>
              <a:rPr lang="ar-SA" dirty="0" smtClean="0"/>
              <a:t>تقدم بعض الرسومات، كالمثال الذي نستخدمه هنا، خيار تضمين صور </a:t>
            </a:r>
            <a:r>
              <a:rPr lang="ar-SA" dirty="0" err="1" smtClean="0"/>
              <a:t>معينة.</a:t>
            </a:r>
            <a:r>
              <a:rPr lang="ar-SA" dirty="0" smtClean="0"/>
              <a:t> قم فقط بالنقر على رمز الصورة لإضافة صورة</a:t>
            </a: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228600"/>
            <a:ext cx="7772400" cy="5791200"/>
          </a:xfrm>
        </p:spPr>
        <p:txBody>
          <a:bodyPr>
            <a:normAutofit/>
          </a:bodyPr>
          <a:lstStyle/>
          <a:p>
            <a:r>
              <a:rPr lang="ar-SA" dirty="0" smtClean="0"/>
              <a:t>نبذة عن </a:t>
            </a:r>
            <a:r>
              <a:rPr lang="ar-SA" dirty="0" err="1" smtClean="0"/>
              <a:t>تبويبات</a:t>
            </a:r>
            <a:r>
              <a:rPr lang="ar-SA" dirty="0" smtClean="0"/>
              <a:t> أدوات </a:t>
            </a:r>
            <a:r>
              <a:rPr lang="en-US" dirty="0" err="1" smtClean="0"/>
              <a:t>SmartArt</a:t>
            </a:r>
            <a:endParaRPr lang="ar-JO" dirty="0" smtClean="0"/>
          </a:p>
          <a:p>
            <a:pPr>
              <a:buFont typeface="Wingdings" pitchFamily="2" charset="2"/>
              <a:buChar char="v"/>
            </a:pPr>
            <a:r>
              <a:rPr lang="ar-SA" dirty="0" err="1" smtClean="0"/>
              <a:t>التبويبة</a:t>
            </a:r>
            <a:r>
              <a:rPr lang="ar-SA" dirty="0" smtClean="0"/>
              <a:t> الأولى هي تصميم</a:t>
            </a:r>
            <a:r>
              <a:rPr lang="ar-JO" dirty="0" smtClean="0"/>
              <a:t> </a:t>
            </a:r>
            <a:r>
              <a:rPr lang="ar-SA" dirty="0" smtClean="0"/>
              <a:t>وهي تشتمل على المجموعات التالية</a:t>
            </a:r>
            <a:r>
              <a:rPr lang="ar-JO" dirty="0" err="1" smtClean="0"/>
              <a:t>:</a:t>
            </a:r>
            <a:endParaRPr lang="ar-JO" dirty="0" smtClean="0"/>
          </a:p>
          <a:p>
            <a:pPr marL="971550" lvl="1" indent="-514350" algn="r">
              <a:buFont typeface="+mj-lt"/>
              <a:buAutoNum type="arabicParenR"/>
            </a:pPr>
            <a:r>
              <a:rPr lang="ar-SA" b="1" dirty="0" smtClean="0"/>
              <a:t>إنشاء رسم</a:t>
            </a:r>
            <a:r>
              <a:rPr lang="ar-SA" dirty="0" smtClean="0"/>
              <a:t>: تحتوي على أوامر لتعديل الأشكال والمعلومات في الرسم.</a:t>
            </a:r>
            <a:endParaRPr lang="en-US" dirty="0" smtClean="0"/>
          </a:p>
          <a:p>
            <a:pPr marL="971550" lvl="1" indent="-514350" algn="r">
              <a:buFont typeface="+mj-lt"/>
              <a:buAutoNum type="arabicParenR"/>
            </a:pPr>
            <a:r>
              <a:rPr lang="ar-SA" b="1" dirty="0" err="1" smtClean="0"/>
              <a:t>تخطيطات</a:t>
            </a:r>
            <a:r>
              <a:rPr lang="ar-SA" dirty="0" smtClean="0"/>
              <a:t>: تغيير تخطيط المعلومات.</a:t>
            </a:r>
            <a:endParaRPr lang="en-US" dirty="0" smtClean="0"/>
          </a:p>
          <a:p>
            <a:pPr marL="971550" lvl="1" indent="-514350" algn="r">
              <a:buFont typeface="+mj-lt"/>
              <a:buAutoNum type="arabicParenR"/>
            </a:pPr>
            <a:r>
              <a:rPr lang="ar-SA" b="1" dirty="0" smtClean="0"/>
              <a:t>أنماط </a:t>
            </a:r>
            <a:r>
              <a:rPr lang="en-US" b="1" dirty="0" err="1" smtClean="0"/>
              <a:t>SmartArt</a:t>
            </a:r>
            <a:r>
              <a:rPr lang="ar-SA" dirty="0" smtClean="0"/>
              <a:t>: تغيير اللون أو النمط المرئي الكلي للرسم.</a:t>
            </a:r>
            <a:endParaRPr lang="en-US" dirty="0" smtClean="0"/>
          </a:p>
          <a:p>
            <a:pPr marL="971550" lvl="1" indent="-514350" algn="r">
              <a:buFont typeface="+mj-lt"/>
              <a:buAutoNum type="arabicParenR"/>
            </a:pPr>
            <a:r>
              <a:rPr lang="ar-SA" b="1" dirty="0" smtClean="0"/>
              <a:t>إعادة تعيين</a:t>
            </a:r>
            <a:r>
              <a:rPr lang="ar-SA" dirty="0" smtClean="0"/>
              <a:t>: إعادة تعيين الرسم إلى نمط تنسيقه </a:t>
            </a:r>
            <a:r>
              <a:rPr lang="ar-SA" dirty="0" err="1" smtClean="0"/>
              <a:t>الافتراضي.</a:t>
            </a:r>
            <a:r>
              <a:rPr lang="ar-SA" dirty="0" smtClean="0"/>
              <a:t> ويحتوي أيضاً على أمر لتحويله إلى أشكال أو نص</a:t>
            </a:r>
            <a:endParaRPr lang="ar-JO" dirty="0" smtClean="0"/>
          </a:p>
          <a:p>
            <a:pPr marL="514350" indent="-514350">
              <a:buFont typeface="Wingdings" pitchFamily="2" charset="2"/>
              <a:buChar char="v"/>
            </a:pPr>
            <a:r>
              <a:rPr lang="ar-SA" dirty="0" err="1" smtClean="0"/>
              <a:t>التبويبة</a:t>
            </a:r>
            <a:r>
              <a:rPr lang="ar-SA" dirty="0" smtClean="0"/>
              <a:t> الثانية هي تنسيق</a:t>
            </a:r>
            <a:r>
              <a:rPr lang="ar-JO" dirty="0" smtClean="0"/>
              <a:t> </a:t>
            </a:r>
            <a:r>
              <a:rPr lang="ar-SA" dirty="0" smtClean="0"/>
              <a:t>وهي تشتمل على المجموعات التالية</a:t>
            </a:r>
            <a:r>
              <a:rPr lang="ar-JO" dirty="0" err="1" smtClean="0"/>
              <a:t>:</a:t>
            </a:r>
            <a:endParaRPr lang="ar-JO" dirty="0" smtClean="0"/>
          </a:p>
          <a:p>
            <a:pPr marL="971550" lvl="1" indent="-514350" algn="r">
              <a:buFont typeface="+mj-lt"/>
              <a:buAutoNum type="arabicParenR"/>
            </a:pPr>
            <a:r>
              <a:rPr lang="ar-SA" b="1" dirty="0" smtClean="0"/>
              <a:t>أشكال</a:t>
            </a:r>
            <a:r>
              <a:rPr lang="ar-SA" dirty="0" smtClean="0"/>
              <a:t>: تحرير الشكل في رسم ثنائي الأبعاد</a:t>
            </a:r>
            <a:endParaRPr lang="ar-JO" dirty="0" smtClean="0"/>
          </a:p>
          <a:p>
            <a:pPr marL="971550" lvl="1" indent="-514350" algn="r">
              <a:buFont typeface="+mj-lt"/>
              <a:buAutoNum type="arabicParenR"/>
            </a:pPr>
            <a:r>
              <a:rPr lang="ar-SA" b="1" dirty="0" smtClean="0"/>
              <a:t>أنماط الأشكال</a:t>
            </a:r>
            <a:r>
              <a:rPr lang="ar-SA" dirty="0" smtClean="0"/>
              <a:t>: اختيار نمط معين للشكل المحدد</a:t>
            </a:r>
            <a:endParaRPr lang="ar-JO" dirty="0" smtClean="0"/>
          </a:p>
          <a:p>
            <a:pPr marL="971550" lvl="1" indent="-514350" algn="r">
              <a:buFont typeface="+mj-lt"/>
              <a:buAutoNum type="arabicParenR"/>
            </a:pPr>
            <a:r>
              <a:rPr lang="ar-SA" b="1" dirty="0" smtClean="0"/>
              <a:t>أنماط </a:t>
            </a:r>
            <a:r>
              <a:rPr lang="en-US" b="1" dirty="0" smtClean="0"/>
              <a:t>WordArt</a:t>
            </a:r>
            <a:r>
              <a:rPr lang="ar-SA" dirty="0" smtClean="0"/>
              <a:t>: اختيار نمط معين للنص المحدد</a:t>
            </a:r>
            <a:endParaRPr lang="ar-JO" dirty="0" smtClean="0"/>
          </a:p>
          <a:p>
            <a:pPr marL="971550" lvl="1" indent="-514350" algn="r">
              <a:buFont typeface="+mj-lt"/>
              <a:buAutoNum type="arabicParenR"/>
            </a:pPr>
            <a:r>
              <a:rPr lang="ar-SA" b="1" dirty="0" smtClean="0"/>
              <a:t>ترتيب</a:t>
            </a:r>
            <a:r>
              <a:rPr lang="ar-SA" dirty="0" smtClean="0"/>
              <a:t>: إحضار العنصر الحالي إلى الأمام أو إرساله إلى الخلف</a:t>
            </a:r>
            <a:endParaRPr lang="ar-JO" dirty="0" smtClean="0"/>
          </a:p>
          <a:p>
            <a:pPr marL="971550" lvl="1" indent="-514350" algn="r">
              <a:buFont typeface="+mj-lt"/>
              <a:buAutoNum type="arabicParenR"/>
            </a:pPr>
            <a:r>
              <a:rPr lang="ar-SA" b="1" dirty="0" smtClean="0"/>
              <a:t>الحجم</a:t>
            </a:r>
            <a:r>
              <a:rPr lang="ar-SA" dirty="0" smtClean="0"/>
              <a:t>: تعيين حجم العنصر المحدد</a:t>
            </a:r>
            <a:endParaRPr lang="ar-JO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685799"/>
          </a:xfrm>
        </p:spPr>
        <p:txBody>
          <a:bodyPr>
            <a:normAutofit/>
          </a:bodyPr>
          <a:lstStyle/>
          <a:p>
            <a:r>
              <a:rPr lang="ar-SA" sz="2800" dirty="0" smtClean="0"/>
              <a:t>نقل </a:t>
            </a:r>
            <a:r>
              <a:rPr lang="en-US" sz="2800" dirty="0" err="1" smtClean="0"/>
              <a:t>SmartArt</a:t>
            </a:r>
            <a:r>
              <a:rPr lang="en-US" sz="2800" dirty="0" smtClean="0"/>
              <a:t> </a:t>
            </a:r>
            <a:r>
              <a:rPr lang="ar-SA" sz="2800" dirty="0" smtClean="0"/>
              <a:t>وإعادة التحكم بحجمه وحذفه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4800600"/>
          </a:xfrm>
        </p:spPr>
        <p:txBody>
          <a:bodyPr>
            <a:normAutofit/>
          </a:bodyPr>
          <a:lstStyle/>
          <a:p>
            <a:r>
              <a:rPr lang="ar-SA" dirty="0" smtClean="0"/>
              <a:t>يمكنك تحرير الرسم تماماً مثل أي كائنات </a:t>
            </a:r>
            <a:r>
              <a:rPr lang="ar-SA" dirty="0" err="1" smtClean="0"/>
              <a:t>أخرى.</a:t>
            </a:r>
            <a:r>
              <a:rPr lang="ar-SA" dirty="0" smtClean="0"/>
              <a:t> ومن أجل نقله، قم بنقر وسحب الحدود الخارجية</a:t>
            </a:r>
            <a:r>
              <a:rPr lang="ar-JO" dirty="0" smtClean="0"/>
              <a:t> </a:t>
            </a:r>
            <a:r>
              <a:rPr lang="ar-JO" dirty="0" err="1" smtClean="0"/>
              <a:t>،</a:t>
            </a:r>
            <a:r>
              <a:rPr lang="ar-JO" dirty="0" smtClean="0"/>
              <a:t> </a:t>
            </a:r>
            <a:r>
              <a:rPr lang="ar-SA" dirty="0" smtClean="0"/>
              <a:t>ومن أجل إعادة التحكم بحجمه، قم بسحب إحدى أدوات التحكم المنقّطة إلى الخارج</a:t>
            </a:r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71600" y="2667000"/>
            <a:ext cx="6477000" cy="707886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sz="4000" b="1" dirty="0" smtClean="0"/>
              <a:t>انتهت المحاضرة </a:t>
            </a:r>
            <a:r>
              <a:rPr lang="ar-JO" sz="4000" b="1" dirty="0" smtClean="0"/>
              <a:t>ال</a:t>
            </a:r>
            <a:r>
              <a:rPr lang="ar-IQ" sz="4000" b="1" dirty="0" smtClean="0"/>
              <a:t>رابعة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75565"/>
            <a:ext cx="121920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sz="2400" b="1" dirty="0" smtClean="0">
                <a:solidFill>
                  <a:schemeClr val="tx1"/>
                </a:solidFill>
              </a:rPr>
              <a:t>المحاضرة </a:t>
            </a:r>
            <a:endParaRPr lang="en-US" sz="2400" b="1" dirty="0">
              <a:solidFill>
                <a:schemeClr val="tx1"/>
              </a:solidFill>
            </a:endParaRPr>
          </a:p>
          <a:p>
            <a:pPr algn="ctr"/>
            <a:r>
              <a:rPr lang="ar-JO" sz="2400" b="1" dirty="0" smtClean="0">
                <a:solidFill>
                  <a:schemeClr val="tx1"/>
                </a:solidFill>
              </a:rPr>
              <a:t>الثالثة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074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686762"/>
          </a:xfrm>
        </p:spPr>
        <p:txBody>
          <a:bodyPr>
            <a:normAutofit/>
          </a:bodyPr>
          <a:lstStyle/>
          <a:p>
            <a:r>
              <a:rPr lang="ar-SA" sz="2800" dirty="0" smtClean="0"/>
              <a:t>استخدام شاشة التعليمات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066800"/>
            <a:ext cx="4343400" cy="4953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SA" dirty="0" smtClean="0"/>
              <a:t>سيفتح ملف التعليمات في إطار منفصل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في الزاوية اليسرى العليا،  سترى أزرار التصغير والتكبير/الاستعادة </a:t>
            </a:r>
            <a:r>
              <a:rPr lang="ar-SA" dirty="0" err="1" smtClean="0"/>
              <a:t>والإغلاق.</a:t>
            </a:r>
            <a:r>
              <a:rPr lang="ar-SA" dirty="0" smtClean="0"/>
              <a:t> وأيضاً في الأعلى ستجد شريط العنوان وشريط الأدوات وشريط البحث</a:t>
            </a:r>
            <a:endParaRPr lang="ar-SA" dirty="0"/>
          </a:p>
        </p:txBody>
      </p:sp>
      <p:pic>
        <p:nvPicPr>
          <p:cNvPr id="4" name="صورة 6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85800"/>
            <a:ext cx="3954145" cy="236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صورة 3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581400"/>
            <a:ext cx="3886200" cy="7537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762001"/>
          </a:xfrm>
        </p:spPr>
        <p:txBody>
          <a:bodyPr>
            <a:normAutofit/>
          </a:bodyPr>
          <a:lstStyle/>
          <a:p>
            <a:r>
              <a:rPr lang="ar-SA" sz="2800" dirty="0" smtClean="0"/>
              <a:t>شريط أدوات التعليمات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4876800"/>
          </a:xfrm>
        </p:spPr>
        <p:txBody>
          <a:bodyPr>
            <a:normAutofit fontScale="92500" lnSpcReduction="10000"/>
          </a:bodyPr>
          <a:lstStyle/>
          <a:p>
            <a:r>
              <a:rPr lang="ar-SA" dirty="0" smtClean="0"/>
              <a:t>يحتوي شريط أدوات التعليمات على أوامر مشابهة لتلك الأوامر التي تجدها في متصفح الويب</a:t>
            </a:r>
            <a:r>
              <a:rPr lang="ar-JO" dirty="0" smtClean="0"/>
              <a:t> </a:t>
            </a:r>
            <a:r>
              <a:rPr lang="ar-JO" dirty="0" err="1" smtClean="0"/>
              <a:t>: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ar-JO" dirty="0" smtClean="0"/>
              <a:t>خلف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الأمام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إيقاف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تحديث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الصفحة الرئيسية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طباعة</a:t>
            </a:r>
            <a:endParaRPr lang="ar-JO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تغيير حجم الخط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إظهار جدول المحتويات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دوماً في المقدمة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خيارات شريط الأدوات</a:t>
            </a:r>
            <a:endParaRPr lang="en-US" dirty="0" smtClean="0"/>
          </a:p>
          <a:p>
            <a:endParaRPr lang="ar-JO" dirty="0" smtClean="0"/>
          </a:p>
          <a:p>
            <a:endParaRPr lang="ar-SA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686762"/>
          </a:xfrm>
        </p:spPr>
        <p:txBody>
          <a:bodyPr>
            <a:normAutofit/>
          </a:bodyPr>
          <a:lstStyle/>
          <a:p>
            <a:r>
              <a:rPr lang="ar-SA" sz="2800" dirty="0" smtClean="0"/>
              <a:t>بحث التعليمات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143000"/>
            <a:ext cx="7848600" cy="4876800"/>
          </a:xfrm>
        </p:spPr>
        <p:txBody>
          <a:bodyPr/>
          <a:lstStyle/>
          <a:p>
            <a:r>
              <a:rPr lang="ar-SA" dirty="0" smtClean="0"/>
              <a:t>إن البحث عن التعليمات هو أمر سهل- فقط قم بطباعة ما تبحث عنه في شريط البحث واضغط على </a:t>
            </a:r>
            <a:r>
              <a:rPr lang="en-US" dirty="0" smtClean="0"/>
              <a:t>Enter</a:t>
            </a:r>
            <a:r>
              <a:rPr lang="ar-SA" dirty="0" err="1" smtClean="0"/>
              <a:t>.</a:t>
            </a:r>
            <a:r>
              <a:rPr lang="ar-SA" dirty="0" smtClean="0"/>
              <a:t> وبعد لحظة، ستظهر أي نتائج يعتقد برنامج </a:t>
            </a:r>
            <a:r>
              <a:rPr lang="ar-SA" dirty="0" err="1" smtClean="0"/>
              <a:t>باوربوينت</a:t>
            </a:r>
            <a:r>
              <a:rPr lang="ar-SA" dirty="0" smtClean="0"/>
              <a:t> أنها ذات صلة </a:t>
            </a:r>
            <a:r>
              <a:rPr lang="ar-SA" dirty="0" err="1" smtClean="0"/>
              <a:t>وملائمة.</a:t>
            </a:r>
            <a:r>
              <a:rPr lang="ar-SA" dirty="0" smtClean="0"/>
              <a:t> قم بالنقر على أحد المواضيع الموجودة في تلك القائمة لعرض تلك المعلومات</a:t>
            </a:r>
            <a:endParaRPr lang="ar-JO" dirty="0" smtClean="0"/>
          </a:p>
          <a:p>
            <a:endParaRPr lang="ar-JO" dirty="0" smtClean="0"/>
          </a:p>
          <a:p>
            <a:pPr>
              <a:spcBef>
                <a:spcPct val="0"/>
              </a:spcBef>
            </a:pPr>
            <a:r>
              <a:rPr lang="ar-SA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استخدام إظهار جدول المحتويات</a:t>
            </a:r>
            <a:endParaRPr lang="ar-JO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ar-SA" dirty="0" smtClean="0"/>
              <a:t>إذا كنت تفضل التنقل في ملف التعليمات باستخدام طريقة أكثر تقليدية، قم بالنقر على زر إظهار جدول </a:t>
            </a:r>
            <a:r>
              <a:rPr lang="ar-SA" dirty="0" err="1" smtClean="0"/>
              <a:t>المحتويات (</a:t>
            </a:r>
            <a:r>
              <a:rPr lang="en-US" dirty="0" smtClean="0"/>
              <a:t>  </a:t>
            </a:r>
            <a:r>
              <a:rPr lang="ar-SA" b="1" dirty="0" smtClean="0"/>
              <a:t>) </a:t>
            </a:r>
            <a:r>
              <a:rPr lang="ar-SA" dirty="0" smtClean="0"/>
              <a:t>في شريط أدوات </a:t>
            </a:r>
            <a:r>
              <a:rPr lang="ar-SA" dirty="0" err="1" smtClean="0"/>
              <a:t>التعليمات.</a:t>
            </a:r>
            <a:r>
              <a:rPr lang="ar-SA" dirty="0" smtClean="0"/>
              <a:t> ثم ستظهر شاشة التعليمات الخاصة بك</a:t>
            </a:r>
            <a:endParaRPr lang="ar-SA" dirty="0"/>
          </a:p>
        </p:txBody>
      </p:sp>
      <p:pic>
        <p:nvPicPr>
          <p:cNvPr id="5" name="صورة 5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343400"/>
            <a:ext cx="152400" cy="1441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686762"/>
          </a:xfrm>
        </p:spPr>
        <p:txBody>
          <a:bodyPr>
            <a:normAutofit/>
          </a:bodyPr>
          <a:lstStyle/>
          <a:p>
            <a:r>
              <a:rPr lang="ar-SA" sz="2800" dirty="0" smtClean="0"/>
              <a:t>الحصول على التعليمات في مربع حوار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5200" y="1219200"/>
            <a:ext cx="4953000" cy="4800600"/>
          </a:xfrm>
        </p:spPr>
        <p:txBody>
          <a:bodyPr>
            <a:normAutofit/>
          </a:bodyPr>
          <a:lstStyle/>
          <a:p>
            <a:r>
              <a:rPr lang="ar-SA" dirty="0" smtClean="0"/>
              <a:t>يتم الوصول إلى بعض سمات برنامج </a:t>
            </a:r>
            <a:r>
              <a:rPr lang="ar-SA" dirty="0" err="1" smtClean="0"/>
              <a:t>باوربوينت</a:t>
            </a:r>
            <a:r>
              <a:rPr lang="ar-SA" dirty="0" smtClean="0"/>
              <a:t> عبر مربعات الحوار، والتي لم نناقشها بعد في </a:t>
            </a:r>
            <a:r>
              <a:rPr lang="ar-SA" dirty="0" err="1" smtClean="0"/>
              <a:t>الواقع.</a:t>
            </a:r>
            <a:r>
              <a:rPr lang="ar-SA" dirty="0" smtClean="0"/>
              <a:t> لكن يجب أن تعرف أنه في بعض مربعات الحوار، سترى رمز التعليمات في أعلى الزاوية اليسرى</a:t>
            </a:r>
            <a:endParaRPr lang="ar-JO" dirty="0" smtClean="0"/>
          </a:p>
          <a:p>
            <a:r>
              <a:rPr lang="ar-SA" dirty="0" smtClean="0"/>
              <a:t>قم بالنقر على علامة الاستفهام لفتح شاشة التعليمات</a:t>
            </a:r>
            <a:endParaRPr lang="ar-SA" dirty="0"/>
          </a:p>
        </p:txBody>
      </p:sp>
      <p:pic>
        <p:nvPicPr>
          <p:cNvPr id="4" name="صورة 7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5400"/>
            <a:ext cx="3276600" cy="3886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609599"/>
          </a:xfrm>
        </p:spPr>
        <p:txBody>
          <a:bodyPr>
            <a:normAutofit/>
          </a:bodyPr>
          <a:lstStyle/>
          <a:p>
            <a:r>
              <a:rPr lang="ar-SA" sz="2800" dirty="0" smtClean="0"/>
              <a:t>نظرة عامة على </a:t>
            </a:r>
            <a:r>
              <a:rPr lang="ar-SA" sz="2800" dirty="0" err="1" smtClean="0"/>
              <a:t>تبويبة</a:t>
            </a:r>
            <a:r>
              <a:rPr lang="ar-SA" sz="2800" dirty="0" smtClean="0"/>
              <a:t> أدوات </a:t>
            </a:r>
            <a:r>
              <a:rPr lang="ar-SA" sz="2800" dirty="0" err="1" smtClean="0"/>
              <a:t>الصورة </a:t>
            </a:r>
            <a:r>
              <a:rPr lang="ar-SA" sz="2800" dirty="0" smtClean="0"/>
              <a:t>← تنسيق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914400"/>
            <a:ext cx="8534400" cy="5105400"/>
          </a:xfrm>
        </p:spPr>
        <p:txBody>
          <a:bodyPr>
            <a:normAutofit/>
          </a:bodyPr>
          <a:lstStyle/>
          <a:p>
            <a:r>
              <a:rPr lang="ar-SA" dirty="0" smtClean="0"/>
              <a:t>لقد رأيت أنه عندما تضيف أي نوع من الصور إلى العرض التقديمي الخاص بك، تظهر </a:t>
            </a:r>
            <a:r>
              <a:rPr lang="ar-SA" dirty="0" err="1" smtClean="0"/>
              <a:t>تبويبة</a:t>
            </a:r>
            <a:r>
              <a:rPr lang="ar-SA" dirty="0" smtClean="0"/>
              <a:t> أدوات </a:t>
            </a:r>
            <a:r>
              <a:rPr lang="ar-SA" dirty="0" err="1" smtClean="0"/>
              <a:t>الصورة </a:t>
            </a:r>
            <a:r>
              <a:rPr lang="ar-SA" dirty="0" smtClean="0"/>
              <a:t>← تنسيق</a:t>
            </a:r>
            <a:r>
              <a:rPr lang="ar-JO" dirty="0" smtClean="0"/>
              <a:t> ، ول</a:t>
            </a:r>
            <a:r>
              <a:rPr lang="ar-SA" dirty="0" smtClean="0"/>
              <a:t>نستعرض خياراتها </a:t>
            </a:r>
            <a:r>
              <a:rPr lang="ar-JO" dirty="0" err="1" smtClean="0"/>
              <a:t>:</a:t>
            </a:r>
            <a:endParaRPr lang="ar-JO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مجموعة ضبط</a:t>
            </a:r>
            <a:r>
              <a:rPr lang="ar-JO" dirty="0" smtClean="0"/>
              <a:t> </a:t>
            </a:r>
            <a:r>
              <a:rPr lang="ar-JO" dirty="0" err="1" smtClean="0"/>
              <a:t>:</a:t>
            </a:r>
            <a:r>
              <a:rPr lang="ar-JO" dirty="0" smtClean="0"/>
              <a:t> </a:t>
            </a:r>
            <a:r>
              <a:rPr lang="ar-SA" dirty="0" smtClean="0"/>
              <a:t>تتيح لك الأوامر في هذه المجموعة تعديل محتويات </a:t>
            </a:r>
            <a:r>
              <a:rPr lang="ar-JO" dirty="0" smtClean="0"/>
              <a:t> </a:t>
            </a:r>
          </a:p>
          <a:p>
            <a:r>
              <a:rPr lang="ar-JO" dirty="0" smtClean="0"/>
              <a:t>                     </a:t>
            </a:r>
            <a:r>
              <a:rPr lang="ar-SA" dirty="0" smtClean="0"/>
              <a:t>الصورة</a:t>
            </a:r>
            <a:endParaRPr lang="ar-JO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مجموعة أنماط الصورة</a:t>
            </a:r>
            <a:r>
              <a:rPr lang="ar-JO" dirty="0" smtClean="0"/>
              <a:t> </a:t>
            </a:r>
            <a:r>
              <a:rPr lang="ar-JO" dirty="0" err="1" smtClean="0"/>
              <a:t>:</a:t>
            </a:r>
            <a:r>
              <a:rPr lang="ar-JO" dirty="0" smtClean="0"/>
              <a:t> </a:t>
            </a:r>
            <a:r>
              <a:rPr lang="ar-SA" dirty="0" smtClean="0"/>
              <a:t>تتيح لك تطبيق حدود معينة على الصورة</a:t>
            </a:r>
            <a:endParaRPr lang="ar-JO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مجموعة ترتيب</a:t>
            </a:r>
            <a:r>
              <a:rPr lang="ar-JO" dirty="0" smtClean="0"/>
              <a:t> </a:t>
            </a:r>
            <a:r>
              <a:rPr lang="ar-JO" dirty="0" err="1" smtClean="0"/>
              <a:t>:</a:t>
            </a:r>
            <a:r>
              <a:rPr lang="ar-JO" dirty="0" smtClean="0"/>
              <a:t> </a:t>
            </a:r>
            <a:r>
              <a:rPr lang="ar-SA" dirty="0" smtClean="0"/>
              <a:t>تساعدك أوامر هذه المجموعة على ترتيب الصورة في </a:t>
            </a:r>
            <a:r>
              <a:rPr lang="ar-JO" dirty="0" smtClean="0"/>
              <a:t> </a:t>
            </a:r>
          </a:p>
          <a:p>
            <a:r>
              <a:rPr lang="ar-JO" dirty="0" smtClean="0"/>
              <a:t>                      </a:t>
            </a:r>
            <a:r>
              <a:rPr lang="ar-SA" dirty="0" smtClean="0"/>
              <a:t>الشريحة</a:t>
            </a:r>
            <a:endParaRPr lang="ar-JO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مجموعة الحجم</a:t>
            </a:r>
            <a:r>
              <a:rPr lang="ar-JO" dirty="0" smtClean="0"/>
              <a:t> </a:t>
            </a:r>
            <a:r>
              <a:rPr lang="ar-JO" dirty="0" err="1" smtClean="0"/>
              <a:t>:</a:t>
            </a:r>
            <a:r>
              <a:rPr lang="ar-SA" dirty="0" smtClean="0"/>
              <a:t> تسمح لك هذه الأوامر بتغيير حجم الصورة</a:t>
            </a:r>
            <a:endParaRPr lang="ar-SA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609601"/>
          </a:xfrm>
        </p:spPr>
        <p:txBody>
          <a:bodyPr>
            <a:normAutofit/>
          </a:bodyPr>
          <a:lstStyle/>
          <a:p>
            <a:r>
              <a:rPr lang="ar-SA" sz="2800" dirty="0" smtClean="0"/>
              <a:t>نظرة عامة على شريط الأدوات المصغر للصور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066800"/>
            <a:ext cx="7772400" cy="1905000"/>
          </a:xfrm>
        </p:spPr>
        <p:txBody>
          <a:bodyPr/>
          <a:lstStyle/>
          <a:p>
            <a:r>
              <a:rPr lang="ar-SA" sz="2500" dirty="0" smtClean="0"/>
              <a:t>من الأدوات المفيدة الأخرى هو شريط الأدوات المصغر للصور، والذي يظهر إن قمت بالنقر بالزر الأيمن على الصورة</a:t>
            </a:r>
            <a:r>
              <a:rPr lang="ar-JO" sz="2500" dirty="0" err="1" smtClean="0"/>
              <a:t>.</a:t>
            </a:r>
            <a:endParaRPr lang="en-US" sz="2500" dirty="0" smtClean="0"/>
          </a:p>
          <a:p>
            <a:endParaRPr lang="ar-SA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03120" y="2206625"/>
            <a:ext cx="4937760" cy="244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762000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الدرس 8-3: إدراج الجداول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772400" cy="5029200"/>
          </a:xfrm>
        </p:spPr>
        <p:txBody>
          <a:bodyPr>
            <a:normAutofit/>
          </a:bodyPr>
          <a:lstStyle/>
          <a:p>
            <a:r>
              <a:rPr lang="ar-SA" b="1" dirty="0" smtClean="0"/>
              <a:t>تحليل الجدول</a:t>
            </a:r>
            <a:endParaRPr lang="en-US" b="1" dirty="0" smtClean="0"/>
          </a:p>
          <a:p>
            <a:r>
              <a:rPr lang="ar-SA" dirty="0" smtClean="0"/>
              <a:t>يتكون الجدول من </a:t>
            </a:r>
            <a:r>
              <a:rPr lang="ar-SA" dirty="0" err="1" smtClean="0"/>
              <a:t>صفوف </a:t>
            </a:r>
            <a:r>
              <a:rPr lang="ar-SA" dirty="0" smtClean="0"/>
              <a:t>(يكون اتجاهها أفقي) </a:t>
            </a:r>
            <a:r>
              <a:rPr lang="ar-SA" dirty="0" err="1" smtClean="0"/>
              <a:t>وأعمدة </a:t>
            </a:r>
            <a:r>
              <a:rPr lang="ar-SA" dirty="0" smtClean="0"/>
              <a:t>(يكون اتجاهها عمودي) </a:t>
            </a:r>
            <a:r>
              <a:rPr lang="ar-SA" dirty="0" err="1" smtClean="0"/>
              <a:t>وخلايا </a:t>
            </a:r>
            <a:r>
              <a:rPr lang="ar-SA" dirty="0" smtClean="0"/>
              <a:t>(عبارة عن المربعات الصغيرة</a:t>
            </a:r>
            <a:r>
              <a:rPr lang="ar-SA" dirty="0" err="1" smtClean="0"/>
              <a:t>)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إدراج الجداول</a:t>
            </a:r>
            <a:endParaRPr lang="en-US" b="1" dirty="0" smtClean="0"/>
          </a:p>
          <a:p>
            <a:r>
              <a:rPr lang="ar-SA" dirty="0" smtClean="0"/>
              <a:t>إذا كانت الشريحة تشتمل على عنصر نائب لمحتوى، فإنه يمكنك ببساطة النقر على رمز الجدول لإضافة جدول معين</a:t>
            </a:r>
            <a:r>
              <a:rPr lang="ar-JO" dirty="0" smtClean="0"/>
              <a:t> </a:t>
            </a:r>
            <a:r>
              <a:rPr lang="ar-JO" dirty="0" err="1" smtClean="0"/>
              <a:t>،</a:t>
            </a:r>
            <a:r>
              <a:rPr lang="ar-JO" dirty="0" smtClean="0"/>
              <a:t> </a:t>
            </a:r>
            <a:r>
              <a:rPr lang="ar-SA" dirty="0" smtClean="0"/>
              <a:t>وسيتم توجيهك لإدخال عدد الصفوف والأعمدة التي تريدها</a:t>
            </a:r>
            <a:endParaRPr lang="ar-SA" dirty="0"/>
          </a:p>
        </p:txBody>
      </p:sp>
      <p:pic>
        <p:nvPicPr>
          <p:cNvPr id="4" name="صورة 4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2209800" cy="11499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3445</TotalTime>
  <Words>1451</Words>
  <Application>Microsoft Office PowerPoint</Application>
  <PresentationFormat>On-screen Show (4:3)</PresentationFormat>
  <Paragraphs>164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Concourse</vt:lpstr>
      <vt:lpstr>PowerPoint Presentation</vt:lpstr>
      <vt:lpstr>الدرس 1-6: الحصول على تعليمات في برنامج باوربوينت</vt:lpstr>
      <vt:lpstr>استخدام شاشة التعليمات</vt:lpstr>
      <vt:lpstr>شريط أدوات التعليمات</vt:lpstr>
      <vt:lpstr>بحث التعليمات</vt:lpstr>
      <vt:lpstr>الحصول على التعليمات في مربع حوار</vt:lpstr>
      <vt:lpstr>نظرة عامة على تبويبة أدوات الصورة ← تنسيق</vt:lpstr>
      <vt:lpstr>نظرة عامة على شريط الأدوات المصغر للصور</vt:lpstr>
      <vt:lpstr>الدرس 8-3: إدراج الجداول</vt:lpstr>
      <vt:lpstr>رسم الجداول</vt:lpstr>
      <vt:lpstr>PowerPoint Presentation</vt:lpstr>
      <vt:lpstr>إضافة جدول بيانات Excel</vt:lpstr>
      <vt:lpstr>الدرس 8-4: تحرير الجداول</vt:lpstr>
      <vt:lpstr>إضافة وحذف الصفوف والأعمدة</vt:lpstr>
      <vt:lpstr>الدرس 8-5: تنسيق الجداول</vt:lpstr>
      <vt:lpstr>تنسيق الجدول يدوياً</vt:lpstr>
      <vt:lpstr>تنسيق نص الجدول باستخدام تبويبة الصفحة الرئيسية وشريط الأدوات المصغر</vt:lpstr>
      <vt:lpstr>الدرس 8-6: إدراج المخططات</vt:lpstr>
      <vt:lpstr>نبذة عن تبويبات أدوات المخطط</vt:lpstr>
      <vt:lpstr>PowerPoint Presentation</vt:lpstr>
      <vt:lpstr>PowerPoint Presentation</vt:lpstr>
      <vt:lpstr>تحرير بيانات المخطط</vt:lpstr>
      <vt:lpstr> الدرس 8-7: إدراج SmartArt</vt:lpstr>
      <vt:lpstr>PowerPoint Presentation</vt:lpstr>
      <vt:lpstr>نقل SmartArt وإعادة التحكم بحجمه وحذفه</vt:lpstr>
      <vt:lpstr>PowerPoint Presentation</vt:lpstr>
    </vt:vector>
  </TitlesOfParts>
  <Company>tago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القسم 1: البداية</dc:title>
  <dc:creator>Oday Al-Qasem</dc:creator>
  <cp:lastModifiedBy>tahreer</cp:lastModifiedBy>
  <cp:revision>296</cp:revision>
  <dcterms:created xsi:type="dcterms:W3CDTF">2011-12-11T15:08:42Z</dcterms:created>
  <dcterms:modified xsi:type="dcterms:W3CDTF">2019-05-27T04:52:26Z</dcterms:modified>
</cp:coreProperties>
</file>