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71" r:id="rId2"/>
    <p:sldId id="257" r:id="rId3"/>
    <p:sldId id="272" r:id="rId4"/>
    <p:sldId id="259" r:id="rId5"/>
    <p:sldId id="273" r:id="rId6"/>
    <p:sldId id="261" r:id="rId7"/>
    <p:sldId id="274" r:id="rId8"/>
    <p:sldId id="276" r:id="rId9"/>
    <p:sldId id="263" r:id="rId10"/>
    <p:sldId id="275" r:id="rId11"/>
    <p:sldId id="264" r:id="rId12"/>
    <p:sldId id="27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>
        <p:scale>
          <a:sx n="70" d="100"/>
          <a:sy n="70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0E5F8B-FB27-4047-A070-A848C73503A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AB9332-EF65-41B8-ABF2-EE49D0574A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enanaonline.com/users/alssaftly/tags/25124/post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954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dirty="0" smtClean="0"/>
              <a:t>عبارة </a:t>
            </a:r>
            <a:r>
              <a:rPr lang="ar-JO" sz="3200" dirty="0"/>
              <a:t>عن مخطط تفصيلي يحدد محتوى الاختبار، ويربط محتوى المادة الدراسية بالأهداف التعليمية السلوكية. ويبين الوزن النسبي لكل موضوع من </a:t>
            </a:r>
            <a:r>
              <a:rPr lang="ar-JO" sz="3200" dirty="0" smtClean="0"/>
              <a:t>موضوعات </a:t>
            </a:r>
            <a:r>
              <a:rPr lang="ar-JO" sz="3200" dirty="0"/>
              <a:t>المحتوى التعليمي، والأوزان النسبية للأهداف السلوكية في مستوياتها المختلفة.والغرض من </a:t>
            </a:r>
            <a:r>
              <a:rPr lang="ar-JO" sz="3200" u="sng" dirty="0">
                <a:hlinkClick r:id="rId2"/>
              </a:rPr>
              <a:t>جدول</a:t>
            </a:r>
            <a:r>
              <a:rPr lang="ar-JO" sz="3200" dirty="0"/>
              <a:t> المواصفات هو تحقيق التوازن في الاختبار التحصيلي، وضمان قياس عينة مماثلة من أهداف التدريس ومحتوى المادة التعليمية المطلوب قياس مستوى التحصيل بها. </a:t>
            </a:r>
            <a:endParaRPr lang="ar-JO" sz="3200" dirty="0" smtClean="0"/>
          </a:p>
          <a:p>
            <a:pPr algn="r"/>
            <a:r>
              <a:rPr lang="ar-JO" sz="3200" dirty="0" smtClean="0"/>
              <a:t>وسوف نتناول </a:t>
            </a:r>
            <a:r>
              <a:rPr lang="ar-JO" sz="3200" dirty="0"/>
              <a:t>كيفية بناء </a:t>
            </a:r>
            <a:r>
              <a:rPr lang="ar-JO" sz="3200" u="sng" dirty="0">
                <a:hlinkClick r:id="rId2"/>
              </a:rPr>
              <a:t>جدول</a:t>
            </a:r>
            <a:r>
              <a:rPr lang="ar-JO" sz="3200" dirty="0"/>
              <a:t> المواصفات بشكل صحيح.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981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JO" b="1" u="sng" dirty="0" smtClean="0">
                <a:solidFill>
                  <a:srgbClr val="FF0000"/>
                </a:solidFill>
              </a:rPr>
              <a:t>جدول المواصفات :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2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عدد الاسئلة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azhr\Downloads\IMG_10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7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JO" b="1" u="sng" dirty="0" smtClean="0">
                <a:solidFill>
                  <a:srgbClr val="FF0000"/>
                </a:solidFill>
              </a:rPr>
              <a:t>عدد درجات كل فقرة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zhr\Downloads\IMG_10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9801"/>
              </p:ext>
            </p:extLst>
          </p:nvPr>
        </p:nvGraphicFramePr>
        <p:xfrm>
          <a:off x="571500" y="528710"/>
          <a:ext cx="8267700" cy="493541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00100"/>
                <a:gridCol w="800100"/>
                <a:gridCol w="723900"/>
                <a:gridCol w="698500"/>
                <a:gridCol w="698500"/>
                <a:gridCol w="698500"/>
                <a:gridCol w="698500"/>
                <a:gridCol w="698500"/>
                <a:gridCol w="698500"/>
                <a:gridCol w="762000"/>
                <a:gridCol w="990600"/>
              </a:tblGrid>
              <a:tr h="330134"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الاوزان النسبية للموضوعات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مجموع الدرجات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مجموع الاسئلة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ar-JO" sz="1400" b="1" dirty="0" smtClean="0"/>
                        <a:t>الاهداف</a:t>
                      </a:r>
                      <a:r>
                        <a:rPr lang="ar-JO" sz="1400" b="1" baseline="0" dirty="0" smtClean="0"/>
                        <a:t> السلوكية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JO" sz="1400" b="1" dirty="0" smtClean="0"/>
                        <a:t>الاسئلة والدرجات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الموضوعات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1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تقويم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تركيب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تحليل  5%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تطبيق</a:t>
                      </a:r>
                    </a:p>
                    <a:p>
                      <a:pPr algn="ctr"/>
                      <a:r>
                        <a:rPr lang="ar-JO" sz="1400" b="1" dirty="0" smtClean="0"/>
                        <a:t>10%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فهم   15%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تذكر  20%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071"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33%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7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3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الاسئلة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الهندسة الاحداثية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071"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3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4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الدرجة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071"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50%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15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3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4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الاسئلة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الهندسة والقياس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071"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15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3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4.5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6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الدرجة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071"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17%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5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3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الاسئلة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الاحصاء</a:t>
                      </a:r>
                      <a:r>
                        <a:rPr lang="ar-JO" sz="1400" b="1" baseline="0" dirty="0" smtClean="0"/>
                        <a:t> والاحتمالات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071"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الدرجة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071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4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6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8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b="1" dirty="0" smtClean="0"/>
                        <a:t>مجموع الاسئلة</a:t>
                      </a:r>
                      <a:endParaRPr lang="en-US" sz="1400" b="1" dirty="0" smtClean="0"/>
                    </a:p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071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30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2.5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6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9.5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12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400" b="1" dirty="0" smtClean="0"/>
                        <a:t>مجموع الدرجات</a:t>
                      </a:r>
                      <a:endParaRPr lang="en-US" sz="1400" b="1" dirty="0" smtClean="0"/>
                    </a:p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071"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100%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10%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20%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30%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40%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JO" sz="1400" b="1" dirty="0" smtClean="0"/>
                        <a:t>الاوزان النسبية للاهداف</a:t>
                      </a:r>
                      <a:endParaRPr lang="en-US" sz="1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07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zhr\Downloads\IMG_10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5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ar-JO" b="1" dirty="0" smtClean="0"/>
              <a:t>بناء جدول المواصفات</a:t>
            </a:r>
            <a:endParaRPr lang="en-US" b="1" dirty="0"/>
          </a:p>
        </p:txBody>
      </p:sp>
      <p:pic>
        <p:nvPicPr>
          <p:cNvPr id="2050" name="Picture 2" descr="C:\Users\azhr\Downloads\IMG_10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4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JO" b="1" u="sng" dirty="0" smtClean="0">
                <a:solidFill>
                  <a:srgbClr val="FF0000"/>
                </a:solidFill>
              </a:rPr>
              <a:t>اولا: موضوعات الدروس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azhr\Downloads\IMG_10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7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zhr\Downloads\IMG_10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JO" sz="3200" b="1" u="sng" dirty="0" smtClean="0">
                <a:solidFill>
                  <a:srgbClr val="FF0000"/>
                </a:solidFill>
                <a:cs typeface="+mn-cs"/>
              </a:rPr>
              <a:t>نسبة الاهمية للموضوع</a:t>
            </a:r>
            <a:endParaRPr lang="en-US" sz="3200" b="1" u="sng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9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JO" b="1" u="sng" dirty="0" smtClean="0">
                <a:solidFill>
                  <a:srgbClr val="FF0000"/>
                </a:solidFill>
              </a:rPr>
              <a:t>الاهداف السلوكية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azhr\Downloads\IMG_10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JO" b="1" u="sng" dirty="0" smtClean="0">
                <a:solidFill>
                  <a:srgbClr val="FF0000"/>
                </a:solidFill>
              </a:rPr>
              <a:t>نسبة الاهمية للاهداف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zhr\Downloads\IMG_10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3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JO" b="1" u="sng" dirty="0" smtClean="0">
                <a:solidFill>
                  <a:srgbClr val="FF0000"/>
                </a:solidFill>
              </a:rPr>
              <a:t>الاهداف السلوكية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zhr\Downloads\IMG_10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3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zhr\Downloads\IMG_10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7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JO" b="1" u="sng" dirty="0" smtClean="0">
                <a:solidFill>
                  <a:srgbClr val="FF0000"/>
                </a:solidFill>
              </a:rPr>
              <a:t>عدد اسئلة المستوى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zhr\Downloads\IMG_10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5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184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جدول المواصفات : </vt:lpstr>
      <vt:lpstr>بناء جدول المواصفات</vt:lpstr>
      <vt:lpstr>اولا: موضوعات الدروس</vt:lpstr>
      <vt:lpstr>نسبة الاهمية للموضوع</vt:lpstr>
      <vt:lpstr>الاهداف السلوكية</vt:lpstr>
      <vt:lpstr>نسبة الاهمية للاهداف</vt:lpstr>
      <vt:lpstr>الاهداف السلوكية</vt:lpstr>
      <vt:lpstr>PowerPoint Presentation</vt:lpstr>
      <vt:lpstr>عدد اسئلة المستوى</vt:lpstr>
      <vt:lpstr>عدد الاسئلة </vt:lpstr>
      <vt:lpstr>عدد درجات كل فقرة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tahreer</dc:creator>
  <cp:lastModifiedBy>tahreer</cp:lastModifiedBy>
  <cp:revision>11</cp:revision>
  <dcterms:created xsi:type="dcterms:W3CDTF">2019-04-17T20:21:10Z</dcterms:created>
  <dcterms:modified xsi:type="dcterms:W3CDTF">2019-04-17T22:02:40Z</dcterms:modified>
</cp:coreProperties>
</file>