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1F79777-9B8E-4313-99F6-B738E02028A8}"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1673CD-A047-4056-BF9E-6205F2EECD4B}" type="slidenum">
              <a:rPr lang="ar-IQ" smtClean="0"/>
              <a:t>‹#›</a:t>
            </a:fld>
            <a:endParaRPr lang="ar-IQ"/>
          </a:p>
        </p:txBody>
      </p:sp>
    </p:spTree>
    <p:extLst>
      <p:ext uri="{BB962C8B-B14F-4D97-AF65-F5344CB8AC3E}">
        <p14:creationId xmlns:p14="http://schemas.microsoft.com/office/powerpoint/2010/main" val="1086300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1F79777-9B8E-4313-99F6-B738E02028A8}"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1673CD-A047-4056-BF9E-6205F2EECD4B}" type="slidenum">
              <a:rPr lang="ar-IQ" smtClean="0"/>
              <a:t>‹#›</a:t>
            </a:fld>
            <a:endParaRPr lang="ar-IQ"/>
          </a:p>
        </p:txBody>
      </p:sp>
    </p:spTree>
    <p:extLst>
      <p:ext uri="{BB962C8B-B14F-4D97-AF65-F5344CB8AC3E}">
        <p14:creationId xmlns:p14="http://schemas.microsoft.com/office/powerpoint/2010/main" val="433923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1F79777-9B8E-4313-99F6-B738E02028A8}"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1673CD-A047-4056-BF9E-6205F2EECD4B}" type="slidenum">
              <a:rPr lang="ar-IQ" smtClean="0"/>
              <a:t>‹#›</a:t>
            </a:fld>
            <a:endParaRPr lang="ar-IQ"/>
          </a:p>
        </p:txBody>
      </p:sp>
    </p:spTree>
    <p:extLst>
      <p:ext uri="{BB962C8B-B14F-4D97-AF65-F5344CB8AC3E}">
        <p14:creationId xmlns:p14="http://schemas.microsoft.com/office/powerpoint/2010/main" val="3291972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1F79777-9B8E-4313-99F6-B738E02028A8}"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1673CD-A047-4056-BF9E-6205F2EECD4B}" type="slidenum">
              <a:rPr lang="ar-IQ" smtClean="0"/>
              <a:t>‹#›</a:t>
            </a:fld>
            <a:endParaRPr lang="ar-IQ"/>
          </a:p>
        </p:txBody>
      </p:sp>
    </p:spTree>
    <p:extLst>
      <p:ext uri="{BB962C8B-B14F-4D97-AF65-F5344CB8AC3E}">
        <p14:creationId xmlns:p14="http://schemas.microsoft.com/office/powerpoint/2010/main" val="931669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1F79777-9B8E-4313-99F6-B738E02028A8}"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1673CD-A047-4056-BF9E-6205F2EECD4B}" type="slidenum">
              <a:rPr lang="ar-IQ" smtClean="0"/>
              <a:t>‹#›</a:t>
            </a:fld>
            <a:endParaRPr lang="ar-IQ"/>
          </a:p>
        </p:txBody>
      </p:sp>
    </p:spTree>
    <p:extLst>
      <p:ext uri="{BB962C8B-B14F-4D97-AF65-F5344CB8AC3E}">
        <p14:creationId xmlns:p14="http://schemas.microsoft.com/office/powerpoint/2010/main" val="3960699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1F79777-9B8E-4313-99F6-B738E02028A8}"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71673CD-A047-4056-BF9E-6205F2EECD4B}" type="slidenum">
              <a:rPr lang="ar-IQ" smtClean="0"/>
              <a:t>‹#›</a:t>
            </a:fld>
            <a:endParaRPr lang="ar-IQ"/>
          </a:p>
        </p:txBody>
      </p:sp>
    </p:spTree>
    <p:extLst>
      <p:ext uri="{BB962C8B-B14F-4D97-AF65-F5344CB8AC3E}">
        <p14:creationId xmlns:p14="http://schemas.microsoft.com/office/powerpoint/2010/main" val="1321954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1F79777-9B8E-4313-99F6-B738E02028A8}" type="datetimeFigureOut">
              <a:rPr lang="ar-IQ" smtClean="0"/>
              <a:t>19/09/1440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71673CD-A047-4056-BF9E-6205F2EECD4B}" type="slidenum">
              <a:rPr lang="ar-IQ" smtClean="0"/>
              <a:t>‹#›</a:t>
            </a:fld>
            <a:endParaRPr lang="ar-IQ"/>
          </a:p>
        </p:txBody>
      </p:sp>
    </p:spTree>
    <p:extLst>
      <p:ext uri="{BB962C8B-B14F-4D97-AF65-F5344CB8AC3E}">
        <p14:creationId xmlns:p14="http://schemas.microsoft.com/office/powerpoint/2010/main" val="1185455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1F79777-9B8E-4313-99F6-B738E02028A8}" type="datetimeFigureOut">
              <a:rPr lang="ar-IQ" smtClean="0"/>
              <a:t>19/09/1440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71673CD-A047-4056-BF9E-6205F2EECD4B}" type="slidenum">
              <a:rPr lang="ar-IQ" smtClean="0"/>
              <a:t>‹#›</a:t>
            </a:fld>
            <a:endParaRPr lang="ar-IQ"/>
          </a:p>
        </p:txBody>
      </p:sp>
    </p:spTree>
    <p:extLst>
      <p:ext uri="{BB962C8B-B14F-4D97-AF65-F5344CB8AC3E}">
        <p14:creationId xmlns:p14="http://schemas.microsoft.com/office/powerpoint/2010/main" val="683425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1F79777-9B8E-4313-99F6-B738E02028A8}" type="datetimeFigureOut">
              <a:rPr lang="ar-IQ" smtClean="0"/>
              <a:t>19/09/1440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71673CD-A047-4056-BF9E-6205F2EECD4B}" type="slidenum">
              <a:rPr lang="ar-IQ" smtClean="0"/>
              <a:t>‹#›</a:t>
            </a:fld>
            <a:endParaRPr lang="ar-IQ"/>
          </a:p>
        </p:txBody>
      </p:sp>
    </p:spTree>
    <p:extLst>
      <p:ext uri="{BB962C8B-B14F-4D97-AF65-F5344CB8AC3E}">
        <p14:creationId xmlns:p14="http://schemas.microsoft.com/office/powerpoint/2010/main" val="4132412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1F79777-9B8E-4313-99F6-B738E02028A8}"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71673CD-A047-4056-BF9E-6205F2EECD4B}" type="slidenum">
              <a:rPr lang="ar-IQ" smtClean="0"/>
              <a:t>‹#›</a:t>
            </a:fld>
            <a:endParaRPr lang="ar-IQ"/>
          </a:p>
        </p:txBody>
      </p:sp>
    </p:spTree>
    <p:extLst>
      <p:ext uri="{BB962C8B-B14F-4D97-AF65-F5344CB8AC3E}">
        <p14:creationId xmlns:p14="http://schemas.microsoft.com/office/powerpoint/2010/main" val="2372295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1F79777-9B8E-4313-99F6-B738E02028A8}"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71673CD-A047-4056-BF9E-6205F2EECD4B}" type="slidenum">
              <a:rPr lang="ar-IQ" smtClean="0"/>
              <a:t>‹#›</a:t>
            </a:fld>
            <a:endParaRPr lang="ar-IQ"/>
          </a:p>
        </p:txBody>
      </p:sp>
    </p:spTree>
    <p:extLst>
      <p:ext uri="{BB962C8B-B14F-4D97-AF65-F5344CB8AC3E}">
        <p14:creationId xmlns:p14="http://schemas.microsoft.com/office/powerpoint/2010/main" val="814435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1F79777-9B8E-4313-99F6-B738E02028A8}" type="datetimeFigureOut">
              <a:rPr lang="ar-IQ" smtClean="0"/>
              <a:t>19/09/1440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71673CD-A047-4056-BF9E-6205F2EECD4B}" type="slidenum">
              <a:rPr lang="ar-IQ" smtClean="0"/>
              <a:t>‹#›</a:t>
            </a:fld>
            <a:endParaRPr lang="ar-IQ"/>
          </a:p>
        </p:txBody>
      </p:sp>
    </p:spTree>
    <p:extLst>
      <p:ext uri="{BB962C8B-B14F-4D97-AF65-F5344CB8AC3E}">
        <p14:creationId xmlns:p14="http://schemas.microsoft.com/office/powerpoint/2010/main" val="1698598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16633"/>
            <a:ext cx="9036496" cy="936103"/>
          </a:xfrm>
        </p:spPr>
        <p:txBody>
          <a:bodyPr>
            <a:normAutofit fontScale="90000"/>
          </a:bodyPr>
          <a:lstStyle/>
          <a:p>
            <a:r>
              <a:rPr lang="ar-IQ" dirty="0" smtClean="0"/>
              <a:t>العهد الجمهوري الثاني (تجربة بناء نظام ديمقراطي عراقي) </a:t>
            </a:r>
            <a:endParaRPr lang="ar-IQ" dirty="0"/>
          </a:p>
        </p:txBody>
      </p:sp>
      <p:sp>
        <p:nvSpPr>
          <p:cNvPr id="3" name="عنوان فرعي 2"/>
          <p:cNvSpPr>
            <a:spLocks noGrp="1"/>
          </p:cNvSpPr>
          <p:nvPr>
            <p:ph type="subTitle" idx="1"/>
          </p:nvPr>
        </p:nvSpPr>
        <p:spPr>
          <a:xfrm>
            <a:off x="179512" y="1052736"/>
            <a:ext cx="8784976" cy="5616624"/>
          </a:xfrm>
        </p:spPr>
        <p:txBody>
          <a:bodyPr>
            <a:normAutofit fontScale="92500" lnSpcReduction="20000"/>
          </a:bodyPr>
          <a:lstStyle/>
          <a:p>
            <a:pPr algn="r"/>
            <a:r>
              <a:rPr lang="ar-IQ" sz="1800" dirty="0" smtClean="0"/>
              <a:t>تبلور العهد الجمهوري الثاني تدريجيا قبل وبعد انتخاب 30 كانون الثاني 2006 والتي تم اقامتها </a:t>
            </a:r>
            <a:r>
              <a:rPr lang="ar-IQ" sz="1800" dirty="0" err="1" smtClean="0"/>
              <a:t>لاول</a:t>
            </a:r>
            <a:r>
              <a:rPr lang="ar-IQ" sz="1800" dirty="0" smtClean="0"/>
              <a:t> مرة في العراق على اساس الدستور الدائم الذي كتبته هيئة </a:t>
            </a:r>
            <a:r>
              <a:rPr lang="ar-IQ" sz="1800" dirty="0" err="1" smtClean="0"/>
              <a:t>تاسيسية</a:t>
            </a:r>
            <a:r>
              <a:rPr lang="ar-IQ" sz="1800" dirty="0" smtClean="0"/>
              <a:t> منتخبة  (الجمعية الوطنية) والتي كان دورها الاساس كتابة دستور دائم للبلاد وعلا الرغم من الملاحظات العديدة على هذا الدستور من جهات وشخصيات مهمة الا انه حظى بموافقة اكثر من ثلثي الشعب العراقي في اول استفتاء حر نزيه يشهده العراق في تاريخه المعاصر</a:t>
            </a:r>
          </a:p>
          <a:p>
            <a:pPr algn="r"/>
            <a:r>
              <a:rPr lang="ar-IQ" sz="1800" dirty="0" smtClean="0"/>
              <a:t>الدستور الدائم 2005 :</a:t>
            </a:r>
          </a:p>
          <a:p>
            <a:pPr algn="r"/>
            <a:r>
              <a:rPr lang="ar-IQ" sz="1800" dirty="0" smtClean="0"/>
              <a:t>يعد هذا الدستور هو الاول في تاريخ العراق المعاصر الذي كتبته ايدي عراقية والنخبة وفقا </a:t>
            </a:r>
            <a:r>
              <a:rPr lang="ar-IQ" sz="1800" dirty="0" err="1" smtClean="0"/>
              <a:t>لافكارهم</a:t>
            </a:r>
            <a:r>
              <a:rPr lang="ar-IQ" sz="1800" dirty="0" smtClean="0"/>
              <a:t> واتجاهاتهم المتعددة ، وقد تجلى هذا التنوع </a:t>
            </a:r>
            <a:r>
              <a:rPr lang="ar-IQ" sz="1800" dirty="0" err="1" smtClean="0"/>
              <a:t>الواظح</a:t>
            </a:r>
            <a:r>
              <a:rPr lang="ar-IQ" sz="1800" dirty="0" smtClean="0"/>
              <a:t>  من خلال مواده الاولى وهكذا بقية المواد ، فقد جاء في المادة الاولى " جمهورية العراق دولة مستقلة ذات سيادة نظام الحكم فيها جمهوري نيابي برلماني ديمقراطي اتحادي " وهذه المادة وازنت بين دعاة اللامركزية (الاقاليم) والمركزية مثلا وجرى التوازن نفسه في المادة الثانية من الدستور :</a:t>
            </a:r>
          </a:p>
          <a:p>
            <a:pPr algn="r"/>
            <a:r>
              <a:rPr lang="ar-IQ" sz="1800" dirty="0" smtClean="0"/>
              <a:t>أ‌.	لا يجوز سن قانون يتعارض مع ثوابت وأحكام الاسلام .</a:t>
            </a:r>
          </a:p>
          <a:p>
            <a:pPr algn="r"/>
            <a:r>
              <a:rPr lang="ar-IQ" sz="1800" dirty="0" smtClean="0"/>
              <a:t>ب‌.	لا يجوز سن قانون يتعارض  مع </a:t>
            </a:r>
            <a:r>
              <a:rPr lang="ar-IQ" sz="1800" dirty="0" err="1" smtClean="0"/>
              <a:t>مبادىء</a:t>
            </a:r>
            <a:r>
              <a:rPr lang="ar-IQ" sz="1800" dirty="0" smtClean="0"/>
              <a:t> الديمقراطية .</a:t>
            </a:r>
          </a:p>
          <a:p>
            <a:pPr algn="r"/>
            <a:r>
              <a:rPr lang="ar-IQ" sz="1800" dirty="0" smtClean="0"/>
              <a:t>ج. لا يجوز سن قانون يتعارض مع الحقوق والحريات الاساسية الواردة في هذا الدستور </a:t>
            </a:r>
          </a:p>
          <a:p>
            <a:pPr algn="r"/>
            <a:r>
              <a:rPr lang="ar-IQ" sz="1800" dirty="0" smtClean="0"/>
              <a:t>فالتجربة العراقية بعد 2003 جاءت بعد عقود من الاستبداد السياسي وركزت على موضوعة الحريات (قانون ادارة الدولة المرحلة الانتقالية لسنة 2004 ودستور 2005) ولكنها اهملت الجانب الثاني المتعلق بالمؤسسات وبعملية التداول السلمي للسلطة. فالديمقراطية ليست مجرد انتخابات . وبناء الديمقراطية </a:t>
            </a:r>
            <a:r>
              <a:rPr lang="ar-IQ" sz="1800" dirty="0" err="1" smtClean="0"/>
              <a:t>لايعتمد</a:t>
            </a:r>
            <a:r>
              <a:rPr lang="ar-IQ" sz="1800" dirty="0" smtClean="0"/>
              <a:t> على النوايا الحسنة للقوى السياسية الحاكمة</a:t>
            </a:r>
          </a:p>
          <a:p>
            <a:pPr algn="r"/>
            <a:r>
              <a:rPr lang="ar-IQ" sz="1800" dirty="0" smtClean="0"/>
              <a:t>وبعد مرور سنوات على نهاية النظام السابق في 2003 تطرح التجربة العراقية مجموعة من الاسئلة المهمة المتعلقة بالحاضر والمستقبل بالاقتران مع استكمال الانسحاب الامريكي الذي تزامن مع مجموعة قضايا جديرة </a:t>
            </a:r>
            <a:r>
              <a:rPr lang="ar-IQ" sz="1800" dirty="0" err="1" smtClean="0"/>
              <a:t>بالاشارة</a:t>
            </a:r>
            <a:r>
              <a:rPr lang="ar-IQ" sz="1800" dirty="0" smtClean="0"/>
              <a:t> اليها ومنها : </a:t>
            </a:r>
          </a:p>
          <a:p>
            <a:pPr algn="r"/>
            <a:r>
              <a:rPr lang="ar-IQ" sz="1800" dirty="0" smtClean="0"/>
              <a:t>1.	الانسحاب والنهاية الرسمية للاحتلال الامريكي للعراق الذي استكمل يوم 18/12/2011 استنادا الى اتفاقية الانسحاب الموقعة بين العراق والولايات المتحدة في 16/11/2008 .</a:t>
            </a:r>
          </a:p>
          <a:p>
            <a:pPr algn="r"/>
            <a:r>
              <a:rPr lang="ar-IQ" sz="1800" dirty="0" smtClean="0"/>
              <a:t>2.	جملة من التحديات السياسية والاجتماعية والاقتصادية والامنية الداخلية التي رافقت السنوات منذ ما بعد التغيير والفشل في تقديم حلول ومعالجات جادة لها</a:t>
            </a:r>
          </a:p>
          <a:p>
            <a:pPr algn="r"/>
            <a:r>
              <a:rPr lang="ar-IQ" sz="1800" dirty="0" smtClean="0"/>
              <a:t>3.	</a:t>
            </a:r>
            <a:r>
              <a:rPr lang="ar-IQ" sz="1800" smtClean="0"/>
              <a:t>تعدد التدخلات والتأثيرات الخارجية بأنواعها المختلفة ، الاقليمية والدولية والأممية . </a:t>
            </a:r>
          </a:p>
          <a:p>
            <a:pPr algn="r"/>
            <a:endParaRPr lang="ar-IQ" sz="1800" dirty="0"/>
          </a:p>
        </p:txBody>
      </p:sp>
    </p:spTree>
    <p:extLst>
      <p:ext uri="{BB962C8B-B14F-4D97-AF65-F5344CB8AC3E}">
        <p14:creationId xmlns:p14="http://schemas.microsoft.com/office/powerpoint/2010/main" val="250733096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160</Words>
  <Application>Microsoft Office PowerPoint</Application>
  <PresentationFormat>عرض على الشاشة (3:4)‏</PresentationFormat>
  <Paragraphs>12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العهد الجمهوري الثاني (تجربة بناء نظام ديمقراطي عراقي)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العهد الجمهوري الثاني (تجربة بناء نظام ديمقراطي عراقي) </dc:title>
  <dc:creator>DR.Ahmed Saker 2O11</dc:creator>
  <cp:lastModifiedBy>DR.Ahmed Saker 2O11</cp:lastModifiedBy>
  <cp:revision>1</cp:revision>
  <dcterms:created xsi:type="dcterms:W3CDTF">2019-05-23T10:06:42Z</dcterms:created>
  <dcterms:modified xsi:type="dcterms:W3CDTF">2019-05-23T10:11:37Z</dcterms:modified>
</cp:coreProperties>
</file>