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98827E8-C860-4379-B6C9-5806AAA63EB3}"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2282216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98827E8-C860-4379-B6C9-5806AAA63EB3}"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2247651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98827E8-C860-4379-B6C9-5806AAA63EB3}"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1773074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98827E8-C860-4379-B6C9-5806AAA63EB3}"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454330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98827E8-C860-4379-B6C9-5806AAA63EB3}"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278516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98827E8-C860-4379-B6C9-5806AAA63EB3}"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547105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98827E8-C860-4379-B6C9-5806AAA63EB3}" type="datetimeFigureOut">
              <a:rPr lang="ar-IQ" smtClean="0"/>
              <a:t>19/09/1440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2725709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98827E8-C860-4379-B6C9-5806AAA63EB3}" type="datetimeFigureOut">
              <a:rPr lang="ar-IQ" smtClean="0"/>
              <a:t>19/09/1440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2758061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98827E8-C860-4379-B6C9-5806AAA63EB3}" type="datetimeFigureOut">
              <a:rPr lang="ar-IQ" smtClean="0"/>
              <a:t>19/09/1440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3485929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98827E8-C860-4379-B6C9-5806AAA63EB3}"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2982799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98827E8-C860-4379-B6C9-5806AAA63EB3}"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A8C079B-798A-4A6D-8083-C04126E2D16C}" type="slidenum">
              <a:rPr lang="ar-IQ" smtClean="0"/>
              <a:t>‹#›</a:t>
            </a:fld>
            <a:endParaRPr lang="ar-IQ"/>
          </a:p>
        </p:txBody>
      </p:sp>
    </p:spTree>
    <p:extLst>
      <p:ext uri="{BB962C8B-B14F-4D97-AF65-F5344CB8AC3E}">
        <p14:creationId xmlns:p14="http://schemas.microsoft.com/office/powerpoint/2010/main" val="2375155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98827E8-C860-4379-B6C9-5806AAA63EB3}" type="datetimeFigureOut">
              <a:rPr lang="ar-IQ" smtClean="0"/>
              <a:t>19/09/1440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A8C079B-798A-4A6D-8083-C04126E2D16C}" type="slidenum">
              <a:rPr lang="ar-IQ" smtClean="0"/>
              <a:t>‹#›</a:t>
            </a:fld>
            <a:endParaRPr lang="ar-IQ"/>
          </a:p>
        </p:txBody>
      </p:sp>
    </p:spTree>
    <p:extLst>
      <p:ext uri="{BB962C8B-B14F-4D97-AF65-F5344CB8AC3E}">
        <p14:creationId xmlns:p14="http://schemas.microsoft.com/office/powerpoint/2010/main" val="2485647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980727"/>
          </a:xfrm>
        </p:spPr>
        <p:txBody>
          <a:bodyPr/>
          <a:lstStyle/>
          <a:p>
            <a:r>
              <a:rPr lang="ar-IQ" dirty="0" smtClean="0"/>
              <a:t>تقويم عمل المجلس الوطني :</a:t>
            </a:r>
            <a:endParaRPr lang="ar-IQ" dirty="0"/>
          </a:p>
        </p:txBody>
      </p:sp>
      <p:sp>
        <p:nvSpPr>
          <p:cNvPr id="3" name="عنوان فرعي 2"/>
          <p:cNvSpPr>
            <a:spLocks noGrp="1"/>
          </p:cNvSpPr>
          <p:nvPr>
            <p:ph type="subTitle" idx="1"/>
          </p:nvPr>
        </p:nvSpPr>
        <p:spPr>
          <a:xfrm>
            <a:off x="0" y="1124744"/>
            <a:ext cx="9036496" cy="5733256"/>
          </a:xfrm>
        </p:spPr>
        <p:txBody>
          <a:bodyPr>
            <a:normAutofit fontScale="92500" lnSpcReduction="10000"/>
          </a:bodyPr>
          <a:lstStyle/>
          <a:p>
            <a:pPr algn="r"/>
            <a:r>
              <a:rPr lang="ar-IQ" sz="2000" dirty="0" smtClean="0"/>
              <a:t>انعقدت الدورة الاولى للمجلس الوطني منذ عام 1980 الى عام 1984 وبسبب الحرب العراقية الايرانية قرر النظام تمديد هذه الدورة الى نهاية علام 1988 ثم كانت الدورة الثالثة من عام 1988-1992 ثم الرابعة من عام 1996-2000 والدورة الخامسة والاخيرة كانت من عام 2000- 9/4/2003 عندما سقط النظام وسقطت كل مؤسساته وقد عرضت الملاحظات التالية على الدورة البرلمانية للمجلس الوطني :</a:t>
            </a:r>
          </a:p>
          <a:p>
            <a:pPr algn="r"/>
            <a:r>
              <a:rPr lang="ar-IQ" sz="2000" dirty="0" smtClean="0"/>
              <a:t>1.	هيمنة حزب البعث المنحل على كافة اعمال هذا المجلس وذلك لان المرشحين لعضوية المجلس الوطني اما ان يكونوا اعضاء في الحزب او ممن يوافق عليهم الحزب .</a:t>
            </a:r>
          </a:p>
          <a:p>
            <a:pPr algn="r"/>
            <a:r>
              <a:rPr lang="ar-IQ" sz="2000" dirty="0" smtClean="0"/>
              <a:t>2.	ان طبيعة العلاقة الدستورية بين مجلس قيادة الثورة </a:t>
            </a:r>
            <a:r>
              <a:rPr lang="ar-IQ" sz="2000" dirty="0" err="1" smtClean="0"/>
              <a:t>كاعلى</a:t>
            </a:r>
            <a:r>
              <a:rPr lang="ar-IQ" sz="2000" dirty="0" smtClean="0"/>
              <a:t> سلطة في الدولة اتاحت الى الاول اقتراح كافة القوانين واحالتها الى المجلس الوطني الذي كان دوره شكليا في المصادقة على هذه المشروعات دون ان يستطيع ابداء اي رأي </a:t>
            </a:r>
            <a:r>
              <a:rPr lang="ar-IQ" sz="2000" dirty="0" err="1" smtClean="0"/>
              <a:t>مغايير</a:t>
            </a:r>
            <a:r>
              <a:rPr lang="ar-IQ" sz="2000" dirty="0" smtClean="0"/>
              <a:t> لما يرد من مجلسي قيادة الثورة .</a:t>
            </a:r>
          </a:p>
          <a:p>
            <a:pPr algn="r"/>
            <a:r>
              <a:rPr lang="ar-IQ" sz="2000" dirty="0" smtClean="0"/>
              <a:t>3.	لم يمارس المجلس اي دور رقابي فعلي على اعمال السلطة التنفيذية بالرغم من تمتعه بهذه الصلاحية القانونية لخشيتهم من اعضاء مجلس الوزراء الذين كان اغلبهم من الكادر المتقدم في الحزب .</a:t>
            </a:r>
          </a:p>
          <a:p>
            <a:pPr algn="r"/>
            <a:r>
              <a:rPr lang="ar-IQ" sz="2000" dirty="0" smtClean="0"/>
              <a:t>4.	تولى صدام حسين مسؤولية رئاسة الجمهورية وكذلك اصبح رئيسا لمجلس قيادة الثورة والقائد العام للقوات المسلحة ورئيس مجلس الوزراء وامين سر قيادة قطر العراق وبالتالي اصبح فضلا عن ذلك ان مجلس الوزراء تابع من الناحيتين الحزبية والتمثيلية كما ان اغلب اعضاء المجلس الوطني هم اعضاء في حزب البعث وقد تحول صدام حسين بمرور الايام الى اعلى مسؤول في السلطة التنفيذية والتشريعية وقائد عسكري يتمتع </a:t>
            </a:r>
            <a:r>
              <a:rPr lang="ar-IQ" sz="2000" dirty="0" err="1" smtClean="0"/>
              <a:t>باعلى</a:t>
            </a:r>
            <a:r>
              <a:rPr lang="ar-IQ" sz="2000" dirty="0" smtClean="0"/>
              <a:t> سلطة تشريعية ، فرض سلطته بشكل مركزي دكتاتوري على كل مفاصل مؤسسات الدولة واصبحت الاوامر تصدر منه لتكون واجبة التنفيذ من </a:t>
            </a:r>
            <a:r>
              <a:rPr lang="ar-IQ" sz="2000" dirty="0" err="1" smtClean="0"/>
              <a:t>الادني</a:t>
            </a:r>
            <a:r>
              <a:rPr lang="ar-IQ" sz="2000" dirty="0" smtClean="0"/>
              <a:t> ولا مجال للمناقشة والديمقراطية في هذا المجال .</a:t>
            </a:r>
          </a:p>
          <a:p>
            <a:pPr algn="r"/>
            <a:r>
              <a:rPr lang="ar-IQ" sz="2000" smtClean="0"/>
              <a:t>لذا يمكن القول ان العراق في ظل تجربة المجلس الوطني الممتدة منذ عام 1980 الى عام 2003 لم يشهد اي تجربة برلمانية ديمقراطية حقيقية وهي كانت اقرب الى التعيين منها الى الانتخاب ، وبالتالي هي تجربة فاشلة من الناحية الواقعية اعترتها السلبيات بكافة اركانها واسست على معايير وشروط باطلة من الناحية القانونية .</a:t>
            </a:r>
          </a:p>
          <a:p>
            <a:pPr algn="r"/>
            <a:endParaRPr lang="ar-IQ" sz="2000" dirty="0"/>
          </a:p>
        </p:txBody>
      </p:sp>
    </p:spTree>
    <p:extLst>
      <p:ext uri="{BB962C8B-B14F-4D97-AF65-F5344CB8AC3E}">
        <p14:creationId xmlns:p14="http://schemas.microsoft.com/office/powerpoint/2010/main" val="215121878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67</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تقويم عمل المجلس الوطني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تقويم عمل المجلس الوطني :</dc:title>
  <dc:creator>DR.Ahmed Saker 2O11</dc:creator>
  <cp:lastModifiedBy>DR.Ahmed Saker 2O11</cp:lastModifiedBy>
  <cp:revision>1</cp:revision>
  <dcterms:created xsi:type="dcterms:W3CDTF">2019-05-23T10:04:41Z</dcterms:created>
  <dcterms:modified xsi:type="dcterms:W3CDTF">2019-05-23T10:06:16Z</dcterms:modified>
</cp:coreProperties>
</file>