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EA5474F-327E-4022-9394-ADAD6B8E90B1}"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A45EB60-7048-4971-9CEB-A5D42CDF9535}" type="slidenum">
              <a:rPr lang="ar-IQ" smtClean="0"/>
              <a:t>‹#›</a:t>
            </a:fld>
            <a:endParaRPr lang="ar-IQ"/>
          </a:p>
        </p:txBody>
      </p:sp>
    </p:spTree>
    <p:extLst>
      <p:ext uri="{BB962C8B-B14F-4D97-AF65-F5344CB8AC3E}">
        <p14:creationId xmlns:p14="http://schemas.microsoft.com/office/powerpoint/2010/main" val="439409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EA5474F-327E-4022-9394-ADAD6B8E90B1}"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A45EB60-7048-4971-9CEB-A5D42CDF9535}" type="slidenum">
              <a:rPr lang="ar-IQ" smtClean="0"/>
              <a:t>‹#›</a:t>
            </a:fld>
            <a:endParaRPr lang="ar-IQ"/>
          </a:p>
        </p:txBody>
      </p:sp>
    </p:spTree>
    <p:extLst>
      <p:ext uri="{BB962C8B-B14F-4D97-AF65-F5344CB8AC3E}">
        <p14:creationId xmlns:p14="http://schemas.microsoft.com/office/powerpoint/2010/main" val="1619973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EA5474F-327E-4022-9394-ADAD6B8E90B1}"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A45EB60-7048-4971-9CEB-A5D42CDF9535}" type="slidenum">
              <a:rPr lang="ar-IQ" smtClean="0"/>
              <a:t>‹#›</a:t>
            </a:fld>
            <a:endParaRPr lang="ar-IQ"/>
          </a:p>
        </p:txBody>
      </p:sp>
    </p:spTree>
    <p:extLst>
      <p:ext uri="{BB962C8B-B14F-4D97-AF65-F5344CB8AC3E}">
        <p14:creationId xmlns:p14="http://schemas.microsoft.com/office/powerpoint/2010/main" val="2937835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EA5474F-327E-4022-9394-ADAD6B8E90B1}"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A45EB60-7048-4971-9CEB-A5D42CDF9535}" type="slidenum">
              <a:rPr lang="ar-IQ" smtClean="0"/>
              <a:t>‹#›</a:t>
            </a:fld>
            <a:endParaRPr lang="ar-IQ"/>
          </a:p>
        </p:txBody>
      </p:sp>
    </p:spTree>
    <p:extLst>
      <p:ext uri="{BB962C8B-B14F-4D97-AF65-F5344CB8AC3E}">
        <p14:creationId xmlns:p14="http://schemas.microsoft.com/office/powerpoint/2010/main" val="62592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EA5474F-327E-4022-9394-ADAD6B8E90B1}"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A45EB60-7048-4971-9CEB-A5D42CDF9535}" type="slidenum">
              <a:rPr lang="ar-IQ" smtClean="0"/>
              <a:t>‹#›</a:t>
            </a:fld>
            <a:endParaRPr lang="ar-IQ"/>
          </a:p>
        </p:txBody>
      </p:sp>
    </p:spTree>
    <p:extLst>
      <p:ext uri="{BB962C8B-B14F-4D97-AF65-F5344CB8AC3E}">
        <p14:creationId xmlns:p14="http://schemas.microsoft.com/office/powerpoint/2010/main" val="897677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EA5474F-327E-4022-9394-ADAD6B8E90B1}"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A45EB60-7048-4971-9CEB-A5D42CDF9535}" type="slidenum">
              <a:rPr lang="ar-IQ" smtClean="0"/>
              <a:t>‹#›</a:t>
            </a:fld>
            <a:endParaRPr lang="ar-IQ"/>
          </a:p>
        </p:txBody>
      </p:sp>
    </p:spTree>
    <p:extLst>
      <p:ext uri="{BB962C8B-B14F-4D97-AF65-F5344CB8AC3E}">
        <p14:creationId xmlns:p14="http://schemas.microsoft.com/office/powerpoint/2010/main" val="875393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EA5474F-327E-4022-9394-ADAD6B8E90B1}" type="datetimeFigureOut">
              <a:rPr lang="ar-IQ" smtClean="0"/>
              <a:t>19/09/1440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A45EB60-7048-4971-9CEB-A5D42CDF9535}" type="slidenum">
              <a:rPr lang="ar-IQ" smtClean="0"/>
              <a:t>‹#›</a:t>
            </a:fld>
            <a:endParaRPr lang="ar-IQ"/>
          </a:p>
        </p:txBody>
      </p:sp>
    </p:spTree>
    <p:extLst>
      <p:ext uri="{BB962C8B-B14F-4D97-AF65-F5344CB8AC3E}">
        <p14:creationId xmlns:p14="http://schemas.microsoft.com/office/powerpoint/2010/main" val="2207760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EA5474F-327E-4022-9394-ADAD6B8E90B1}" type="datetimeFigureOut">
              <a:rPr lang="ar-IQ" smtClean="0"/>
              <a:t>19/09/1440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A45EB60-7048-4971-9CEB-A5D42CDF9535}" type="slidenum">
              <a:rPr lang="ar-IQ" smtClean="0"/>
              <a:t>‹#›</a:t>
            </a:fld>
            <a:endParaRPr lang="ar-IQ"/>
          </a:p>
        </p:txBody>
      </p:sp>
    </p:spTree>
    <p:extLst>
      <p:ext uri="{BB962C8B-B14F-4D97-AF65-F5344CB8AC3E}">
        <p14:creationId xmlns:p14="http://schemas.microsoft.com/office/powerpoint/2010/main" val="1768621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EA5474F-327E-4022-9394-ADAD6B8E90B1}" type="datetimeFigureOut">
              <a:rPr lang="ar-IQ" smtClean="0"/>
              <a:t>19/09/1440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A45EB60-7048-4971-9CEB-A5D42CDF9535}" type="slidenum">
              <a:rPr lang="ar-IQ" smtClean="0"/>
              <a:t>‹#›</a:t>
            </a:fld>
            <a:endParaRPr lang="ar-IQ"/>
          </a:p>
        </p:txBody>
      </p:sp>
    </p:spTree>
    <p:extLst>
      <p:ext uri="{BB962C8B-B14F-4D97-AF65-F5344CB8AC3E}">
        <p14:creationId xmlns:p14="http://schemas.microsoft.com/office/powerpoint/2010/main" val="2043260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EA5474F-327E-4022-9394-ADAD6B8E90B1}"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A45EB60-7048-4971-9CEB-A5D42CDF9535}" type="slidenum">
              <a:rPr lang="ar-IQ" smtClean="0"/>
              <a:t>‹#›</a:t>
            </a:fld>
            <a:endParaRPr lang="ar-IQ"/>
          </a:p>
        </p:txBody>
      </p:sp>
    </p:spTree>
    <p:extLst>
      <p:ext uri="{BB962C8B-B14F-4D97-AF65-F5344CB8AC3E}">
        <p14:creationId xmlns:p14="http://schemas.microsoft.com/office/powerpoint/2010/main" val="199491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EA5474F-327E-4022-9394-ADAD6B8E90B1}"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A45EB60-7048-4971-9CEB-A5D42CDF9535}" type="slidenum">
              <a:rPr lang="ar-IQ" smtClean="0"/>
              <a:t>‹#›</a:t>
            </a:fld>
            <a:endParaRPr lang="ar-IQ"/>
          </a:p>
        </p:txBody>
      </p:sp>
    </p:spTree>
    <p:extLst>
      <p:ext uri="{BB962C8B-B14F-4D97-AF65-F5344CB8AC3E}">
        <p14:creationId xmlns:p14="http://schemas.microsoft.com/office/powerpoint/2010/main" val="1170658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EA5474F-327E-4022-9394-ADAD6B8E90B1}" type="datetimeFigureOut">
              <a:rPr lang="ar-IQ" smtClean="0"/>
              <a:t>19/09/1440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A45EB60-7048-4971-9CEB-A5D42CDF9535}" type="slidenum">
              <a:rPr lang="ar-IQ" smtClean="0"/>
              <a:t>‹#›</a:t>
            </a:fld>
            <a:endParaRPr lang="ar-IQ"/>
          </a:p>
        </p:txBody>
      </p:sp>
    </p:spTree>
    <p:extLst>
      <p:ext uri="{BB962C8B-B14F-4D97-AF65-F5344CB8AC3E}">
        <p14:creationId xmlns:p14="http://schemas.microsoft.com/office/powerpoint/2010/main" val="3309634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88641"/>
            <a:ext cx="9036496" cy="864095"/>
          </a:xfrm>
        </p:spPr>
        <p:txBody>
          <a:bodyPr/>
          <a:lstStyle/>
          <a:p>
            <a:r>
              <a:rPr lang="ar-IQ" dirty="0" smtClean="0"/>
              <a:t>الجمهورية الثالثة 1968 – 1979 </a:t>
            </a:r>
            <a:endParaRPr lang="ar-IQ" dirty="0"/>
          </a:p>
        </p:txBody>
      </p:sp>
      <p:sp>
        <p:nvSpPr>
          <p:cNvPr id="3" name="عنوان فرعي 2"/>
          <p:cNvSpPr>
            <a:spLocks noGrp="1"/>
          </p:cNvSpPr>
          <p:nvPr>
            <p:ph type="subTitle" idx="1"/>
          </p:nvPr>
        </p:nvSpPr>
        <p:spPr>
          <a:xfrm>
            <a:off x="107504" y="1124744"/>
            <a:ext cx="8784976" cy="5733256"/>
          </a:xfrm>
        </p:spPr>
        <p:txBody>
          <a:bodyPr>
            <a:normAutofit/>
          </a:bodyPr>
          <a:lstStyle/>
          <a:p>
            <a:pPr algn="r"/>
            <a:r>
              <a:rPr lang="ar-IQ" sz="1600" dirty="0" smtClean="0"/>
              <a:t>عاد البعثيون الى السلطة عبر انقلابين اثنين اولهما في 17 تموز والثاني في 30 تموز 1968 وتخلصوا في الانقلاب الاول من عبد الرحمن عارف بالتحالف مع معاونيه الاقرب وتخلصوا في الثاني من حلفائهم وقد فازو في الحالتين بالدهاء اكثر فوزهم بالقوة </a:t>
            </a:r>
            <a:endParaRPr lang="en-US" sz="1600" dirty="0" smtClean="0"/>
          </a:p>
          <a:p>
            <a:pPr algn="r"/>
            <a:r>
              <a:rPr lang="ar-IQ" sz="1600" dirty="0" smtClean="0"/>
              <a:t>على الرغم من ان البيان الاول للانقلاب </a:t>
            </a:r>
            <a:r>
              <a:rPr lang="ar-IQ" sz="1600" dirty="0" err="1" smtClean="0"/>
              <a:t>دعى</a:t>
            </a:r>
            <a:r>
              <a:rPr lang="ar-IQ" sz="1600" dirty="0" smtClean="0"/>
              <a:t>  الى انشاء حياة ديمقراطية للمواطنين وتضمن البيان </a:t>
            </a:r>
            <a:r>
              <a:rPr lang="ar-IQ" sz="1600" dirty="0" err="1" smtClean="0"/>
              <a:t>تاليف</a:t>
            </a:r>
            <a:r>
              <a:rPr lang="ar-IQ" sz="1600" dirty="0" smtClean="0"/>
              <a:t> مجلس قيادة الثورة لممارسة السلطة العليا في الجمهورية العراقية بما فيها السلطة التشريعية وصلاحيات رئيس الجمهورية والقائد العام للقوات المسلحة ثم اصدر مجلس قيادة الثورة (دستوره الاول) في 21 ايلول 1968 وكان مؤقتا وقد اعتبرت المادة الاولى منه ان " الجمهورية العراقية ديمقراطية شعبية تستمد اصول ديمقراطيتها وشعبيتها من التراث العربي وروح الاسلام" ثم اجروا عليه عدة تعديلات قبل ان يصدر مجلس قيادة الثورة المنحل قراره المرقم 792 ب(دستور 16 تموز 1970 المؤقت) </a:t>
            </a:r>
            <a:endParaRPr lang="en-US" sz="1600" dirty="0" smtClean="0"/>
          </a:p>
          <a:p>
            <a:pPr algn="r"/>
            <a:r>
              <a:rPr lang="ar-IQ" sz="1600" dirty="0" smtClean="0"/>
              <a:t>ان هذه الجمهورية التي شهدت رئيسين (احمد حسن البكر 1968 – 1979) و(صدام حسين 1979- 2003) بينهما بعض الاختلافات مثل التاريخ الشخصي </a:t>
            </a:r>
            <a:r>
              <a:rPr lang="ar-IQ" sz="1600" dirty="0" err="1" smtClean="0"/>
              <a:t>والكارزما</a:t>
            </a:r>
            <a:r>
              <a:rPr lang="ar-IQ" sz="1600" dirty="0" smtClean="0"/>
              <a:t> وتجمعهما الخلفية السياسية والقبلية  . والتي اثرت على ما صدر من تشريعات واجراءات وافعال لفترة امتدت لخمسة وثلاثين سنة ، وقد اصدر النظام في هذه الجمهورية دستورين مؤقتين وعشرات التعديلات حاول فيها هذا النظام تجميل صورته واعطاء الصبغة الديمقراطية لحكمة ، فقد وعدت ديباجه الدستور المؤقت لعام 1968 </a:t>
            </a:r>
            <a:r>
              <a:rPr lang="ar-IQ" sz="1600" dirty="0" err="1" smtClean="0"/>
              <a:t>باعداد</a:t>
            </a:r>
            <a:r>
              <a:rPr lang="ar-IQ" sz="1600" dirty="0" smtClean="0"/>
              <a:t> الدستور الدائم وتشكيل المجلس الوطني الذي يمثل كافة القطاعات الوطنية ولم يصدر الدستور الدائم ولم تنظم احكام المجلس الوطني ، ثم صدر الدستور المؤقت لعام 1970 وفي الباب الرابع عالج الدستور مؤسسات الجمهورية العراقية وحدد الفصل الاول تعريف مجلس قيادة </a:t>
            </a:r>
            <a:r>
              <a:rPr lang="ar-IQ" sz="1600" dirty="0" err="1" smtClean="0"/>
              <a:t>القورة</a:t>
            </a:r>
            <a:r>
              <a:rPr lang="ar-IQ" sz="1600" dirty="0" smtClean="0"/>
              <a:t> وصلاحياته التي منها اصدار القوانين التشريعية والقرارات التي لها قوة القانون وعالج الفصل الثاني المجلس الوطني حيث نصت المادة السادسة والاربعون على ان يتألف المجلس الوطني من ممثلي الشعب من مختلف قطاعاته السياسية والاقتصادية والاجتماعية ويتم تشكيل وتحديد طريقة العضوية وسير العمل فيه وصلاحياته وقانون خاص </a:t>
            </a:r>
          </a:p>
          <a:p>
            <a:pPr algn="r"/>
            <a:r>
              <a:rPr lang="ar-IQ" sz="1600" dirty="0" smtClean="0"/>
              <a:t>يسمى قانون المجلس الوطني ، وقد نظمت المواد (47-55) تنظيم وصلاحيات المجلس وعلاقته بمجلس قيادة الثورة ثم عدل الدستور عدى مرات شملت اختصاصات المجلس الوطني وعلاقته بالسلطة التنفيذية ومجلس قيادة الثورة وصدر قانون المجلس الوطني بالرقم (228) لسنة 1970 ولم يعمل به او ينفذ حتى صدر القانون رقم (55) لسنة 1980 الذي دمج بين قانون الانتخابات وقانون المجلس ونشر في الوقائع العراقية رقم(2764) في 17/3/1980 وقد حددت المادة (1) منه بان </a:t>
            </a:r>
            <a:r>
              <a:rPr lang="ar-IQ" sz="1600" dirty="0" err="1" smtClean="0"/>
              <a:t>لايقل</a:t>
            </a:r>
            <a:r>
              <a:rPr lang="ar-IQ" sz="1600" smtClean="0"/>
              <a:t> عدد اعضاء المجلس عن (250) عضو يجري اختيارهم عن طريق الانتخاب الحر المباشر وبالاقتراع السري </a:t>
            </a:r>
            <a:endParaRPr lang="ar-IQ" sz="1600" dirty="0"/>
          </a:p>
        </p:txBody>
      </p:sp>
    </p:spTree>
    <p:extLst>
      <p:ext uri="{BB962C8B-B14F-4D97-AF65-F5344CB8AC3E}">
        <p14:creationId xmlns:p14="http://schemas.microsoft.com/office/powerpoint/2010/main" val="34930906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399</Words>
  <Application>Microsoft Office PowerPoint</Application>
  <PresentationFormat>عرض على الشاشة (3:4)‏</PresentationFormat>
  <Paragraphs>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الجمهورية الثالثة 1968 – 1979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الثالثة 1968 – 1979 </dc:title>
  <dc:creator>DR.Ahmed Saker 2O11</dc:creator>
  <cp:lastModifiedBy>DR.Ahmed Saker 2O11</cp:lastModifiedBy>
  <cp:revision>1</cp:revision>
  <dcterms:created xsi:type="dcterms:W3CDTF">2019-05-23T09:59:03Z</dcterms:created>
  <dcterms:modified xsi:type="dcterms:W3CDTF">2019-05-23T10:04:25Z</dcterms:modified>
</cp:coreProperties>
</file>