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9690E9E-7A9B-4B96-8D64-154C90253420}"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93738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9690E9E-7A9B-4B96-8D64-154C90253420}"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4273526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9690E9E-7A9B-4B96-8D64-154C90253420}"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56691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9690E9E-7A9B-4B96-8D64-154C90253420}"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200120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9690E9E-7A9B-4B96-8D64-154C90253420}"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388984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9690E9E-7A9B-4B96-8D64-154C90253420}"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361344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9690E9E-7A9B-4B96-8D64-154C90253420}"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427250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9690E9E-7A9B-4B96-8D64-154C90253420}"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1690465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9690E9E-7A9B-4B96-8D64-154C90253420}"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384147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9690E9E-7A9B-4B96-8D64-154C90253420}"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1607930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9690E9E-7A9B-4B96-8D64-154C90253420}"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6C9BD05-1DBB-4724-BC78-BBB156811438}" type="slidenum">
              <a:rPr lang="ar-IQ" smtClean="0"/>
              <a:t>‹#›</a:t>
            </a:fld>
            <a:endParaRPr lang="ar-IQ"/>
          </a:p>
        </p:txBody>
      </p:sp>
    </p:spTree>
    <p:extLst>
      <p:ext uri="{BB962C8B-B14F-4D97-AF65-F5344CB8AC3E}">
        <p14:creationId xmlns:p14="http://schemas.microsoft.com/office/powerpoint/2010/main" val="3390459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9690E9E-7A9B-4B96-8D64-154C90253420}"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6C9BD05-1DBB-4724-BC78-BBB156811438}" type="slidenum">
              <a:rPr lang="ar-IQ" smtClean="0"/>
              <a:t>‹#›</a:t>
            </a:fld>
            <a:endParaRPr lang="ar-IQ"/>
          </a:p>
        </p:txBody>
      </p:sp>
    </p:spTree>
    <p:extLst>
      <p:ext uri="{BB962C8B-B14F-4D97-AF65-F5344CB8AC3E}">
        <p14:creationId xmlns:p14="http://schemas.microsoft.com/office/powerpoint/2010/main" val="1371783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1124743"/>
          </a:xfrm>
        </p:spPr>
        <p:txBody>
          <a:bodyPr/>
          <a:lstStyle/>
          <a:p>
            <a:r>
              <a:rPr lang="ar-IQ" dirty="0" smtClean="0"/>
              <a:t>الجذور الحضارية للديمقراطية في العراق </a:t>
            </a:r>
            <a:endParaRPr lang="ar-IQ" dirty="0"/>
          </a:p>
        </p:txBody>
      </p:sp>
      <p:sp>
        <p:nvSpPr>
          <p:cNvPr id="3" name="عنوان فرعي 2"/>
          <p:cNvSpPr>
            <a:spLocks noGrp="1"/>
          </p:cNvSpPr>
          <p:nvPr>
            <p:ph type="subTitle" idx="1"/>
          </p:nvPr>
        </p:nvSpPr>
        <p:spPr>
          <a:xfrm>
            <a:off x="179512" y="1052736"/>
            <a:ext cx="8784976" cy="5544616"/>
          </a:xfrm>
        </p:spPr>
        <p:txBody>
          <a:bodyPr>
            <a:normAutofit/>
          </a:bodyPr>
          <a:lstStyle/>
          <a:p>
            <a:pPr algn="r"/>
            <a:r>
              <a:rPr lang="ar-IQ" sz="1400" dirty="0" smtClean="0"/>
              <a:t>ان </a:t>
            </a:r>
            <a:r>
              <a:rPr lang="ar-IQ" sz="1800" dirty="0" smtClean="0"/>
              <a:t>الديمقراطية بالمفاهيم والاذكار والركائز </a:t>
            </a:r>
            <a:r>
              <a:rPr lang="ar-IQ" sz="1800" dirty="0" err="1" smtClean="0"/>
              <a:t>والمبادىء</a:t>
            </a:r>
            <a:r>
              <a:rPr lang="ar-IQ" sz="1800" dirty="0" smtClean="0"/>
              <a:t> والمثل والقيم والتطبيقات هي فعلا جديدة في العراق عندما ظهرت بعد سقوط النظام البعثي في 9\4\2003 ولكنها ليست مقطوعة الجذور حضاريا او فكريا عن تاريخ العراق الحديث ولها بوادر واشارات مع ظهور العراق كدولة مستقلة عام 1921 بحدوده الحالية </a:t>
            </a:r>
          </a:p>
          <a:p>
            <a:pPr algn="r"/>
            <a:r>
              <a:rPr lang="ar-IQ" sz="1800" dirty="0" smtClean="0"/>
              <a:t>العهد الملكي  1920- 1958 </a:t>
            </a:r>
            <a:r>
              <a:rPr lang="ar-IQ" sz="1800" dirty="0" err="1" smtClean="0"/>
              <a:t>وماقبله</a:t>
            </a:r>
            <a:r>
              <a:rPr lang="ar-IQ" sz="1800" dirty="0" smtClean="0"/>
              <a:t> :</a:t>
            </a:r>
          </a:p>
          <a:p>
            <a:pPr algn="r"/>
            <a:r>
              <a:rPr lang="ar-IQ" sz="1800" dirty="0" smtClean="0"/>
              <a:t>صدرت </a:t>
            </a:r>
            <a:r>
              <a:rPr lang="ar-IQ" sz="1800" dirty="0" err="1" smtClean="0"/>
              <a:t>لاول</a:t>
            </a:r>
            <a:r>
              <a:rPr lang="ar-IQ" sz="1800" dirty="0" smtClean="0"/>
              <a:t> مرة عن الحاكم العسكري البريطاني في العراق لائحة تنظيمية لعام 1920 وهي تنظم عمل المستشارين البريطانيين مع الوزراء العراقيين ولم تأخذ صيغة الدستور وصولا الى 21\3\1925 عندما صدر القانون الاساس (الدستور) العراقي في ظل الحكم الوطني بعد نضال وجهاد ومواقف سياسية شجاعة لعلما الدين والسياسيين الوطنيين ويمكن القول ان هذا الدستور قد اوجد نوعا من النظام البرلماني اذ حددت المادة (2) من القانون الاساس ان العراق دولة ذات سيادة وحكومته ملكية وراثية وشكلها نيابي وان سيادة المملكة العراقية للامة (مادة19) وان البرلمان هو مجلس الامة الذي </a:t>
            </a:r>
            <a:r>
              <a:rPr lang="ar-IQ" sz="1800" dirty="0" err="1" smtClean="0"/>
              <a:t>يتالف</a:t>
            </a:r>
            <a:r>
              <a:rPr lang="ar-IQ" sz="1800" dirty="0" smtClean="0"/>
              <a:t> من مجلس الاعيان والنواب (مادة 88) واوضحت (المادة 36 ) كيفية تشكيل المجلس اذ يتكون مجلس الاعيان من عدد من الاعضاء المعينين </a:t>
            </a:r>
            <a:r>
              <a:rPr lang="ar-IQ" sz="1800" dirty="0" err="1" smtClean="0"/>
              <a:t>لايتجاوز</a:t>
            </a:r>
            <a:r>
              <a:rPr lang="ar-IQ" sz="1800" dirty="0" smtClean="0"/>
              <a:t> عددهم ربع اعضاء مجلس النواب ويتكون مجلس النواب من عدد من الاعضاء المنتخبين الذين يحسبون على اساس نائب واحد لكل (20000)نسمة من الذكور وفي هذه المرحلة كان لابد من قيام مؤسسات انتقالية </a:t>
            </a:r>
            <a:r>
              <a:rPr lang="ar-IQ" sz="1800" dirty="0" err="1" smtClean="0"/>
              <a:t>لادارة</a:t>
            </a:r>
            <a:r>
              <a:rPr lang="ar-IQ" sz="1800" dirty="0" smtClean="0"/>
              <a:t> البلاد قبل الانتقال الى مرحلة جديدة يتم فيها ارساء الشرعية وحينها ولم يتوقع احد حتى الملك نفسه قيام مؤسسات دستورية كاملة الاهلية في وقت قصير </a:t>
            </a:r>
          </a:p>
          <a:p>
            <a:pPr algn="r"/>
            <a:r>
              <a:rPr lang="ar-IQ" sz="1800" dirty="0" smtClean="0"/>
              <a:t>وقد تم تقويم الحياة السياسية النيابية (البرلمانية) في العهد الملكي من بعض الكتاب </a:t>
            </a:r>
            <a:r>
              <a:rPr lang="ar-IQ" sz="1800" dirty="0" err="1" smtClean="0"/>
              <a:t>فانها</a:t>
            </a:r>
            <a:r>
              <a:rPr lang="ar-IQ" sz="1800" dirty="0" smtClean="0"/>
              <a:t> هزيلة مقارنة بالمتصور على العمل البرلماني والنيابي المتقدم منذ انتخاب اول مجلس نيابي عام 1925 بموجب قانون انتخاب لسنة 1924 فالمجلس التأسيسي الاول عين بموجب المشاورات التي جرت بين الملك فيصل الاول ووزير داخليته والمستشار البريطاني ورئيس الوزراء </a:t>
            </a:r>
            <a:endParaRPr lang="ar-IQ" sz="1800" dirty="0"/>
          </a:p>
        </p:txBody>
      </p:sp>
    </p:spTree>
    <p:extLst>
      <p:ext uri="{BB962C8B-B14F-4D97-AF65-F5344CB8AC3E}">
        <p14:creationId xmlns:p14="http://schemas.microsoft.com/office/powerpoint/2010/main" val="149468443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290</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الجذور الحضارية للديمقراطية في العراق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الجذور الحضارية للديمقراطية في العراق </dc:title>
  <dc:creator>DR.Ahmed Saker 2O11</dc:creator>
  <cp:lastModifiedBy>DR.Ahmed Saker 2O11</cp:lastModifiedBy>
  <cp:revision>1</cp:revision>
  <dcterms:created xsi:type="dcterms:W3CDTF">2019-05-23T09:38:15Z</dcterms:created>
  <dcterms:modified xsi:type="dcterms:W3CDTF">2019-05-23T09:47:33Z</dcterms:modified>
</cp:coreProperties>
</file>