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9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23/03/1437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23/03/1437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ssolv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ebteb.com/surgery/treatment/%D8%AC%D8%B1%D8%A7%D8%AD%D8%A9-%D8%A7%D9%84%D8%B3%D9%85%D9%86%D8%A9-%D8%A7%D9%84%D9%85%D8%B1%D8%B6%D9%8A%D8%A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1898629"/>
          </a:xfrm>
        </p:spPr>
        <p:style>
          <a:lnRef idx="3">
            <a:schemeClr val="lt1"/>
          </a:lnRef>
          <a:fillRef idx="1">
            <a:schemeClr val="accent2"/>
          </a:fillRef>
          <a:effectRef idx="1">
            <a:schemeClr val="accent2"/>
          </a:effectRef>
          <a:fontRef idx="minor">
            <a:schemeClr val="lt1"/>
          </a:fontRef>
        </p:style>
        <p:txBody>
          <a:bodyPr/>
          <a:lstStyle/>
          <a:p>
            <a:r>
              <a:rPr lang="ar-SA" b="1" dirty="0" smtClean="0"/>
              <a:t>السمنة ، ما هي ، </a:t>
            </a:r>
            <a:r>
              <a:rPr lang="ar-SA" b="1" dirty="0" err="1" smtClean="0"/>
              <a:t>اسبابها</a:t>
            </a:r>
            <a:r>
              <a:rPr lang="ar-SA" b="1" dirty="0" smtClean="0"/>
              <a:t> ، مخاطرها ، علاجها </a:t>
            </a:r>
            <a:endParaRPr lang="ar-IQ" dirty="0"/>
          </a:p>
        </p:txBody>
      </p:sp>
      <p:sp>
        <p:nvSpPr>
          <p:cNvPr id="3" name="عنوان فرعي 2"/>
          <p:cNvSpPr>
            <a:spLocks noGrp="1"/>
          </p:cNvSpPr>
          <p:nvPr>
            <p:ph type="subTitle" idx="1"/>
          </p:nvPr>
        </p:nvSpPr>
        <p:spPr>
          <a:xfrm>
            <a:off x="0" y="2000240"/>
            <a:ext cx="9144000" cy="4857760"/>
          </a:xfrm>
          <a:solidFill>
            <a:schemeClr val="accent2"/>
          </a:solidFill>
        </p:spPr>
        <p:txBody>
          <a:bodyPr/>
          <a:lstStyle/>
          <a:p>
            <a:pPr algn="just"/>
            <a:r>
              <a:rPr lang="ar-SA" sz="3600" b="1" dirty="0" smtClean="0"/>
              <a:t>تعريف السمنة </a:t>
            </a:r>
            <a:r>
              <a:rPr lang="ar-SA" sz="3600" dirty="0" smtClean="0"/>
              <a:t> </a:t>
            </a:r>
            <a:r>
              <a:rPr lang="ar-IQ" sz="3600" dirty="0" smtClean="0"/>
              <a:t>:- </a:t>
            </a:r>
            <a:r>
              <a:rPr lang="en-US" sz="3600" dirty="0" smtClean="0"/>
              <a:t> </a:t>
            </a:r>
            <a:r>
              <a:rPr lang="ar-SA" sz="3600" dirty="0" smtClean="0"/>
              <a:t>هي تراكم </a:t>
            </a:r>
            <a:endParaRPr lang="ar-IQ" sz="3600" dirty="0" smtClean="0"/>
          </a:p>
          <a:p>
            <a:pPr algn="just"/>
            <a:r>
              <a:rPr lang="ar-SA" sz="3600" dirty="0" smtClean="0"/>
              <a:t>الدهون والشحوم في الجسم بكميات</a:t>
            </a:r>
            <a:endParaRPr lang="ar-IQ" sz="3600" dirty="0" smtClean="0"/>
          </a:p>
          <a:p>
            <a:pPr algn="just"/>
            <a:r>
              <a:rPr lang="ar-SA" sz="3600" dirty="0" smtClean="0"/>
              <a:t>زائدة , وتعتبر حالة مرضية مزمنة </a:t>
            </a:r>
            <a:endParaRPr lang="ar-IQ" sz="3600" dirty="0" smtClean="0"/>
          </a:p>
          <a:p>
            <a:pPr algn="just"/>
            <a:r>
              <a:rPr lang="ar-SA" sz="3600" dirty="0" smtClean="0"/>
              <a:t>متعددة الأسباب</a:t>
            </a:r>
            <a:r>
              <a:rPr lang="ar-IQ" sz="3600" dirty="0" smtClean="0"/>
              <a:t> . </a:t>
            </a:r>
            <a:endParaRPr lang="en-US" sz="3600" dirty="0" smtClean="0"/>
          </a:p>
          <a:p>
            <a:endParaRPr lang="ar-IQ" dirty="0"/>
          </a:p>
        </p:txBody>
      </p:sp>
      <p:pic>
        <p:nvPicPr>
          <p:cNvPr id="4" name="صورة 3" descr="http://archive.aawsat.com/2008/11/09/images/sahatak1.495156.jpg"/>
          <p:cNvPicPr/>
          <p:nvPr/>
        </p:nvPicPr>
        <p:blipFill>
          <a:blip r:embed="rId2"/>
          <a:srcRect/>
          <a:stretch>
            <a:fillRect/>
          </a:stretch>
        </p:blipFill>
        <p:spPr bwMode="auto">
          <a:xfrm>
            <a:off x="0" y="2000240"/>
            <a:ext cx="3810000" cy="485776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fed7cdd1-7abf-4157-81b8-4010a03b9d75.jpg"/>
          <p:cNvPicPr>
            <a:picLocks noChangeAspect="1"/>
          </p:cNvPicPr>
          <p:nvPr/>
        </p:nvPicPr>
        <p:blipFill>
          <a:blip r:embed="rId2"/>
          <a:stretch>
            <a:fillRect/>
          </a:stretch>
        </p:blipFill>
        <p:spPr>
          <a:xfrm>
            <a:off x="0" y="0"/>
            <a:ext cx="9144000" cy="6858000"/>
          </a:xfrm>
          <a:prstGeom prst="rect">
            <a:avLst/>
          </a:prstGeom>
        </p:spPr>
      </p:pic>
      <p:sp>
        <p:nvSpPr>
          <p:cNvPr id="3" name="عنصر نائب للمحتوى 2"/>
          <p:cNvSpPr>
            <a:spLocks noGrp="1"/>
          </p:cNvSpPr>
          <p:nvPr>
            <p:ph idx="1"/>
          </p:nvPr>
        </p:nvSpPr>
        <p:spPr>
          <a:xfrm>
            <a:off x="0" y="0"/>
            <a:ext cx="9144000" cy="6858000"/>
          </a:xfrm>
        </p:spPr>
        <p:txBody>
          <a:bodyPr>
            <a:normAutofit fontScale="92500" lnSpcReduction="20000"/>
          </a:bodyPr>
          <a:lstStyle/>
          <a:p>
            <a:r>
              <a:rPr lang="ar-SA" b="1" dirty="0" smtClean="0"/>
              <a:t>كيف يتم استخدام النشاط الحركي الجسدي لعلاج السمنة ؟</a:t>
            </a:r>
            <a:r>
              <a:rPr lang="en-US" b="1" dirty="0" smtClean="0"/>
              <a:t> </a:t>
            </a:r>
            <a:endParaRPr lang="en-US" dirty="0" smtClean="0"/>
          </a:p>
          <a:p>
            <a:r>
              <a:rPr lang="ar-SA" b="1" dirty="0" smtClean="0"/>
              <a:t>النشاط الحركي الجسدي يعتبر جزء أساسي من برنامج تخفيف الوزن وذلك لعدة فوائد</a:t>
            </a:r>
            <a:r>
              <a:rPr lang="en-US" b="1" dirty="0" smtClean="0"/>
              <a:t>: </a:t>
            </a:r>
          </a:p>
          <a:p>
            <a:pPr lvl="0"/>
            <a:r>
              <a:rPr lang="ar-SA" b="1" dirty="0" smtClean="0"/>
              <a:t>يعمل على تقليل الوزن بشكل أسرع ويحفظ الوزن المطلوب لوقت أطول .</a:t>
            </a:r>
            <a:endParaRPr lang="en-US" b="1" dirty="0" smtClean="0"/>
          </a:p>
          <a:p>
            <a:pPr lvl="0"/>
            <a:r>
              <a:rPr lang="ar-SA" b="1" dirty="0" smtClean="0"/>
              <a:t>يحمي الجسم والعضلات من الترهل.</a:t>
            </a:r>
            <a:endParaRPr lang="en-US" b="1" dirty="0" smtClean="0"/>
          </a:p>
          <a:p>
            <a:pPr lvl="0"/>
            <a:r>
              <a:rPr lang="ar-SA" b="1" dirty="0" smtClean="0"/>
              <a:t>يساعد في حرق أكثر للسعرات الحرارية المخزونة في الجسم جنبا </a:t>
            </a:r>
            <a:r>
              <a:rPr lang="ar-SA" b="1" dirty="0" smtClean="0"/>
              <a:t>إلى </a:t>
            </a:r>
            <a:r>
              <a:rPr lang="ar-SA" b="1" dirty="0" smtClean="0"/>
              <a:t>جنب مع </a:t>
            </a:r>
            <a:r>
              <a:rPr lang="ar-SA" b="1" dirty="0" smtClean="0"/>
              <a:t>إتباع </a:t>
            </a:r>
            <a:r>
              <a:rPr lang="ar-SA" b="1" dirty="0" smtClean="0"/>
              <a:t>الحمية</a:t>
            </a:r>
            <a:r>
              <a:rPr lang="ar-IQ" b="1" dirty="0" smtClean="0"/>
              <a:t>.</a:t>
            </a:r>
            <a:endParaRPr lang="en-US" b="1" dirty="0" smtClean="0"/>
          </a:p>
          <a:p>
            <a:pPr lvl="0"/>
            <a:r>
              <a:rPr lang="ar-SA" b="1" dirty="0" smtClean="0"/>
              <a:t>يقلل النشاط الحركي الجسدي من </a:t>
            </a:r>
            <a:r>
              <a:rPr lang="ar-SA" b="1" dirty="0" smtClean="0">
                <a:solidFill>
                  <a:schemeClr val="bg1"/>
                </a:solidFill>
              </a:rPr>
              <a:t>الإصابة</a:t>
            </a:r>
            <a:r>
              <a:rPr lang="ar-SA" b="1" dirty="0" smtClean="0"/>
              <a:t> </a:t>
            </a:r>
            <a:r>
              <a:rPr lang="ar-SA" b="1" dirty="0" smtClean="0"/>
              <a:t>بأمراض القلب والسكري والضغط</a:t>
            </a:r>
            <a:r>
              <a:rPr lang="ar-IQ" b="1" dirty="0" smtClean="0"/>
              <a:t> .</a:t>
            </a:r>
            <a:endParaRPr lang="en-US" b="1" dirty="0" smtClean="0"/>
          </a:p>
          <a:p>
            <a:pPr lvl="0"/>
            <a:r>
              <a:rPr lang="ar-SA" b="1" dirty="0" smtClean="0"/>
              <a:t>لا يقتصر النشاط الحركي الجسدي على عمل تمارين رياضية فحسب بل يجب تغييره في أنماط حياتنا اليومية مثلا</a:t>
            </a:r>
            <a:r>
              <a:rPr lang="en-US" b="1" dirty="0" smtClean="0"/>
              <a:t>: </a:t>
            </a:r>
          </a:p>
          <a:p>
            <a:pPr lvl="0"/>
            <a:r>
              <a:rPr lang="ar-SA" b="1" dirty="0" smtClean="0"/>
              <a:t>أمشي للصلاة </a:t>
            </a:r>
            <a:r>
              <a:rPr lang="ar-SA" b="1" dirty="0" smtClean="0"/>
              <a:t>إلى </a:t>
            </a:r>
            <a:r>
              <a:rPr lang="ar-SA" b="1" dirty="0" smtClean="0"/>
              <a:t>المسجد بدلا من ركوب السيارة</a:t>
            </a:r>
            <a:r>
              <a:rPr lang="ar-IQ" b="1" dirty="0" smtClean="0"/>
              <a:t>.</a:t>
            </a:r>
            <a:endParaRPr lang="en-US" b="1" dirty="0" smtClean="0"/>
          </a:p>
          <a:p>
            <a:pPr lvl="0"/>
            <a:r>
              <a:rPr lang="ar-SA" b="1" dirty="0" smtClean="0"/>
              <a:t>أتخذ موقف للسيارة بعيدا عن بيتك بعض الشيء</a:t>
            </a:r>
            <a:r>
              <a:rPr lang="ar-IQ" b="1" dirty="0" smtClean="0"/>
              <a:t>.</a:t>
            </a:r>
            <a:endParaRPr lang="en-US" b="1" dirty="0" smtClean="0"/>
          </a:p>
          <a:p>
            <a:pPr lvl="0"/>
            <a:r>
              <a:rPr lang="ar-SA" b="1" dirty="0" smtClean="0"/>
              <a:t>أستخدم السلالم للصعود بدلا من استخدام المصعد</a:t>
            </a:r>
            <a:r>
              <a:rPr lang="ar-IQ" b="1" dirty="0" smtClean="0"/>
              <a:t>.</a:t>
            </a:r>
            <a:endParaRPr lang="en-US" b="1" dirty="0" smtClean="0"/>
          </a:p>
          <a:p>
            <a:pPr lvl="0"/>
            <a:r>
              <a:rPr lang="ar-SA" b="1" dirty="0" smtClean="0"/>
              <a:t>في البيت أخدم نفسك بنفسك بدلا من الاعتماد على الآخرين</a:t>
            </a:r>
            <a:r>
              <a:rPr lang="ar-IQ" b="1" dirty="0" smtClean="0"/>
              <a:t>.</a:t>
            </a:r>
            <a:endParaRPr lang="en-US" b="1"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jpg"/>
          <p:cNvPicPr>
            <a:picLocks noChangeAspect="1"/>
          </p:cNvPicPr>
          <p:nvPr/>
        </p:nvPicPr>
        <p:blipFill>
          <a:blip r:embed="rId2"/>
          <a:stretch>
            <a:fillRect/>
          </a:stretch>
        </p:blipFill>
        <p:spPr>
          <a:xfrm>
            <a:off x="0" y="0"/>
            <a:ext cx="9144000" cy="6858000"/>
          </a:xfrm>
          <a:prstGeom prst="rect">
            <a:avLst/>
          </a:prstGeom>
        </p:spPr>
      </p:pic>
      <p:sp>
        <p:nvSpPr>
          <p:cNvPr id="3" name="عنصر نائب للمحتوى 2"/>
          <p:cNvSpPr>
            <a:spLocks noGrp="1"/>
          </p:cNvSpPr>
          <p:nvPr>
            <p:ph idx="1"/>
          </p:nvPr>
        </p:nvSpPr>
        <p:spPr>
          <a:xfrm>
            <a:off x="0" y="0"/>
            <a:ext cx="9144000" cy="6858000"/>
          </a:xfrm>
        </p:spPr>
        <p:txBody>
          <a:bodyPr>
            <a:normAutofit fontScale="85000" lnSpcReduction="10000"/>
          </a:bodyPr>
          <a:lstStyle/>
          <a:p>
            <a:endParaRPr lang="ar-IQ" b="1" dirty="0" smtClean="0"/>
          </a:p>
          <a:p>
            <a:r>
              <a:rPr lang="ar-SA" b="1" dirty="0" smtClean="0">
                <a:solidFill>
                  <a:srgbClr val="FF0000"/>
                </a:solidFill>
              </a:rPr>
              <a:t>يفضل أتباع </a:t>
            </a:r>
            <a:r>
              <a:rPr lang="ar-SA" b="1" dirty="0" smtClean="0">
                <a:solidFill>
                  <a:srgbClr val="FF0000"/>
                </a:solidFill>
              </a:rPr>
              <a:t>بعض النصائح الهامة في التمارين الرياضية المستخدمة كما يلي</a:t>
            </a:r>
            <a:r>
              <a:rPr lang="ar-IQ" b="1" dirty="0" smtClean="0">
                <a:solidFill>
                  <a:srgbClr val="FF0000"/>
                </a:solidFill>
              </a:rPr>
              <a:t> :</a:t>
            </a:r>
            <a:endParaRPr lang="en-US" b="1" dirty="0" smtClean="0">
              <a:solidFill>
                <a:srgbClr val="FF0000"/>
              </a:solidFill>
            </a:endParaRPr>
          </a:p>
          <a:p>
            <a:pPr lvl="0"/>
            <a:r>
              <a:rPr lang="ar-SA" b="1" dirty="0" smtClean="0">
                <a:solidFill>
                  <a:srgbClr val="FF0000"/>
                </a:solidFill>
              </a:rPr>
              <a:t>أختر لنفسك نوع الرياضة التي تناسبك وأخف نوع هو رياضة المشي حيث لا يحتاج </a:t>
            </a:r>
            <a:r>
              <a:rPr lang="ar-SA" b="1" dirty="0" smtClean="0">
                <a:solidFill>
                  <a:srgbClr val="FF0000"/>
                </a:solidFill>
              </a:rPr>
              <a:t>إلى </a:t>
            </a:r>
            <a:r>
              <a:rPr lang="ar-SA" b="1" dirty="0" smtClean="0">
                <a:solidFill>
                  <a:srgbClr val="FF0000"/>
                </a:solidFill>
              </a:rPr>
              <a:t>مهارة خاصة أو استخدام أدوات معينة</a:t>
            </a:r>
            <a:r>
              <a:rPr lang="ar-IQ" b="1" dirty="0" smtClean="0">
                <a:solidFill>
                  <a:srgbClr val="FF0000"/>
                </a:solidFill>
              </a:rPr>
              <a:t>.</a:t>
            </a:r>
            <a:endParaRPr lang="en-US" b="1" dirty="0" smtClean="0">
              <a:solidFill>
                <a:srgbClr val="FF0000"/>
              </a:solidFill>
            </a:endParaRPr>
          </a:p>
          <a:p>
            <a:pPr lvl="0"/>
            <a:r>
              <a:rPr lang="ar-SA" b="1" dirty="0" smtClean="0">
                <a:solidFill>
                  <a:srgbClr val="FF0000"/>
                </a:solidFill>
              </a:rPr>
              <a:t>يفضل أن تبدأ بالتدريج ومن ثم تزيد من شدة التمرين مع الوقت فمثلا أبدأ بالمشي 20-60 دقيقة يوميا تدريجيا 3-5 مرات أسبوعيا</a:t>
            </a:r>
            <a:r>
              <a:rPr lang="ar-IQ" b="1" dirty="0" smtClean="0">
                <a:solidFill>
                  <a:srgbClr val="FF0000"/>
                </a:solidFill>
              </a:rPr>
              <a:t>.</a:t>
            </a:r>
            <a:endParaRPr lang="en-US" b="1" dirty="0" smtClean="0">
              <a:solidFill>
                <a:srgbClr val="FF0000"/>
              </a:solidFill>
            </a:endParaRPr>
          </a:p>
          <a:p>
            <a:pPr lvl="0"/>
            <a:r>
              <a:rPr lang="ar-SA" b="1" dirty="0" smtClean="0">
                <a:solidFill>
                  <a:srgbClr val="FF0000"/>
                </a:solidFill>
              </a:rPr>
              <a:t>أذا </a:t>
            </a:r>
            <a:r>
              <a:rPr lang="ar-SA" b="1" dirty="0" smtClean="0">
                <a:solidFill>
                  <a:srgbClr val="FF0000"/>
                </a:solidFill>
              </a:rPr>
              <a:t>كان عمرك 35 سنة أو أكثر أو كان لديك أي أمراض أخرى مصاحبة للسمنة يفضل أن تستشير طبيبك قبل البدء بأي برنامج رياضي</a:t>
            </a:r>
            <a:r>
              <a:rPr lang="ar-IQ" b="1" dirty="0" smtClean="0">
                <a:solidFill>
                  <a:srgbClr val="FF0000"/>
                </a:solidFill>
              </a:rPr>
              <a:t>.</a:t>
            </a:r>
            <a:endParaRPr lang="en-US" b="1" dirty="0" smtClean="0">
              <a:solidFill>
                <a:srgbClr val="FF0000"/>
              </a:solidFill>
            </a:endParaRPr>
          </a:p>
          <a:p>
            <a:pPr lvl="0"/>
            <a:r>
              <a:rPr lang="ar-SA" b="1" dirty="0" smtClean="0">
                <a:solidFill>
                  <a:srgbClr val="FF0000"/>
                </a:solidFill>
              </a:rPr>
              <a:t>حاول أن تبدأ البرنامج الرياضي مع قريب أو صديق حتى يتم بشكل ممتع ومستمر</a:t>
            </a:r>
            <a:r>
              <a:rPr lang="ar-IQ" b="1" dirty="0" smtClean="0">
                <a:solidFill>
                  <a:srgbClr val="FF0000"/>
                </a:solidFill>
              </a:rPr>
              <a:t>.</a:t>
            </a:r>
            <a:endParaRPr lang="en-US" b="1" dirty="0" smtClean="0">
              <a:solidFill>
                <a:srgbClr val="FF0000"/>
              </a:solidFill>
            </a:endParaRPr>
          </a:p>
          <a:p>
            <a:pPr lvl="0"/>
            <a:r>
              <a:rPr lang="ar-SA" b="1" dirty="0" smtClean="0">
                <a:solidFill>
                  <a:srgbClr val="FF0000"/>
                </a:solidFill>
              </a:rPr>
              <a:t>يفضل أن تستمر على البرنامج الرياضي بصفة دائمة لأن أي برنامج للحمية بغرض تخفيف الوزن يكون أكثر نجاحا </a:t>
            </a:r>
            <a:r>
              <a:rPr lang="ar-SA" b="1" dirty="0" smtClean="0">
                <a:solidFill>
                  <a:srgbClr val="FF0000"/>
                </a:solidFill>
              </a:rPr>
              <a:t>أذا </a:t>
            </a:r>
            <a:r>
              <a:rPr lang="ar-SA" b="1" dirty="0" smtClean="0">
                <a:solidFill>
                  <a:srgbClr val="FF0000"/>
                </a:solidFill>
              </a:rPr>
              <a:t>أرتبط ببرنامج رياضي</a:t>
            </a:r>
            <a:r>
              <a:rPr lang="ar-IQ" b="1" dirty="0" smtClean="0">
                <a:solidFill>
                  <a:srgbClr val="FF0000"/>
                </a:solidFill>
              </a:rPr>
              <a:t> .</a:t>
            </a:r>
            <a:endParaRPr lang="en-US" b="1" dirty="0" smtClean="0">
              <a:solidFill>
                <a:srgbClr val="FF0000"/>
              </a:solidFill>
            </a:endParaRPr>
          </a:p>
          <a:p>
            <a:r>
              <a:rPr lang="ar-SA" b="1" dirty="0" smtClean="0">
                <a:solidFill>
                  <a:srgbClr val="FF0000"/>
                </a:solidFill>
              </a:rPr>
              <a:t>أذا </a:t>
            </a:r>
            <a:r>
              <a:rPr lang="ar-SA" b="1" dirty="0" smtClean="0">
                <a:solidFill>
                  <a:srgbClr val="FF0000"/>
                </a:solidFill>
              </a:rPr>
              <a:t>كنت مصابا بخشونة في مفاصل الركبة أو الحوض فان أفضل نوع رياضة تستخدمه هو السباحة لمدة ½ ساعة في اليوم 3مرات أسبوعيا يستهلك حوالي 400 كيلو </a:t>
            </a:r>
            <a:r>
              <a:rPr lang="ar-SA" b="1" dirty="0" err="1" smtClean="0">
                <a:solidFill>
                  <a:srgbClr val="FF0000"/>
                </a:solidFill>
              </a:rPr>
              <a:t>كالوري</a:t>
            </a:r>
            <a:r>
              <a:rPr lang="ar-SA" b="1" dirty="0" smtClean="0">
                <a:solidFill>
                  <a:srgbClr val="FF0000"/>
                </a:solidFill>
              </a:rPr>
              <a:t> في اليوم .</a:t>
            </a:r>
            <a:endParaRPr lang="ar-IQ" b="1" dirty="0">
              <a:solidFill>
                <a:srgbClr val="FF0000"/>
              </a:solidFill>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fontScale="92500" lnSpcReduction="10000"/>
          </a:bodyPr>
          <a:lstStyle/>
          <a:p>
            <a:r>
              <a:rPr lang="en-US" dirty="0" smtClean="0"/>
              <a:t> </a:t>
            </a:r>
            <a:r>
              <a:rPr lang="ar-IQ" b="1" dirty="0" smtClean="0"/>
              <a:t>وسائل علاج السمنة :</a:t>
            </a:r>
            <a:endParaRPr lang="en-US" dirty="0" smtClean="0"/>
          </a:p>
          <a:p>
            <a:r>
              <a:rPr lang="ar-SA" b="1" dirty="0" smtClean="0"/>
              <a:t>الجراحات :</a:t>
            </a:r>
            <a:endParaRPr lang="en-US" dirty="0" smtClean="0"/>
          </a:p>
          <a:p>
            <a:r>
              <a:rPr lang="ar-SA" dirty="0" smtClean="0"/>
              <a:t>ويتم اللجوء </a:t>
            </a:r>
            <a:r>
              <a:rPr lang="ar-SA" dirty="0" smtClean="0"/>
              <a:t>إليها </a:t>
            </a:r>
            <a:r>
              <a:rPr lang="ar-SA" dirty="0" smtClean="0"/>
              <a:t>كحل </a:t>
            </a:r>
            <a:r>
              <a:rPr lang="ar-SA" dirty="0" smtClean="0"/>
              <a:t>أخير </a:t>
            </a:r>
            <a:r>
              <a:rPr lang="ar-SA" dirty="0" smtClean="0"/>
              <a:t>وفي الحالات المتقدمة والتي تصبح السمنة فيها تشكل خطر كبير على حياة الشخص ، ويكون فيها مؤشر كتلة الجسم </a:t>
            </a:r>
            <a:r>
              <a:rPr lang="ar-SA" dirty="0" smtClean="0"/>
              <a:t>أعلى </a:t>
            </a:r>
            <a:r>
              <a:rPr lang="ar-SA" dirty="0" smtClean="0"/>
              <a:t>من 40 كغم/ م2 مع </a:t>
            </a:r>
            <a:r>
              <a:rPr lang="ar-SA" dirty="0" smtClean="0"/>
              <a:t>الإصابة </a:t>
            </a:r>
            <a:r>
              <a:rPr lang="ar-SA" dirty="0" smtClean="0"/>
              <a:t>بواحد من </a:t>
            </a:r>
            <a:r>
              <a:rPr lang="ar-SA" dirty="0" smtClean="0"/>
              <a:t>الأمراض </a:t>
            </a:r>
            <a:r>
              <a:rPr lang="ar-SA" dirty="0" smtClean="0"/>
              <a:t>المصاحبة للسمنة كالسكري </a:t>
            </a:r>
            <a:r>
              <a:rPr lang="ar-SA" dirty="0" smtClean="0"/>
              <a:t>أو أمراض </a:t>
            </a:r>
            <a:r>
              <a:rPr lang="ar-SA" dirty="0" smtClean="0"/>
              <a:t>القلب وغيرها .</a:t>
            </a:r>
            <a:endParaRPr lang="en-US" dirty="0" smtClean="0"/>
          </a:p>
          <a:p>
            <a:r>
              <a:rPr lang="ar-SA" dirty="0" smtClean="0"/>
              <a:t>وتقسم</a:t>
            </a:r>
            <a:r>
              <a:rPr lang="ar-SA" u="sng" dirty="0" smtClean="0">
                <a:hlinkClick r:id="rId2" tooltip="المزيد حول جراحات السمنة !"/>
              </a:rPr>
              <a:t> جراحات السمنة </a:t>
            </a:r>
            <a:r>
              <a:rPr lang="ar-SA" dirty="0" smtClean="0"/>
              <a:t>إلى أنواع </a:t>
            </a:r>
            <a:r>
              <a:rPr lang="ar-SA" dirty="0" smtClean="0"/>
              <a:t>عديدة ، وبالطبع جميعها لا تخلو من </a:t>
            </a:r>
            <a:r>
              <a:rPr lang="ar-SA" dirty="0" smtClean="0"/>
              <a:t>الآثار </a:t>
            </a:r>
            <a:r>
              <a:rPr lang="ar-SA" dirty="0" smtClean="0"/>
              <a:t>الجانبية والسلبية العائدة على الصحة ، ومنها نذكر ما يلي :</a:t>
            </a:r>
            <a:endParaRPr lang="en-US" dirty="0" smtClean="0"/>
          </a:p>
          <a:p>
            <a:r>
              <a:rPr lang="ar-SA" dirty="0" smtClean="0"/>
              <a:t>- ربط المعدة .</a:t>
            </a:r>
            <a:endParaRPr lang="en-US" dirty="0" smtClean="0"/>
          </a:p>
          <a:p>
            <a:r>
              <a:rPr lang="ar-SA" dirty="0" smtClean="0"/>
              <a:t>- قص المعدة.</a:t>
            </a:r>
            <a:endParaRPr lang="en-US" dirty="0" smtClean="0"/>
          </a:p>
          <a:p>
            <a:r>
              <a:rPr lang="ar-SA" dirty="0" smtClean="0"/>
              <a:t>- ربط الفكين .</a:t>
            </a:r>
            <a:endParaRPr lang="en-US" dirty="0" smtClean="0"/>
          </a:p>
          <a:p>
            <a:r>
              <a:rPr lang="ar-SA" dirty="0" smtClean="0"/>
              <a:t>- استخدام بالون  المعدة.</a:t>
            </a:r>
            <a:endParaRPr lang="en-US" dirty="0" smtClean="0"/>
          </a:p>
          <a:p>
            <a:r>
              <a:rPr lang="ar-SA" dirty="0" smtClean="0"/>
              <a:t>- استئصال جزء من </a:t>
            </a:r>
            <a:r>
              <a:rPr lang="ar-SA" dirty="0" smtClean="0"/>
              <a:t>الأمعاء.</a:t>
            </a:r>
            <a:endParaRPr lang="en-US" dirty="0" smtClean="0"/>
          </a:p>
          <a:p>
            <a:r>
              <a:rPr lang="ar-SA" dirty="0" smtClean="0"/>
              <a:t>- شفط النسيج </a:t>
            </a:r>
            <a:r>
              <a:rPr lang="ar-SA" dirty="0" err="1" smtClean="0"/>
              <a:t>الدهني</a:t>
            </a:r>
            <a:r>
              <a:rPr lang="ar-SA" dirty="0" smtClean="0"/>
              <a:t>.</a:t>
            </a:r>
            <a:endParaRPr lang="en-US"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 (1).jpg"/>
          <p:cNvPicPr>
            <a:picLocks noChangeAspect="1"/>
          </p:cNvPicPr>
          <p:nvPr/>
        </p:nvPicPr>
        <p:blipFill>
          <a:blip r:embed="rId2"/>
          <a:stretch>
            <a:fillRect/>
          </a:stretch>
        </p:blipFill>
        <p:spPr>
          <a:xfrm>
            <a:off x="0" y="0"/>
            <a:ext cx="9143999" cy="6858000"/>
          </a:xfrm>
          <a:prstGeom prst="rect">
            <a:avLst/>
          </a:prstGeom>
        </p:spPr>
      </p:pic>
      <p:sp>
        <p:nvSpPr>
          <p:cNvPr id="3" name="عنصر نائب للمحتوى 2"/>
          <p:cNvSpPr>
            <a:spLocks noGrp="1"/>
          </p:cNvSpPr>
          <p:nvPr>
            <p:ph idx="1"/>
          </p:nvPr>
        </p:nvSpPr>
        <p:spPr>
          <a:xfrm>
            <a:off x="0" y="0"/>
            <a:ext cx="9144000" cy="6858000"/>
          </a:xfrm>
        </p:spPr>
        <p:txBody>
          <a:bodyPr>
            <a:normAutofit fontScale="77500" lnSpcReduction="20000"/>
          </a:bodyPr>
          <a:lstStyle/>
          <a:p>
            <a:pPr>
              <a:buNone/>
            </a:pPr>
            <a:endParaRPr lang="ar-IQ" b="1" dirty="0" smtClean="0"/>
          </a:p>
          <a:p>
            <a:pPr>
              <a:buNone/>
            </a:pPr>
            <a:r>
              <a:rPr lang="ar-IQ" b="1" dirty="0" smtClean="0"/>
              <a:t> </a:t>
            </a:r>
            <a:r>
              <a:rPr lang="ar-IQ" b="1" dirty="0" smtClean="0"/>
              <a:t>   </a:t>
            </a:r>
            <a:r>
              <a:rPr lang="ar-SA" b="1" dirty="0" smtClean="0">
                <a:cs typeface="+mj-cs"/>
              </a:rPr>
              <a:t>الأدوية </a:t>
            </a:r>
            <a:r>
              <a:rPr lang="ar-SA" b="1" dirty="0" smtClean="0">
                <a:cs typeface="+mj-cs"/>
              </a:rPr>
              <a:t>التي تستخدم لتخفيف الوزن :</a:t>
            </a:r>
            <a:endParaRPr lang="en-US" b="1" dirty="0" smtClean="0">
              <a:cs typeface="+mj-cs"/>
            </a:endParaRPr>
          </a:p>
          <a:p>
            <a:r>
              <a:rPr lang="ar-SA" b="1" dirty="0" smtClean="0">
                <a:cs typeface="+mj-cs"/>
              </a:rPr>
              <a:t> تستخدم عادة لمن يعاني من السمنة المفرطة وللذين </a:t>
            </a:r>
            <a:r>
              <a:rPr lang="ar-SA" b="1" dirty="0" smtClean="0">
                <a:cs typeface="+mj-cs"/>
              </a:rPr>
              <a:t>أصبحت </a:t>
            </a:r>
            <a:r>
              <a:rPr lang="ar-SA" b="1" dirty="0" smtClean="0">
                <a:cs typeface="+mj-cs"/>
              </a:rPr>
              <a:t>هذه السمنة تشكل خطر عليهم ، وليس لمن يعاني من زيادة طفيفة في الوزن ، وبالطبع يجب </a:t>
            </a:r>
            <a:r>
              <a:rPr lang="ar-SA" b="1" dirty="0" smtClean="0">
                <a:cs typeface="+mj-cs"/>
              </a:rPr>
              <a:t>أن </a:t>
            </a:r>
            <a:r>
              <a:rPr lang="ar-SA" b="1" dirty="0" smtClean="0">
                <a:cs typeface="+mj-cs"/>
              </a:rPr>
              <a:t>يصاحبها النظام الغذائي الصحيح والنشاط البدني الملائم لكي تعطي النتائج </a:t>
            </a:r>
            <a:r>
              <a:rPr lang="ar-SA" b="1" dirty="0" smtClean="0">
                <a:cs typeface="+mj-cs"/>
              </a:rPr>
              <a:t>والآثار </a:t>
            </a:r>
            <a:r>
              <a:rPr lang="ar-SA" b="1" dirty="0" smtClean="0">
                <a:cs typeface="+mj-cs"/>
              </a:rPr>
              <a:t>المطلوبة ، </a:t>
            </a:r>
            <a:r>
              <a:rPr lang="ar-SA" b="1" dirty="0" smtClean="0">
                <a:cs typeface="+mj-cs"/>
              </a:rPr>
              <a:t>ألا </a:t>
            </a:r>
            <a:r>
              <a:rPr lang="ar-SA" b="1" dirty="0" smtClean="0">
                <a:cs typeface="+mj-cs"/>
              </a:rPr>
              <a:t>انه يجب </a:t>
            </a:r>
            <a:r>
              <a:rPr lang="ar-SA" b="1" dirty="0" smtClean="0">
                <a:cs typeface="+mj-cs"/>
              </a:rPr>
              <a:t>أن </a:t>
            </a:r>
            <a:r>
              <a:rPr lang="ar-SA" b="1" dirty="0" smtClean="0">
                <a:cs typeface="+mj-cs"/>
              </a:rPr>
              <a:t>ننوه </a:t>
            </a:r>
            <a:r>
              <a:rPr lang="ar-SA" b="1" dirty="0" smtClean="0">
                <a:cs typeface="+mj-cs"/>
              </a:rPr>
              <a:t>إلى </a:t>
            </a:r>
            <a:r>
              <a:rPr lang="ar-SA" b="1" dirty="0" smtClean="0">
                <a:cs typeface="+mj-cs"/>
              </a:rPr>
              <a:t>العديد من المخاطر الصحية التي قد تصاحب استعمالها لذا يفضل جعلها </a:t>
            </a:r>
            <a:r>
              <a:rPr lang="ar-SA" b="1" dirty="0" smtClean="0">
                <a:cs typeface="+mj-cs"/>
              </a:rPr>
              <a:t>أخر </a:t>
            </a:r>
            <a:r>
              <a:rPr lang="ar-SA" b="1" dirty="0" smtClean="0">
                <a:cs typeface="+mj-cs"/>
              </a:rPr>
              <a:t>الخيارات المتاحة.وتقسم </a:t>
            </a:r>
            <a:r>
              <a:rPr lang="ar-SA" b="1" dirty="0" smtClean="0">
                <a:cs typeface="+mj-cs"/>
              </a:rPr>
              <a:t>الأدوية </a:t>
            </a:r>
            <a:r>
              <a:rPr lang="ar-SA" b="1" dirty="0" smtClean="0">
                <a:cs typeface="+mj-cs"/>
              </a:rPr>
              <a:t>حسب طريقة عملها </a:t>
            </a:r>
            <a:r>
              <a:rPr lang="ar-SA" b="1" dirty="0" smtClean="0">
                <a:cs typeface="+mj-cs"/>
              </a:rPr>
              <a:t>إلى </a:t>
            </a:r>
            <a:r>
              <a:rPr lang="ar-SA" b="1" dirty="0" smtClean="0">
                <a:cs typeface="+mj-cs"/>
              </a:rPr>
              <a:t>نوعين :</a:t>
            </a:r>
            <a:br>
              <a:rPr lang="ar-SA" b="1" dirty="0" smtClean="0">
                <a:cs typeface="+mj-cs"/>
              </a:rPr>
            </a:br>
            <a:r>
              <a:rPr lang="ar-SA" b="1" dirty="0" smtClean="0">
                <a:cs typeface="+mj-cs"/>
              </a:rPr>
              <a:t>النوع </a:t>
            </a:r>
            <a:r>
              <a:rPr lang="ar-SA" b="1" dirty="0" smtClean="0">
                <a:cs typeface="+mj-cs"/>
              </a:rPr>
              <a:t>الأول </a:t>
            </a:r>
            <a:r>
              <a:rPr lang="ar-SA" b="1" dirty="0" smtClean="0">
                <a:cs typeface="+mj-cs"/>
              </a:rPr>
              <a:t>: أدوية صينية الصنع ولها وظيفتان ، أحدهما تنشيط العصب المركزي لخلق شعور بالشبع وبالتالي تقل كمية الطعام التي يتناولها الفرد.</a:t>
            </a:r>
            <a:endParaRPr lang="en-US" b="1" dirty="0" smtClean="0">
              <a:cs typeface="+mj-cs"/>
            </a:endParaRPr>
          </a:p>
          <a:p>
            <a:r>
              <a:rPr lang="ar-SA" b="1" dirty="0" smtClean="0">
                <a:cs typeface="+mj-cs"/>
              </a:rPr>
              <a:t>أما </a:t>
            </a:r>
            <a:r>
              <a:rPr lang="ar-SA" b="1" dirty="0" smtClean="0">
                <a:cs typeface="+mj-cs"/>
              </a:rPr>
              <a:t>الوظيفة </a:t>
            </a:r>
            <a:r>
              <a:rPr lang="ar-SA" b="1" dirty="0" smtClean="0">
                <a:cs typeface="+mj-cs"/>
              </a:rPr>
              <a:t>الأخرى </a:t>
            </a:r>
            <a:r>
              <a:rPr lang="ar-SA" b="1" dirty="0" smtClean="0">
                <a:cs typeface="+mj-cs"/>
              </a:rPr>
              <a:t>فهي زيادة </a:t>
            </a:r>
            <a:r>
              <a:rPr lang="ar-SA" b="1" dirty="0" smtClean="0">
                <a:cs typeface="+mj-cs"/>
              </a:rPr>
              <a:t>إذابة </a:t>
            </a:r>
            <a:r>
              <a:rPr lang="ar-SA" b="1" dirty="0" smtClean="0">
                <a:cs typeface="+mj-cs"/>
              </a:rPr>
              <a:t>الدهون بالجسم ومن ثم تخفيف الوزن . ووفقا للدراسات القديمة فان هذه العقاقير تعد </a:t>
            </a:r>
            <a:r>
              <a:rPr lang="ar-IQ" b="1" dirty="0" smtClean="0">
                <a:cs typeface="+mj-cs"/>
              </a:rPr>
              <a:t>آ</a:t>
            </a:r>
            <a:r>
              <a:rPr lang="ar-SA" b="1" dirty="0" smtClean="0">
                <a:cs typeface="+mj-cs"/>
              </a:rPr>
              <a:t>منة </a:t>
            </a:r>
            <a:r>
              <a:rPr lang="ar-SA" b="1" dirty="0" smtClean="0">
                <a:cs typeface="+mj-cs"/>
              </a:rPr>
              <a:t>، حتى كشفت الدراسات الحديثة عكس ذلك تماما.</a:t>
            </a:r>
            <a:endParaRPr lang="en-US" b="1" dirty="0" smtClean="0">
              <a:cs typeface="+mj-cs"/>
            </a:endParaRPr>
          </a:p>
          <a:p>
            <a:r>
              <a:rPr lang="ar-SA" b="1" dirty="0" smtClean="0">
                <a:cs typeface="+mj-cs"/>
              </a:rPr>
              <a:t>أما </a:t>
            </a:r>
            <a:r>
              <a:rPr lang="ar-SA" b="1" dirty="0" smtClean="0">
                <a:cs typeface="+mj-cs"/>
              </a:rPr>
              <a:t>النوع الثاني : عقاقير قناة المعدة المعوية ويعمل هذا النوع من العقاقير على منع امتصاص الجسم للدهون التي تسبب السمنة .</a:t>
            </a:r>
            <a:endParaRPr lang="en-US" b="1" dirty="0" smtClean="0">
              <a:cs typeface="+mj-cs"/>
            </a:endParaRPr>
          </a:p>
          <a:p>
            <a:r>
              <a:rPr lang="ar-SA" b="1" dirty="0" smtClean="0">
                <a:cs typeface="+mj-cs"/>
              </a:rPr>
              <a:t>وهناك نوع من عقاقير تخفيف الوزن يساعد على </a:t>
            </a:r>
            <a:r>
              <a:rPr lang="ar-SA" b="1" dirty="0" smtClean="0">
                <a:cs typeface="+mj-cs"/>
              </a:rPr>
              <a:t>الإحساس </a:t>
            </a:r>
            <a:r>
              <a:rPr lang="ar-SA" b="1" dirty="0" smtClean="0">
                <a:cs typeface="+mj-cs"/>
              </a:rPr>
              <a:t>بالشبع (مثبطات الشهية ) ، وهو يعمل على تنبيه مراكز </a:t>
            </a:r>
            <a:r>
              <a:rPr lang="ar-SA" b="1" dirty="0" smtClean="0">
                <a:cs typeface="+mj-cs"/>
              </a:rPr>
              <a:t>الإحساس </a:t>
            </a:r>
            <a:r>
              <a:rPr lang="ar-SA" b="1" dirty="0" smtClean="0">
                <a:cs typeface="+mj-cs"/>
              </a:rPr>
              <a:t>بالشبع في المخ ويمنع وصول المؤثر الذي ينتج عن انقباض المعدة الخاوية . وهذا النوع غاية في الخطورة لاسيما مع استخدامها على المدى الطويل </a:t>
            </a:r>
            <a:r>
              <a:rPr lang="ar-SA" b="1" dirty="0" smtClean="0">
                <a:cs typeface="+mj-cs"/>
              </a:rPr>
              <a:t>إذ أنها </a:t>
            </a:r>
            <a:r>
              <a:rPr lang="ar-SA" b="1" dirty="0" smtClean="0">
                <a:cs typeface="+mj-cs"/>
              </a:rPr>
              <a:t>تؤثر بشكل مباشر على الجهاز العصبي المركزي وتسبب بعض المتاعب الصحية مثل ارتفاع ضغط الدم والشعور بجفاف الفم والصداع </a:t>
            </a:r>
            <a:r>
              <a:rPr lang="ar-SA" b="1" dirty="0" smtClean="0">
                <a:cs typeface="+mj-cs"/>
              </a:rPr>
              <a:t>والأرق. </a:t>
            </a:r>
            <a:r>
              <a:rPr lang="ar-SA" b="1" dirty="0" smtClean="0">
                <a:cs typeface="+mj-cs"/>
              </a:rPr>
              <a:t>واضطرابات هضمية ، ومشاكل بصرية ، وشعور </a:t>
            </a:r>
            <a:r>
              <a:rPr lang="ar-SA" b="1" dirty="0" smtClean="0">
                <a:cs typeface="+mj-cs"/>
              </a:rPr>
              <a:t>بالكآبة، </a:t>
            </a:r>
            <a:r>
              <a:rPr lang="ar-SA" b="1" dirty="0" smtClean="0">
                <a:cs typeface="+mj-cs"/>
              </a:rPr>
              <a:t>.... ، </a:t>
            </a:r>
            <a:r>
              <a:rPr lang="ar-SA" b="1" dirty="0" err="1" smtClean="0">
                <a:cs typeface="+mj-cs"/>
              </a:rPr>
              <a:t>والخ</a:t>
            </a:r>
            <a:r>
              <a:rPr lang="ar-SA" b="1" dirty="0" smtClean="0">
                <a:cs typeface="+mj-cs"/>
              </a:rPr>
              <a:t> .</a:t>
            </a:r>
            <a:endParaRPr lang="ar-IQ" b="1" dirty="0">
              <a:cs typeface="+mj-cs"/>
            </a:endParaRP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fontScale="77500" lnSpcReduction="20000"/>
          </a:bodyPr>
          <a:lstStyle/>
          <a:p>
            <a:pPr>
              <a:buNone/>
            </a:pPr>
            <a:endParaRPr lang="ar-IQ" dirty="0" smtClean="0"/>
          </a:p>
          <a:p>
            <a:r>
              <a:rPr lang="ar-SA" b="1" dirty="0" smtClean="0"/>
              <a:t>ا</a:t>
            </a:r>
            <a:r>
              <a:rPr lang="ar-IQ" b="1" dirty="0" smtClean="0"/>
              <a:t>ل</a:t>
            </a:r>
            <a:r>
              <a:rPr lang="ar-IQ" b="1" dirty="0" smtClean="0"/>
              <a:t>ا</a:t>
            </a:r>
            <a:r>
              <a:rPr lang="ar-SA" b="1" dirty="0" smtClean="0"/>
              <a:t>عشا</a:t>
            </a:r>
            <a:r>
              <a:rPr lang="ar-IQ" b="1" dirty="0" smtClean="0"/>
              <a:t>ب</a:t>
            </a:r>
            <a:r>
              <a:rPr lang="ar-SA" b="1" dirty="0" smtClean="0"/>
              <a:t> </a:t>
            </a:r>
            <a:r>
              <a:rPr lang="ar-SA" b="1" dirty="0" smtClean="0"/>
              <a:t>الطبية :</a:t>
            </a:r>
            <a:endParaRPr lang="en-US" dirty="0" smtClean="0"/>
          </a:p>
          <a:p>
            <a:r>
              <a:rPr lang="ar-SA" dirty="0" smtClean="0"/>
              <a:t>لقد انتشر استخدام </a:t>
            </a:r>
            <a:r>
              <a:rPr lang="ar-SA" dirty="0" smtClean="0"/>
              <a:t>الأعشاب </a:t>
            </a:r>
            <a:r>
              <a:rPr lang="ar-SA" dirty="0" smtClean="0"/>
              <a:t>الطبية في موضوع نزول الوزن مثل: الشاي </a:t>
            </a:r>
            <a:r>
              <a:rPr lang="ar-SA" dirty="0" smtClean="0"/>
              <a:t>الأخضر </a:t>
            </a:r>
            <a:r>
              <a:rPr lang="ar-SA" dirty="0" smtClean="0"/>
              <a:t>، الزنجبيل ، بذور الكتان ، وغيرها ، وهنالك عدة طرق تعمل </a:t>
            </a:r>
            <a:r>
              <a:rPr lang="ar-SA" dirty="0" err="1" smtClean="0"/>
              <a:t>بها</a:t>
            </a:r>
            <a:r>
              <a:rPr lang="ar-SA" dirty="0" smtClean="0"/>
              <a:t>  </a:t>
            </a:r>
            <a:r>
              <a:rPr lang="ar-SA" dirty="0" smtClean="0"/>
              <a:t>الأعشاب </a:t>
            </a:r>
            <a:r>
              <a:rPr lang="ar-SA" dirty="0" smtClean="0"/>
              <a:t>لتخفيف الوزن وفي علاج السمنة وحرق الدهون ومنها :</a:t>
            </a:r>
            <a:endParaRPr lang="en-US" dirty="0" smtClean="0"/>
          </a:p>
          <a:p>
            <a:r>
              <a:rPr lang="ar-SA" dirty="0" smtClean="0"/>
              <a:t>- </a:t>
            </a:r>
            <a:r>
              <a:rPr lang="ar-SA" dirty="0" smtClean="0"/>
              <a:t>أعشاب </a:t>
            </a:r>
            <a:r>
              <a:rPr lang="ar-SA" dirty="0" smtClean="0"/>
              <a:t>تعمل على زيادة سرعة عمليات </a:t>
            </a:r>
            <a:r>
              <a:rPr lang="ar-SA" dirty="0" err="1" smtClean="0"/>
              <a:t>الايض</a:t>
            </a:r>
            <a:r>
              <a:rPr lang="ar-SA" dirty="0" smtClean="0"/>
              <a:t> في الجسم "الهدم والبناء" وبالتالي زيادة عملية حرق الدهون في الجسم </a:t>
            </a:r>
            <a:r>
              <a:rPr lang="ar-SA" dirty="0" err="1" smtClean="0"/>
              <a:t>وايضها</a:t>
            </a:r>
            <a:r>
              <a:rPr lang="ar-SA" dirty="0" smtClean="0"/>
              <a:t>.</a:t>
            </a:r>
            <a:endParaRPr lang="en-US" dirty="0" smtClean="0"/>
          </a:p>
          <a:p>
            <a:r>
              <a:rPr lang="ar-SA" dirty="0" smtClean="0"/>
              <a:t>- بعض </a:t>
            </a:r>
            <a:r>
              <a:rPr lang="ar-SA" dirty="0" smtClean="0"/>
              <a:t>الأعشاب </a:t>
            </a:r>
            <a:r>
              <a:rPr lang="ar-SA" dirty="0" smtClean="0"/>
              <a:t>نتيجة لزيادة نسبة </a:t>
            </a:r>
            <a:r>
              <a:rPr lang="ar-SA" dirty="0" smtClean="0"/>
              <a:t>الألياف </a:t>
            </a:r>
            <a:r>
              <a:rPr lang="ar-SA" dirty="0" smtClean="0"/>
              <a:t>الغذائية فيها  تعمل على امتلاء المعدة وزيادة </a:t>
            </a:r>
            <a:r>
              <a:rPr lang="ar-SA" dirty="0" smtClean="0"/>
              <a:t>الإحساس </a:t>
            </a:r>
            <a:r>
              <a:rPr lang="ar-SA" dirty="0" smtClean="0"/>
              <a:t>بالشبع وبالتالي تقليل كمية المواد الغذائية والسعرات المستهلكة لاحقا.</a:t>
            </a:r>
            <a:br>
              <a:rPr lang="ar-SA" dirty="0" smtClean="0"/>
            </a:br>
            <a:r>
              <a:rPr lang="ar-SA" dirty="0" smtClean="0"/>
              <a:t>ولكن يجب الانتباه عند استخدامها </a:t>
            </a:r>
            <a:r>
              <a:rPr lang="ar-SA" dirty="0" smtClean="0"/>
              <a:t>إلى </a:t>
            </a:r>
            <a:r>
              <a:rPr lang="ar-SA" dirty="0" smtClean="0"/>
              <a:t>: مراعاة </a:t>
            </a:r>
            <a:r>
              <a:rPr lang="ar-SA" dirty="0" smtClean="0"/>
              <a:t>أذا </a:t>
            </a:r>
            <a:r>
              <a:rPr lang="ar-SA" dirty="0" smtClean="0"/>
              <a:t>ما كنت تعاني من </a:t>
            </a:r>
            <a:r>
              <a:rPr lang="ar-SA" dirty="0" smtClean="0"/>
              <a:t>أي </a:t>
            </a:r>
            <a:r>
              <a:rPr lang="ar-SA" dirty="0" smtClean="0"/>
              <a:t>تاريخ صحي مرضي </a:t>
            </a:r>
            <a:r>
              <a:rPr lang="ar-SA" dirty="0" smtClean="0"/>
              <a:t>أو أي </a:t>
            </a:r>
            <a:r>
              <a:rPr lang="ar-SA" dirty="0" smtClean="0"/>
              <a:t>مشكلة طبية فيفضل الرجوع للطبيب المختص واستشارته قبل استخدام </a:t>
            </a:r>
            <a:r>
              <a:rPr lang="ar-SA" dirty="0" smtClean="0"/>
              <a:t>أي </a:t>
            </a:r>
            <a:r>
              <a:rPr lang="ar-SA" dirty="0" smtClean="0"/>
              <a:t>نوع من </a:t>
            </a:r>
            <a:r>
              <a:rPr lang="ar-SA" dirty="0" smtClean="0"/>
              <a:t>أعشاب </a:t>
            </a:r>
            <a:r>
              <a:rPr lang="ar-SA" dirty="0" smtClean="0"/>
              <a:t>تخفيف الوزن. كما </a:t>
            </a:r>
            <a:r>
              <a:rPr lang="ar-SA" dirty="0" err="1" smtClean="0"/>
              <a:t>و</a:t>
            </a:r>
            <a:r>
              <a:rPr lang="ar-IQ" dirty="0" smtClean="0"/>
              <a:t>ي</a:t>
            </a:r>
            <a:r>
              <a:rPr lang="ar-SA" dirty="0" smtClean="0"/>
              <a:t>جدر </a:t>
            </a:r>
            <a:r>
              <a:rPr lang="ar-SA" dirty="0" smtClean="0"/>
              <a:t>الانتباه </a:t>
            </a:r>
            <a:r>
              <a:rPr lang="ar-SA" dirty="0" smtClean="0"/>
              <a:t>إلى </a:t>
            </a:r>
            <a:r>
              <a:rPr lang="ar-SA" dirty="0" smtClean="0"/>
              <a:t>استخدامها بنسب صحيحة وألا تزيد عن حدها الطبيعي والمسموح </a:t>
            </a:r>
            <a:r>
              <a:rPr lang="ar-SA" dirty="0" err="1" smtClean="0"/>
              <a:t>به</a:t>
            </a:r>
            <a:r>
              <a:rPr lang="ar-SA" dirty="0" smtClean="0"/>
              <a:t>.</a:t>
            </a:r>
            <a:endParaRPr lang="en-US" dirty="0" smtClean="0"/>
          </a:p>
          <a:p>
            <a:r>
              <a:rPr lang="ar-SA" b="1" dirty="0" smtClean="0"/>
              <a:t>استخدام ملابس </a:t>
            </a:r>
            <a:r>
              <a:rPr lang="ar-SA" b="1" dirty="0" err="1" smtClean="0"/>
              <a:t>ال</a:t>
            </a:r>
            <a:r>
              <a:rPr lang="ar-IQ" b="1" dirty="0" err="1" smtClean="0"/>
              <a:t>تن</a:t>
            </a:r>
            <a:r>
              <a:rPr lang="ar-SA" b="1" dirty="0" smtClean="0"/>
              <a:t>حيف </a:t>
            </a:r>
            <a:r>
              <a:rPr lang="ar-SA" b="1" dirty="0" smtClean="0"/>
              <a:t>:</a:t>
            </a:r>
            <a:endParaRPr lang="en-US" dirty="0" smtClean="0"/>
          </a:p>
          <a:p>
            <a:r>
              <a:rPr lang="ar-SA" dirty="0" smtClean="0"/>
              <a:t>لها مفعول سريع في </a:t>
            </a:r>
            <a:r>
              <a:rPr lang="ar-SA" dirty="0" smtClean="0"/>
              <a:t>إنقاص </a:t>
            </a:r>
            <a:r>
              <a:rPr lang="ar-SA" dirty="0" smtClean="0"/>
              <a:t>الوزن لكنها تسبب </a:t>
            </a:r>
            <a:r>
              <a:rPr lang="ar-SA" dirty="0" smtClean="0"/>
              <a:t>أعراضا </a:t>
            </a:r>
            <a:r>
              <a:rPr lang="ar-SA" dirty="0" smtClean="0"/>
              <a:t>صحية خطيرة لمن </a:t>
            </a:r>
            <a:r>
              <a:rPr lang="ar-SA" dirty="0" smtClean="0"/>
              <a:t>يرتد</a:t>
            </a:r>
            <a:r>
              <a:rPr lang="ar-IQ" dirty="0" smtClean="0"/>
              <a:t>ي</a:t>
            </a:r>
            <a:r>
              <a:rPr lang="ar-SA" dirty="0" smtClean="0"/>
              <a:t>ها </a:t>
            </a:r>
            <a:r>
              <a:rPr lang="ar-SA" dirty="0" smtClean="0"/>
              <a:t>مثل عقم الرجال وحساسية الجلد والهبوط المفاجئ . هذه الملابس لا تؤدي </a:t>
            </a:r>
            <a:r>
              <a:rPr lang="ar-SA" dirty="0" smtClean="0"/>
              <a:t>إلى إنقاص </a:t>
            </a:r>
            <a:r>
              <a:rPr lang="ar-SA" dirty="0" smtClean="0"/>
              <a:t>الوزن بشكل طبيعي بل تحدث نوعا من الحرارة الخارجية التي تساعد على خروج العرق بكميات غزيرة ، وفقدان الماء بهذه الطريقة يؤدي </a:t>
            </a:r>
            <a:r>
              <a:rPr lang="ar-SA" dirty="0" smtClean="0"/>
              <a:t>إلى </a:t>
            </a:r>
            <a:r>
              <a:rPr lang="ar-SA" dirty="0" smtClean="0"/>
              <a:t>العديد من </a:t>
            </a:r>
            <a:r>
              <a:rPr lang="ar-SA" dirty="0" smtClean="0"/>
              <a:t>الأضرار أهمها </a:t>
            </a:r>
            <a:r>
              <a:rPr lang="ar-SA" dirty="0" smtClean="0"/>
              <a:t>لزوجة الدم ، كما تقل نسبة </a:t>
            </a:r>
            <a:r>
              <a:rPr lang="ar-SA" dirty="0" smtClean="0"/>
              <a:t>الأوكسجين </a:t>
            </a:r>
            <a:r>
              <a:rPr lang="ar-SA" dirty="0" smtClean="0"/>
              <a:t>في الدم ، وبالتالي يشعر </a:t>
            </a:r>
            <a:r>
              <a:rPr lang="ar-SA" dirty="0" smtClean="0"/>
              <a:t>الإنسان </a:t>
            </a:r>
            <a:r>
              <a:rPr lang="ar-SA" dirty="0" smtClean="0"/>
              <a:t>بحالة من الهبوط المفاجئ والدوار المستمر ويفقد القدرة على التركيز .</a:t>
            </a:r>
            <a:endParaRPr lang="ar-IQ"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85860"/>
          </a:xfrm>
          <a:solidFill>
            <a:schemeClr val="accent2"/>
          </a:solidFill>
        </p:spPr>
        <p:txBody>
          <a:bodyPr>
            <a:normAutofit fontScale="90000"/>
          </a:bodyPr>
          <a:lstStyle/>
          <a:p>
            <a:r>
              <a:rPr lang="ar-IQ" b="1" dirty="0" smtClean="0"/>
              <a:t/>
            </a:r>
            <a:br>
              <a:rPr lang="ar-IQ" b="1" dirty="0" smtClean="0"/>
            </a:br>
            <a:r>
              <a:rPr lang="ar-SA" b="1" dirty="0" smtClean="0"/>
              <a:t>ما </a:t>
            </a:r>
            <a:r>
              <a:rPr lang="ar-SA" b="1" dirty="0" smtClean="0"/>
              <a:t>هي أسباب السمنة؟</a:t>
            </a:r>
            <a:r>
              <a:rPr lang="en-US" dirty="0" smtClean="0"/>
              <a:t/>
            </a:r>
            <a:br>
              <a:rPr lang="en-US" dirty="0" smtClean="0"/>
            </a:br>
            <a:endParaRPr lang="ar-IQ" dirty="0"/>
          </a:p>
        </p:txBody>
      </p:sp>
      <p:sp>
        <p:nvSpPr>
          <p:cNvPr id="3" name="عنصر نائب للمحتوى 2"/>
          <p:cNvSpPr>
            <a:spLocks noGrp="1"/>
          </p:cNvSpPr>
          <p:nvPr>
            <p:ph idx="1"/>
          </p:nvPr>
        </p:nvSpPr>
        <p:spPr>
          <a:xfrm>
            <a:off x="0" y="1357298"/>
            <a:ext cx="9144000" cy="5500702"/>
          </a:xfrm>
          <a:solidFill>
            <a:schemeClr val="accent2"/>
          </a:solidFill>
        </p:spPr>
        <p:txBody>
          <a:bodyPr>
            <a:normAutofit fontScale="85000" lnSpcReduction="10000"/>
          </a:bodyPr>
          <a:lstStyle/>
          <a:p>
            <a:pPr lvl="0"/>
            <a:r>
              <a:rPr lang="ar-SA" dirty="0" smtClean="0"/>
              <a:t>أهم الأسباب المؤدية للسمنة هو السلوك العام للشخص وكيفية نمط حياته ويتلخص عادة في جانبين هما طريقة الأكل وخاصة كميات زائدة من السعرات الحرارية وقلة النشاط الحركي الجسدي اليومي</a:t>
            </a:r>
            <a:r>
              <a:rPr lang="ar-IQ" dirty="0" smtClean="0"/>
              <a:t> .</a:t>
            </a:r>
            <a:endParaRPr lang="en-US" dirty="0" smtClean="0"/>
          </a:p>
          <a:p>
            <a:pPr lvl="0"/>
            <a:r>
              <a:rPr lang="ar-SA" dirty="0" smtClean="0"/>
              <a:t>عوامل جينية حيث هناك أكثر من 200 جين في الجسم مسئول عن السمنة .</a:t>
            </a:r>
            <a:endParaRPr lang="en-US" dirty="0" smtClean="0"/>
          </a:p>
          <a:p>
            <a:pPr lvl="0"/>
            <a:r>
              <a:rPr lang="ar-SA" dirty="0" smtClean="0"/>
              <a:t>عوامل وراثية عائلية: حيث وجد أنه في حالة التوائم 40% من العوامل الوراثية </a:t>
            </a:r>
            <a:r>
              <a:rPr lang="ar-SA" dirty="0" err="1" smtClean="0"/>
              <a:t>مسؤولة</a:t>
            </a:r>
            <a:r>
              <a:rPr lang="ar-SA" dirty="0" smtClean="0"/>
              <a:t> عن الاختلافات في الأوزان بين عامة الناس</a:t>
            </a:r>
            <a:r>
              <a:rPr lang="en-US" dirty="0" smtClean="0"/>
              <a:t>. </a:t>
            </a:r>
          </a:p>
          <a:p>
            <a:pPr lvl="0"/>
            <a:r>
              <a:rPr lang="ar-SA" dirty="0" smtClean="0"/>
              <a:t>أسباب ثانوية : هبوط نشاط الغدة الدرقية ، مرض </a:t>
            </a:r>
            <a:r>
              <a:rPr lang="ar-SA" dirty="0" err="1" smtClean="0"/>
              <a:t>كوشنج</a:t>
            </a:r>
            <a:r>
              <a:rPr lang="ar-SA" dirty="0" smtClean="0"/>
              <a:t> ( زيادة </a:t>
            </a:r>
            <a:r>
              <a:rPr lang="ar-SA" dirty="0" err="1" smtClean="0"/>
              <a:t>افراز</a:t>
            </a:r>
            <a:r>
              <a:rPr lang="ar-SA" dirty="0" smtClean="0"/>
              <a:t> الغدة </a:t>
            </a:r>
            <a:r>
              <a:rPr lang="ar-SA" dirty="0" err="1" smtClean="0"/>
              <a:t>الفوق</a:t>
            </a:r>
            <a:r>
              <a:rPr lang="ar-SA" dirty="0" smtClean="0"/>
              <a:t> كلوية) وغيرها</a:t>
            </a:r>
            <a:r>
              <a:rPr lang="en-US" dirty="0" smtClean="0"/>
              <a:t>. </a:t>
            </a:r>
          </a:p>
          <a:p>
            <a:pPr lvl="0"/>
            <a:r>
              <a:rPr lang="ar-SA" dirty="0" smtClean="0"/>
              <a:t>بعض العقاقير: ( </a:t>
            </a:r>
            <a:r>
              <a:rPr lang="ar-SA" dirty="0" err="1" smtClean="0"/>
              <a:t>الكورتيزون</a:t>
            </a:r>
            <a:r>
              <a:rPr lang="ar-SA" dirty="0" smtClean="0"/>
              <a:t>، مضادات الاكتئاب وبعض أدوية السكري) .</a:t>
            </a:r>
            <a:endParaRPr lang="en-US" dirty="0" smtClean="0"/>
          </a:p>
          <a:p>
            <a:pPr lvl="0"/>
            <a:r>
              <a:rPr lang="ar-SA" dirty="0" smtClean="0"/>
              <a:t>عوامل نفسية : (الضغوط النفسية، الاكتئاب، القلق النفسي) .</a:t>
            </a:r>
            <a:endParaRPr lang="en-US" dirty="0" smtClean="0"/>
          </a:p>
          <a:p>
            <a:pPr lvl="0"/>
            <a:r>
              <a:rPr lang="ar-SA" dirty="0" smtClean="0"/>
              <a:t>سن اليأس </a:t>
            </a:r>
            <a:r>
              <a:rPr lang="ar-SA" dirty="0" err="1" smtClean="0"/>
              <a:t>و</a:t>
            </a:r>
            <a:r>
              <a:rPr lang="ar-SA" dirty="0" smtClean="0"/>
              <a:t> انقطاع الطمث لدى النساء فهناك زيادة في الوزن قبل سن اليأس مباشرة بمعدل 2.25 كجم.</a:t>
            </a:r>
            <a:endParaRPr lang="en-US"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a:bodyPr>
          <a:lstStyle/>
          <a:p>
            <a:r>
              <a:rPr lang="ar-SA" b="1" dirty="0" smtClean="0"/>
              <a:t>كيف يتم تشخيص السمنة ؟</a:t>
            </a:r>
            <a:endParaRPr lang="en-US" dirty="0" smtClean="0"/>
          </a:p>
          <a:p>
            <a:r>
              <a:rPr lang="en-US" dirty="0" smtClean="0"/>
              <a:t> </a:t>
            </a:r>
            <a:r>
              <a:rPr lang="ar-SA" dirty="0" smtClean="0"/>
              <a:t>* للحصول على تقدير مقبول للشحوم في الجسم فقد اتفق على استخدام ما يسمى </a:t>
            </a:r>
            <a:r>
              <a:rPr lang="ar-SA" dirty="0" err="1" smtClean="0"/>
              <a:t>بـ</a:t>
            </a:r>
            <a:r>
              <a:rPr lang="ar-SA" dirty="0" smtClean="0"/>
              <a:t>«مؤشر كتلة الجسم </a:t>
            </a:r>
            <a:r>
              <a:rPr lang="en-US" dirty="0" smtClean="0"/>
              <a:t>BMI</a:t>
            </a:r>
            <a:r>
              <a:rPr lang="ar-SA" dirty="0" smtClean="0"/>
              <a:t>» وهو = الوزن بالكيلوغرام مقسوما على مربع الطول بالأمتار.</a:t>
            </a:r>
            <a:endParaRPr lang="en-US" dirty="0" smtClean="0"/>
          </a:p>
          <a:p>
            <a:r>
              <a:rPr lang="ar-SA" dirty="0" smtClean="0"/>
              <a:t>مثال: رجل وزنه 57 كلغم، وطوله 173سم، يكون مؤشر كتلة جسمه كالآتي: </a:t>
            </a:r>
            <a:r>
              <a:rPr lang="en-US" dirty="0" smtClean="0"/>
              <a:t>BMI = 57/(1.73)²= 19</a:t>
            </a:r>
            <a:r>
              <a:rPr lang="ar-SA" dirty="0" smtClean="0"/>
              <a:t> (كلغم/ متر مربع).</a:t>
            </a:r>
            <a:endParaRPr lang="en-US" dirty="0" smtClean="0"/>
          </a:p>
          <a:p>
            <a:endParaRPr lang="ar-IQ" dirty="0"/>
          </a:p>
        </p:txBody>
      </p:sp>
      <p:graphicFrame>
        <p:nvGraphicFramePr>
          <p:cNvPr id="4" name="جدول 3"/>
          <p:cNvGraphicFramePr>
            <a:graphicFrameLocks noGrp="1"/>
          </p:cNvGraphicFramePr>
          <p:nvPr/>
        </p:nvGraphicFramePr>
        <p:xfrm>
          <a:off x="1000100" y="3500438"/>
          <a:ext cx="7358115" cy="2428890"/>
        </p:xfrm>
        <a:graphic>
          <a:graphicData uri="http://schemas.openxmlformats.org/drawingml/2006/table">
            <a:tbl>
              <a:tblPr rtl="1" firstRow="1" bandRow="1">
                <a:tableStyleId>{5C22544A-7EE6-4342-B048-85BDC9FD1C3A}</a:tableStyleId>
              </a:tblPr>
              <a:tblGrid>
                <a:gridCol w="2452705"/>
                <a:gridCol w="2452705"/>
                <a:gridCol w="2452705"/>
              </a:tblGrid>
              <a:tr h="485778">
                <a:tc>
                  <a:txBody>
                    <a:bodyPr/>
                    <a:lstStyle/>
                    <a:p>
                      <a:pPr algn="ctr" rtl="1">
                        <a:lnSpc>
                          <a:spcPct val="150000"/>
                        </a:lnSpc>
                        <a:spcAft>
                          <a:spcPts val="0"/>
                        </a:spcAft>
                      </a:pPr>
                      <a:r>
                        <a:rPr lang="ar-AE" sz="1600" b="1">
                          <a:solidFill>
                            <a:schemeClr val="tx1"/>
                          </a:solidFill>
                          <a:latin typeface="Times New Roman"/>
                          <a:ea typeface="Times New Roman"/>
                          <a:cs typeface="+mj-cs"/>
                        </a:rPr>
                        <a:t>تصنيف الشحوم</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pPr>
                      <a:r>
                        <a:rPr lang="ar-AE" sz="1600" b="1">
                          <a:solidFill>
                            <a:schemeClr val="tx1"/>
                          </a:solidFill>
                          <a:latin typeface="Times New Roman"/>
                          <a:ea typeface="Times New Roman"/>
                          <a:cs typeface="+mj-cs"/>
                        </a:rPr>
                        <a:t>الرجال</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pPr>
                      <a:r>
                        <a:rPr lang="ar-AE" sz="1600" b="1">
                          <a:solidFill>
                            <a:schemeClr val="tx1"/>
                          </a:solidFill>
                          <a:latin typeface="Times New Roman"/>
                          <a:ea typeface="Times New Roman"/>
                          <a:cs typeface="+mj-cs"/>
                        </a:rPr>
                        <a:t>النساء</a:t>
                      </a:r>
                      <a:endParaRPr lang="en-US" sz="1600" b="1">
                        <a:solidFill>
                          <a:schemeClr val="tx1"/>
                        </a:solidFill>
                        <a:latin typeface="Times New Roman"/>
                        <a:ea typeface="Times New Roman"/>
                        <a:cs typeface="+mj-cs"/>
                      </a:endParaRPr>
                    </a:p>
                  </a:txBody>
                  <a:tcPr marL="68580" marR="68580" marT="0" marB="0"/>
                </a:tc>
              </a:tr>
              <a:tr h="485778">
                <a:tc>
                  <a:txBody>
                    <a:bodyPr/>
                    <a:lstStyle/>
                    <a:p>
                      <a:pPr algn="ctr" rtl="1">
                        <a:lnSpc>
                          <a:spcPct val="150000"/>
                        </a:lnSpc>
                        <a:spcAft>
                          <a:spcPts val="0"/>
                        </a:spcAft>
                      </a:pPr>
                      <a:r>
                        <a:rPr lang="ar-AE" sz="1600" b="1">
                          <a:solidFill>
                            <a:schemeClr val="tx1"/>
                          </a:solidFill>
                          <a:latin typeface="Times New Roman"/>
                          <a:ea typeface="Times New Roman"/>
                          <a:cs typeface="+mj-cs"/>
                        </a:rPr>
                        <a:t>نسبة منخفضة</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17,9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18,9</a:t>
                      </a:r>
                      <a:endParaRPr lang="en-US" sz="1600" b="1" dirty="0">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15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17,9</a:t>
                      </a:r>
                      <a:endParaRPr lang="en-US" sz="1600" b="1" dirty="0">
                        <a:solidFill>
                          <a:schemeClr val="tx1"/>
                        </a:solidFill>
                        <a:latin typeface="Times New Roman"/>
                        <a:ea typeface="Times New Roman"/>
                        <a:cs typeface="+mj-cs"/>
                      </a:endParaRPr>
                    </a:p>
                  </a:txBody>
                  <a:tcPr marL="68580" marR="68580" marT="0" marB="0"/>
                </a:tc>
              </a:tr>
              <a:tr h="485778">
                <a:tc>
                  <a:txBody>
                    <a:bodyPr/>
                    <a:lstStyle/>
                    <a:p>
                      <a:pPr algn="ctr" rtl="1">
                        <a:lnSpc>
                          <a:spcPct val="150000"/>
                        </a:lnSpc>
                        <a:spcAft>
                          <a:spcPts val="0"/>
                        </a:spcAft>
                      </a:pPr>
                      <a:r>
                        <a:rPr lang="ar-AE" sz="1600" b="1">
                          <a:solidFill>
                            <a:schemeClr val="tx1"/>
                          </a:solidFill>
                          <a:latin typeface="Times New Roman"/>
                          <a:ea typeface="Times New Roman"/>
                          <a:cs typeface="+mj-cs"/>
                        </a:rPr>
                        <a:t>نسبة جيدة</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19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24,9</a:t>
                      </a:r>
                      <a:endParaRPr lang="en-US" sz="1600" b="1" dirty="0">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18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24,18</a:t>
                      </a:r>
                      <a:endParaRPr lang="en-US" sz="1600" b="1" dirty="0">
                        <a:solidFill>
                          <a:schemeClr val="tx1"/>
                        </a:solidFill>
                        <a:latin typeface="Times New Roman"/>
                        <a:ea typeface="Times New Roman"/>
                        <a:cs typeface="+mj-cs"/>
                      </a:endParaRPr>
                    </a:p>
                  </a:txBody>
                  <a:tcPr marL="68580" marR="68580" marT="0" marB="0"/>
                </a:tc>
              </a:tr>
              <a:tr h="485778">
                <a:tc>
                  <a:txBody>
                    <a:bodyPr/>
                    <a:lstStyle/>
                    <a:p>
                      <a:pPr algn="ctr" rtl="1">
                        <a:lnSpc>
                          <a:spcPct val="150000"/>
                        </a:lnSpc>
                        <a:spcAft>
                          <a:spcPts val="0"/>
                        </a:spcAft>
                      </a:pPr>
                      <a:r>
                        <a:rPr lang="ar-AE" sz="1600" b="1">
                          <a:solidFill>
                            <a:schemeClr val="tx1"/>
                          </a:solidFill>
                          <a:latin typeface="Times New Roman"/>
                          <a:ea typeface="Times New Roman"/>
                          <a:cs typeface="+mj-cs"/>
                        </a:rPr>
                        <a:t>بدين</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25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27,7</a:t>
                      </a:r>
                      <a:endParaRPr lang="en-US" sz="1600" b="1" dirty="0">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pPr>
                      <a:r>
                        <a:rPr lang="ar-AE" sz="1600" b="1" dirty="0">
                          <a:solidFill>
                            <a:schemeClr val="tx1"/>
                          </a:solidFill>
                          <a:latin typeface="Times New Roman"/>
                          <a:ea typeface="Times New Roman"/>
                          <a:cs typeface="+mj-cs"/>
                        </a:rPr>
                        <a:t>24,5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27,7</a:t>
                      </a:r>
                      <a:endParaRPr lang="en-US" sz="1600" b="1" dirty="0">
                        <a:solidFill>
                          <a:schemeClr val="tx1"/>
                        </a:solidFill>
                        <a:latin typeface="Times New Roman"/>
                        <a:ea typeface="Times New Roman"/>
                        <a:cs typeface="+mj-cs"/>
                      </a:endParaRPr>
                    </a:p>
                  </a:txBody>
                  <a:tcPr marL="68580" marR="68580" marT="0" marB="0"/>
                </a:tc>
              </a:tr>
              <a:tr h="485778">
                <a:tc>
                  <a:txBody>
                    <a:bodyPr/>
                    <a:lstStyle/>
                    <a:p>
                      <a:pPr algn="ctr" rtl="1">
                        <a:lnSpc>
                          <a:spcPct val="150000"/>
                        </a:lnSpc>
                        <a:spcAft>
                          <a:spcPts val="0"/>
                        </a:spcAft>
                      </a:pPr>
                      <a:r>
                        <a:rPr lang="ar-AE" sz="1600" b="1">
                          <a:solidFill>
                            <a:schemeClr val="tx1"/>
                          </a:solidFill>
                          <a:latin typeface="Times New Roman"/>
                          <a:ea typeface="Times New Roman"/>
                          <a:cs typeface="+mj-cs"/>
                        </a:rPr>
                        <a:t>سمين</a:t>
                      </a:r>
                      <a:endParaRPr lang="en-US" sz="1600" b="1">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pPr>
                      <a:r>
                        <a:rPr lang="ar-AE" sz="1600" b="1" dirty="0">
                          <a:solidFill>
                            <a:schemeClr val="tx1"/>
                          </a:solidFill>
                          <a:latin typeface="Times New Roman"/>
                          <a:ea typeface="Times New Roman"/>
                          <a:cs typeface="+mj-cs"/>
                        </a:rPr>
                        <a:t>27,8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فأكثر</a:t>
                      </a:r>
                      <a:endParaRPr lang="en-US" sz="1600" b="1" dirty="0">
                        <a:solidFill>
                          <a:schemeClr val="tx1"/>
                        </a:solidFill>
                        <a:latin typeface="Times New Roman"/>
                        <a:ea typeface="Times New Roman"/>
                        <a:cs typeface="+mj-cs"/>
                      </a:endParaRPr>
                    </a:p>
                  </a:txBody>
                  <a:tcPr marL="68580" marR="68580" marT="0" marB="0"/>
                </a:tc>
                <a:tc>
                  <a:txBody>
                    <a:bodyPr/>
                    <a:lstStyle/>
                    <a:p>
                      <a:pPr algn="ctr" rtl="1">
                        <a:lnSpc>
                          <a:spcPct val="150000"/>
                        </a:lnSpc>
                        <a:spcAft>
                          <a:spcPts val="0"/>
                        </a:spcAft>
                        <a:tabLst>
                          <a:tab pos="833120" algn="ctr"/>
                        </a:tabLst>
                      </a:pPr>
                      <a:r>
                        <a:rPr lang="ar-AE" sz="1600" b="1" dirty="0">
                          <a:solidFill>
                            <a:schemeClr val="tx1"/>
                          </a:solidFill>
                          <a:latin typeface="Times New Roman"/>
                          <a:ea typeface="Times New Roman"/>
                          <a:cs typeface="+mj-cs"/>
                        </a:rPr>
                        <a:t>27,8 	     </a:t>
                      </a:r>
                      <a:r>
                        <a:rPr lang="ar-IQ" sz="1600" b="1" dirty="0" smtClean="0">
                          <a:solidFill>
                            <a:schemeClr val="tx1"/>
                          </a:solidFill>
                          <a:latin typeface="Times New Roman"/>
                          <a:ea typeface="Times New Roman"/>
                          <a:cs typeface="+mj-cs"/>
                        </a:rPr>
                        <a:t>-</a:t>
                      </a:r>
                      <a:r>
                        <a:rPr lang="ar-AE" sz="1600" b="1" dirty="0" smtClean="0">
                          <a:solidFill>
                            <a:schemeClr val="tx1"/>
                          </a:solidFill>
                          <a:latin typeface="Times New Roman"/>
                          <a:ea typeface="Times New Roman"/>
                          <a:cs typeface="+mj-cs"/>
                        </a:rPr>
                        <a:t>       </a:t>
                      </a:r>
                      <a:r>
                        <a:rPr lang="ar-AE" sz="1600" b="1" dirty="0">
                          <a:solidFill>
                            <a:schemeClr val="tx1"/>
                          </a:solidFill>
                          <a:latin typeface="Times New Roman"/>
                          <a:ea typeface="Times New Roman"/>
                          <a:cs typeface="+mj-cs"/>
                        </a:rPr>
                        <a:t>فأكثر</a:t>
                      </a:r>
                      <a:endParaRPr lang="en-US" sz="1600" b="1" dirty="0">
                        <a:solidFill>
                          <a:schemeClr val="tx1"/>
                        </a:solidFill>
                        <a:latin typeface="Times New Roman"/>
                        <a:ea typeface="Times New Roman"/>
                        <a:cs typeface="+mj-cs"/>
                      </a:endParaRPr>
                    </a:p>
                  </a:txBody>
                  <a:tcPr marL="68580" marR="68580" marT="0" marB="0"/>
                </a:tc>
              </a:tr>
            </a:tbl>
          </a:graphicData>
        </a:graphic>
      </p:graphicFrame>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fontScale="47500" lnSpcReduction="20000"/>
          </a:bodyPr>
          <a:lstStyle/>
          <a:p>
            <a:r>
              <a:rPr lang="ar-SA" b="1" dirty="0" smtClean="0"/>
              <a:t>ما هي مخاطر السمنة ؟</a:t>
            </a:r>
            <a:r>
              <a:rPr lang="en-US" b="1" dirty="0" smtClean="0"/>
              <a:t> </a:t>
            </a:r>
            <a:endParaRPr lang="en-US" dirty="0" smtClean="0"/>
          </a:p>
          <a:p>
            <a:pPr lvl="0"/>
            <a:r>
              <a:rPr lang="ar-SA" dirty="0" smtClean="0"/>
              <a:t>أمراض الجهاز الدوري الدموي والقلب</a:t>
            </a:r>
            <a:r>
              <a:rPr lang="en-US" dirty="0" smtClean="0"/>
              <a:t>:  </a:t>
            </a:r>
            <a:r>
              <a:rPr lang="ar-SA" dirty="0" smtClean="0"/>
              <a:t>مثل ارتفاع ضغط الدم , جلطات القلب , جلطات </a:t>
            </a:r>
            <a:r>
              <a:rPr lang="ar-SA" dirty="0" err="1" smtClean="0"/>
              <a:t>وسكتات</a:t>
            </a:r>
            <a:r>
              <a:rPr lang="ar-SA" dirty="0" smtClean="0"/>
              <a:t> دماغية , وجلطات الساقين </a:t>
            </a:r>
            <a:r>
              <a:rPr lang="ar-SA" dirty="0" err="1" smtClean="0"/>
              <a:t>و</a:t>
            </a:r>
            <a:r>
              <a:rPr lang="ar-SA" dirty="0" smtClean="0"/>
              <a:t> الرئة . وقد أثبتت الدراسات أن تقليل الوزن عن طريق تقليل استهلاك السعرات الحرارية يؤدي </a:t>
            </a:r>
            <a:r>
              <a:rPr lang="ar-SA" dirty="0" smtClean="0"/>
              <a:t>إلى </a:t>
            </a:r>
            <a:r>
              <a:rPr lang="ar-SA" dirty="0" smtClean="0"/>
              <a:t>تقليل الضغط بنسبة 2.5/1.5 مم زئبقي لكل 1كجم مفقود .</a:t>
            </a:r>
            <a:endParaRPr lang="en-US" dirty="0" smtClean="0"/>
          </a:p>
          <a:p>
            <a:pPr lvl="0"/>
            <a:r>
              <a:rPr lang="ar-SA" dirty="0" smtClean="0"/>
              <a:t>داء السكري من النوع الثاني</a:t>
            </a:r>
            <a:r>
              <a:rPr lang="en-US" dirty="0" smtClean="0"/>
              <a:t>: </a:t>
            </a:r>
            <a:r>
              <a:rPr lang="ar-IQ" dirty="0" smtClean="0"/>
              <a:t> أ</a:t>
            </a:r>
            <a:r>
              <a:rPr lang="ar-SA" dirty="0" smtClean="0"/>
              <a:t>ثبتت أحد الدراسات في أحد المراكز الصحية الأولية بمدينة الرياض أن نسبة السمنة في مرضى السكري هي 20% للذين دليل كتلة الجسم لديهم أقل من 25كغم/م2 , و32% من 25-29.9 كغم/م2 , و33% بين 30-40 كغم/م2 , 1.5 % كانوا مفرطين البدانة على التوالي ،</a:t>
            </a:r>
            <a:r>
              <a:rPr lang="en-US" dirty="0" smtClean="0"/>
              <a:t> </a:t>
            </a:r>
            <a:r>
              <a:rPr lang="ar-SA" dirty="0" smtClean="0"/>
              <a:t>ودراسة أخرى أمريكية بينت أن الذين يعانون من سمنة بسيطة يزيد نسبة إصابتهم بداء السكري بمعدل ضعفين عن معتدلي الوزن , وذوي السمنة المتوسطة نسبة 5 أضعاف والسمنة المفرطة نسبة عشرة أضعاف</a:t>
            </a:r>
            <a:r>
              <a:rPr lang="en-US" dirty="0" smtClean="0"/>
              <a:t>. </a:t>
            </a:r>
          </a:p>
          <a:p>
            <a:r>
              <a:rPr lang="ar-SA" b="1" dirty="0" smtClean="0"/>
              <a:t>ولكن ما علاقة السمنة بداء السكري؟</a:t>
            </a:r>
            <a:endParaRPr lang="en-US" dirty="0" smtClean="0"/>
          </a:p>
          <a:p>
            <a:r>
              <a:rPr lang="ar-SA" dirty="0" smtClean="0"/>
              <a:t>عند زيادة السمنة والدهون بالجسم تزيد مقاومة الخلايا للأنسولين وتقل الاستفادة منه لتكسير السكر . وقد وجد أنه عندما تكون دليل كتلة الجسم 27 كجم/م2 فانه هنا تبدأ المقاومة للأنسولين مما ينتج عنه ارتفاع سكر الدم</a:t>
            </a:r>
            <a:r>
              <a:rPr lang="en-US" dirty="0" smtClean="0"/>
              <a:t>. </a:t>
            </a:r>
          </a:p>
          <a:p>
            <a:pPr lvl="0"/>
            <a:r>
              <a:rPr lang="ar-SA" dirty="0" smtClean="0"/>
              <a:t>ارتفاع الدهون بالدم</a:t>
            </a:r>
            <a:r>
              <a:rPr lang="en-US" dirty="0" smtClean="0"/>
              <a:t>. </a:t>
            </a:r>
          </a:p>
          <a:p>
            <a:pPr lvl="0"/>
            <a:r>
              <a:rPr lang="ar-SA" dirty="0" smtClean="0"/>
              <a:t>مشاكل النوم</a:t>
            </a:r>
            <a:r>
              <a:rPr lang="en-US" dirty="0" smtClean="0"/>
              <a:t>:  </a:t>
            </a:r>
            <a:r>
              <a:rPr lang="ar-SA" dirty="0" smtClean="0"/>
              <a:t>الاختناق وتوقف النفس أثناء النوم وعلاماته الشخير أثناء النوم ,توقف التنفس لفترات , نوم متقطع أثناء النهار. </a:t>
            </a:r>
            <a:endParaRPr lang="en-US" dirty="0" smtClean="0"/>
          </a:p>
          <a:p>
            <a:pPr lvl="0"/>
            <a:r>
              <a:rPr lang="ar-SA" dirty="0" smtClean="0"/>
              <a:t>أمراض الجهاز العظمي الحركي </a:t>
            </a:r>
            <a:r>
              <a:rPr lang="ar-SA" dirty="0" err="1" smtClean="0"/>
              <a:t>والمفاص</a:t>
            </a:r>
            <a:r>
              <a:rPr lang="ar-IQ" dirty="0" smtClean="0"/>
              <a:t>ل</a:t>
            </a:r>
            <a:r>
              <a:rPr lang="ar-SA" dirty="0" smtClean="0"/>
              <a:t> </a:t>
            </a:r>
            <a:r>
              <a:rPr lang="ar-IQ" dirty="0" smtClean="0"/>
              <a:t> </a:t>
            </a:r>
            <a:r>
              <a:rPr lang="ar-IQ" dirty="0" smtClean="0"/>
              <a:t>: </a:t>
            </a:r>
            <a:r>
              <a:rPr lang="ar-SA" dirty="0" smtClean="0"/>
              <a:t>تآكل المفاصل وخشونتها </a:t>
            </a:r>
            <a:r>
              <a:rPr lang="ar-SA" dirty="0" err="1" smtClean="0"/>
              <a:t>و</a:t>
            </a:r>
            <a:r>
              <a:rPr lang="ar-SA" dirty="0" smtClean="0"/>
              <a:t> خاصة التي تحمل ثقل الجسم مثل الركبتين والحوض وأسفل الظهر , روماتزم المفاصل, </a:t>
            </a:r>
            <a:r>
              <a:rPr lang="ar-SA" dirty="0" err="1" smtClean="0"/>
              <a:t>النقرص</a:t>
            </a:r>
            <a:r>
              <a:rPr lang="en-US" dirty="0" smtClean="0"/>
              <a:t>. </a:t>
            </a:r>
          </a:p>
          <a:p>
            <a:pPr lvl="0"/>
            <a:r>
              <a:rPr lang="ar-SA" dirty="0" smtClean="0"/>
              <a:t>أمراض الجهاز الهضمي</a:t>
            </a:r>
            <a:r>
              <a:rPr lang="en-US" dirty="0" smtClean="0"/>
              <a:t> : </a:t>
            </a:r>
            <a:r>
              <a:rPr lang="ar-SA" dirty="0" smtClean="0"/>
              <a:t>الارتجاع , </a:t>
            </a:r>
            <a:r>
              <a:rPr lang="ar-SA" dirty="0" err="1" smtClean="0"/>
              <a:t>حصوات</a:t>
            </a:r>
            <a:r>
              <a:rPr lang="ar-SA" dirty="0" smtClean="0"/>
              <a:t> المرارة , زيادة الدهون في الكبد </a:t>
            </a:r>
            <a:endParaRPr lang="en-US" dirty="0" smtClean="0"/>
          </a:p>
          <a:p>
            <a:pPr lvl="0"/>
            <a:r>
              <a:rPr lang="en-US" dirty="0" smtClean="0"/>
              <a:t>  </a:t>
            </a:r>
            <a:r>
              <a:rPr lang="ar-SA" dirty="0" smtClean="0"/>
              <a:t>مشاكل الجهاز البولي</a:t>
            </a:r>
            <a:r>
              <a:rPr lang="en-US" dirty="0" smtClean="0"/>
              <a:t>:  </a:t>
            </a:r>
            <a:r>
              <a:rPr lang="ar-SA" dirty="0" smtClean="0"/>
              <a:t>سلس البول الناتج عن زيادة الضغط في البطن ,فشل كلوي</a:t>
            </a:r>
            <a:r>
              <a:rPr lang="en-US" dirty="0" smtClean="0"/>
              <a:t>. </a:t>
            </a:r>
          </a:p>
          <a:p>
            <a:pPr lvl="0"/>
            <a:r>
              <a:rPr lang="ar-SA" dirty="0" err="1" smtClean="0"/>
              <a:t>امراض</a:t>
            </a:r>
            <a:r>
              <a:rPr lang="ar-SA" dirty="0" smtClean="0"/>
              <a:t> الجهاز التناسلي الأنثوي</a:t>
            </a:r>
            <a:r>
              <a:rPr lang="en-US" dirty="0" smtClean="0"/>
              <a:t> : </a:t>
            </a:r>
            <a:r>
              <a:rPr lang="ar-SA" dirty="0" smtClean="0"/>
              <a:t>مثل العقم, اضطرابات الدورة الشهرية ومشاكل الحمل والولادة</a:t>
            </a:r>
            <a:r>
              <a:rPr lang="ar-IQ" dirty="0" smtClean="0"/>
              <a:t> .</a:t>
            </a:r>
            <a:endParaRPr lang="en-US" dirty="0" smtClean="0"/>
          </a:p>
          <a:p>
            <a:pPr lvl="0"/>
            <a:r>
              <a:rPr lang="ar-SA" dirty="0" smtClean="0"/>
              <a:t>أمراض نفسية : مثل الخجل ,الانطواء والاكتئاب</a:t>
            </a:r>
            <a:r>
              <a:rPr lang="en-US" dirty="0" smtClean="0"/>
              <a:t>. </a:t>
            </a:r>
          </a:p>
          <a:p>
            <a:pPr lvl="0"/>
            <a:r>
              <a:rPr lang="ar-SA" dirty="0" smtClean="0"/>
              <a:t>الأورام الخبيثة</a:t>
            </a:r>
            <a:r>
              <a:rPr lang="en-US" dirty="0" smtClean="0"/>
              <a:t>: </a:t>
            </a:r>
          </a:p>
          <a:p>
            <a:pPr lvl="0"/>
            <a:r>
              <a:rPr lang="ar-SA" dirty="0" smtClean="0"/>
              <a:t>سرطان الثدي لدى </a:t>
            </a:r>
            <a:r>
              <a:rPr lang="ar-SA" dirty="0" smtClean="0"/>
              <a:t>النساء</a:t>
            </a:r>
            <a:r>
              <a:rPr lang="ar-IQ" dirty="0" smtClean="0"/>
              <a:t>.</a:t>
            </a:r>
            <a:endParaRPr lang="en-US" dirty="0" smtClean="0"/>
          </a:p>
          <a:p>
            <a:pPr lvl="0"/>
            <a:r>
              <a:rPr lang="ar-SA" dirty="0" smtClean="0"/>
              <a:t>سرطان المريء </a:t>
            </a:r>
            <a:r>
              <a:rPr lang="ar-SA" dirty="0" err="1" smtClean="0"/>
              <a:t>و</a:t>
            </a:r>
            <a:r>
              <a:rPr lang="ar-SA" dirty="0" smtClean="0"/>
              <a:t> بواب المعدة .</a:t>
            </a:r>
            <a:endParaRPr lang="en-US" dirty="0" smtClean="0"/>
          </a:p>
          <a:p>
            <a:pPr lvl="0"/>
            <a:r>
              <a:rPr lang="ar-SA" dirty="0" smtClean="0"/>
              <a:t>سرطان القولون </a:t>
            </a:r>
            <a:r>
              <a:rPr lang="ar-SA" dirty="0" err="1" smtClean="0"/>
              <a:t>و</a:t>
            </a:r>
            <a:r>
              <a:rPr lang="ar-SA" dirty="0" smtClean="0"/>
              <a:t> المستقيم .</a:t>
            </a:r>
            <a:endParaRPr lang="en-US" dirty="0" smtClean="0"/>
          </a:p>
          <a:p>
            <a:pPr lvl="0"/>
            <a:r>
              <a:rPr lang="ar-SA" dirty="0" smtClean="0"/>
              <a:t>سرطان الرحم .</a:t>
            </a:r>
            <a:endParaRPr lang="en-US" dirty="0" smtClean="0"/>
          </a:p>
          <a:p>
            <a:pPr lvl="0"/>
            <a:r>
              <a:rPr lang="ar-SA" dirty="0" smtClean="0"/>
              <a:t>سرطان الكلى .</a:t>
            </a:r>
            <a:endParaRPr lang="en-US" dirty="0" smtClean="0"/>
          </a:p>
          <a:p>
            <a:r>
              <a:rPr lang="ar-SA" dirty="0" smtClean="0"/>
              <a:t>11. العقم لدى الرجال نتيجة اضطرابات </a:t>
            </a:r>
            <a:r>
              <a:rPr lang="ar-SA" dirty="0" err="1" smtClean="0"/>
              <a:t>الهرمونات</a:t>
            </a:r>
            <a:r>
              <a:rPr lang="ar-SA" dirty="0" smtClean="0"/>
              <a:t> وزيادة درجة الحرارة في </a:t>
            </a:r>
            <a:r>
              <a:rPr lang="ar-IQ" dirty="0" smtClean="0"/>
              <a:t>   </a:t>
            </a:r>
            <a:r>
              <a:rPr lang="ar-SA" dirty="0" smtClean="0"/>
              <a:t>منطقة الخصيتين .</a:t>
            </a:r>
            <a:endParaRPr lang="en-US" dirty="0" smtClean="0"/>
          </a:p>
          <a:p>
            <a:pPr lvl="0"/>
            <a:r>
              <a:rPr lang="ar-SA" dirty="0" smtClean="0"/>
              <a:t>مضاعفات وأمراض أخرى</a:t>
            </a:r>
            <a:r>
              <a:rPr lang="en-US" dirty="0" smtClean="0"/>
              <a:t> : </a:t>
            </a:r>
            <a:r>
              <a:rPr lang="ar-SA" dirty="0" smtClean="0"/>
              <a:t>مضاعفات العمليات الجراحية </a:t>
            </a:r>
            <a:r>
              <a:rPr lang="ar-SA" dirty="0" smtClean="0"/>
              <a:t>إصابات </a:t>
            </a:r>
            <a:r>
              <a:rPr lang="ar-SA" dirty="0" smtClean="0"/>
              <a:t>الأسنان </a:t>
            </a:r>
            <a:r>
              <a:rPr lang="ar-SA" dirty="0" err="1" smtClean="0"/>
              <a:t>والفتاق</a:t>
            </a:r>
            <a:r>
              <a:rPr lang="ar-SA" dirty="0" smtClean="0"/>
              <a:t> التهابات الجروح نقص مناعة الجسم والتهابات الجلد مثل الالتهابات الفطرية</a:t>
            </a:r>
            <a:r>
              <a:rPr lang="ar-IQ" dirty="0" smtClean="0"/>
              <a:t>.</a:t>
            </a:r>
            <a:endParaRPr lang="en-US"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0" y="0"/>
            <a:ext cx="9144000" cy="6858000"/>
          </a:xfrm>
          <a:solidFill>
            <a:schemeClr val="accent2"/>
          </a:solidFill>
        </p:spPr>
        <p:txBody>
          <a:bodyPr>
            <a:normAutofit fontScale="92500" lnSpcReduction="20000"/>
          </a:bodyPr>
          <a:lstStyle/>
          <a:p>
            <a:pPr>
              <a:buNone/>
            </a:pPr>
            <a:r>
              <a:rPr lang="ar-IQ" b="1" dirty="0" smtClean="0"/>
              <a:t>   </a:t>
            </a:r>
            <a:r>
              <a:rPr lang="ar-SA" b="1" dirty="0" smtClean="0"/>
              <a:t>ماذا </a:t>
            </a:r>
            <a:r>
              <a:rPr lang="ar-SA" b="1" dirty="0" smtClean="0"/>
              <a:t>عن السمنة لدى فئات معينة ؟</a:t>
            </a:r>
            <a:r>
              <a:rPr lang="en-US" b="1" dirty="0" smtClean="0"/>
              <a:t> </a:t>
            </a:r>
            <a:endParaRPr lang="en-US" dirty="0" smtClean="0"/>
          </a:p>
          <a:p>
            <a:r>
              <a:rPr lang="en-US" dirty="0" smtClean="0"/>
              <a:t> </a:t>
            </a:r>
            <a:r>
              <a:rPr lang="ar-SA" dirty="0" smtClean="0"/>
              <a:t>1</a:t>
            </a:r>
            <a:r>
              <a:rPr lang="ar-SA" b="1" dirty="0" smtClean="0"/>
              <a:t>. الأطفال والمراهقين</a:t>
            </a:r>
            <a:r>
              <a:rPr lang="ar-IQ" b="1" dirty="0" smtClean="0"/>
              <a:t> :</a:t>
            </a:r>
            <a:endParaRPr lang="en-US" dirty="0" smtClean="0"/>
          </a:p>
          <a:p>
            <a:r>
              <a:rPr lang="en-US" dirty="0" smtClean="0"/>
              <a:t> </a:t>
            </a:r>
            <a:r>
              <a:rPr lang="ar-SA" dirty="0" smtClean="0"/>
              <a:t>تعتبر فترة الطفولة هي بذرة السمنة لدى معظم البدينين من البالغين </a:t>
            </a:r>
            <a:r>
              <a:rPr lang="ar-SA" dirty="0" err="1" smtClean="0"/>
              <a:t>لذى</a:t>
            </a:r>
            <a:r>
              <a:rPr lang="ar-SA" dirty="0" smtClean="0"/>
              <a:t> يجب التدخل السريع لمنع تفاقم الحالة . </a:t>
            </a:r>
            <a:endParaRPr lang="ar-IQ" dirty="0" smtClean="0"/>
          </a:p>
          <a:p>
            <a:pPr>
              <a:buNone/>
            </a:pPr>
            <a:r>
              <a:rPr lang="ar-IQ" dirty="0" smtClean="0"/>
              <a:t>   </a:t>
            </a:r>
            <a:r>
              <a:rPr lang="ar-SA" dirty="0" smtClean="0"/>
              <a:t>ولعلاج </a:t>
            </a:r>
            <a:r>
              <a:rPr lang="ar-SA" dirty="0" smtClean="0"/>
              <a:t>السمنة لدى الأطفال يفضل </a:t>
            </a:r>
            <a:r>
              <a:rPr lang="ar-SA" dirty="0" smtClean="0"/>
              <a:t>استخدام</a:t>
            </a:r>
            <a:endParaRPr lang="ar-IQ" dirty="0" smtClean="0"/>
          </a:p>
          <a:p>
            <a:pPr>
              <a:buNone/>
            </a:pPr>
            <a:r>
              <a:rPr lang="ar-IQ" dirty="0" smtClean="0"/>
              <a:t> </a:t>
            </a:r>
            <a:r>
              <a:rPr lang="ar-IQ" dirty="0" smtClean="0"/>
              <a:t>  </a:t>
            </a:r>
            <a:r>
              <a:rPr lang="ar-SA" dirty="0" smtClean="0"/>
              <a:t>الأساليب </a:t>
            </a:r>
            <a:r>
              <a:rPr lang="ar-SA" dirty="0" smtClean="0"/>
              <a:t>الطبيعية وتجنب العقاقير الخاصة </a:t>
            </a:r>
            <a:endParaRPr lang="ar-IQ" dirty="0" smtClean="0"/>
          </a:p>
          <a:p>
            <a:pPr>
              <a:buNone/>
            </a:pPr>
            <a:r>
              <a:rPr lang="ar-IQ" dirty="0" smtClean="0"/>
              <a:t> </a:t>
            </a:r>
            <a:r>
              <a:rPr lang="ar-IQ" dirty="0" smtClean="0"/>
              <a:t>  </a:t>
            </a:r>
            <a:r>
              <a:rPr lang="ar-SA" dirty="0" smtClean="0"/>
              <a:t>للتخسيس </a:t>
            </a:r>
            <a:r>
              <a:rPr lang="ar-SA" dirty="0" smtClean="0"/>
              <a:t>. وعند استخدام الحمية لدى </a:t>
            </a:r>
            <a:r>
              <a:rPr lang="ar-SA" dirty="0" smtClean="0"/>
              <a:t>الأطفال</a:t>
            </a:r>
            <a:endParaRPr lang="ar-IQ" dirty="0" smtClean="0"/>
          </a:p>
          <a:p>
            <a:pPr>
              <a:buNone/>
            </a:pPr>
            <a:r>
              <a:rPr lang="ar-IQ" dirty="0" smtClean="0"/>
              <a:t> </a:t>
            </a:r>
            <a:r>
              <a:rPr lang="ar-SA" dirty="0" smtClean="0"/>
              <a:t> </a:t>
            </a:r>
            <a:r>
              <a:rPr lang="ar-SA" dirty="0" smtClean="0"/>
              <a:t>يجب أن يكون تحت </a:t>
            </a:r>
            <a:r>
              <a:rPr lang="ar-SA" dirty="0" smtClean="0"/>
              <a:t>إشراف </a:t>
            </a:r>
            <a:r>
              <a:rPr lang="ar-SA" dirty="0" smtClean="0"/>
              <a:t>طبي حتى </a:t>
            </a:r>
            <a:r>
              <a:rPr lang="ar-SA" dirty="0" smtClean="0"/>
              <a:t>لا</a:t>
            </a:r>
            <a:r>
              <a:rPr lang="ar-IQ" dirty="0" smtClean="0"/>
              <a:t> </a:t>
            </a:r>
            <a:r>
              <a:rPr lang="ar-SA" dirty="0" smtClean="0"/>
              <a:t>ينشأ </a:t>
            </a:r>
            <a:endParaRPr lang="ar-IQ" dirty="0" smtClean="0"/>
          </a:p>
          <a:p>
            <a:pPr>
              <a:buNone/>
            </a:pPr>
            <a:r>
              <a:rPr lang="ar-IQ" dirty="0" smtClean="0"/>
              <a:t> </a:t>
            </a:r>
            <a:r>
              <a:rPr lang="ar-IQ" dirty="0" smtClean="0"/>
              <a:t> </a:t>
            </a:r>
            <a:r>
              <a:rPr lang="ar-SA" dirty="0" smtClean="0"/>
              <a:t>عنه </a:t>
            </a:r>
            <a:r>
              <a:rPr lang="ar-SA" dirty="0" smtClean="0"/>
              <a:t>مضاعفات سوء التغذية اللازمة لنموهم . وأيضا </a:t>
            </a:r>
            <a:r>
              <a:rPr lang="ar-SA" dirty="0" smtClean="0"/>
              <a:t>أتباع </a:t>
            </a:r>
            <a:r>
              <a:rPr lang="ar-SA" dirty="0" smtClean="0"/>
              <a:t>برنامج عنيف للتخسيس وغير مدروس لدى الأطفال قد يؤدي </a:t>
            </a:r>
            <a:r>
              <a:rPr lang="ar-SA" dirty="0" smtClean="0"/>
              <a:t>إلى </a:t>
            </a:r>
            <a:r>
              <a:rPr lang="ar-SA" dirty="0" smtClean="0"/>
              <a:t>أمراض نفسية مثل </a:t>
            </a:r>
            <a:r>
              <a:rPr lang="ar-SA" dirty="0" err="1" smtClean="0"/>
              <a:t>البوليمية</a:t>
            </a:r>
            <a:r>
              <a:rPr lang="ar-SA" dirty="0" smtClean="0"/>
              <a:t> العصبية</a:t>
            </a:r>
            <a:r>
              <a:rPr lang="en-US" dirty="0" smtClean="0"/>
              <a:t>. </a:t>
            </a:r>
          </a:p>
          <a:p>
            <a:r>
              <a:rPr lang="ar-IQ" dirty="0" smtClean="0"/>
              <a:t>2</a:t>
            </a:r>
            <a:r>
              <a:rPr lang="ar-IQ" b="1" dirty="0" smtClean="0"/>
              <a:t>. </a:t>
            </a:r>
            <a:r>
              <a:rPr lang="ar-SA" b="1" dirty="0" smtClean="0"/>
              <a:t>كبار السن والكهول</a:t>
            </a:r>
            <a:r>
              <a:rPr lang="en-US" dirty="0" smtClean="0"/>
              <a:t>: </a:t>
            </a:r>
          </a:p>
          <a:p>
            <a:r>
              <a:rPr lang="ar-SA" dirty="0" smtClean="0"/>
              <a:t>يحتاجون أيضا </a:t>
            </a:r>
            <a:r>
              <a:rPr lang="ar-SA" dirty="0" smtClean="0"/>
              <a:t>إلى </a:t>
            </a:r>
            <a:r>
              <a:rPr lang="ar-SA" dirty="0" smtClean="0"/>
              <a:t>نظام غذائي وتمارين تحت </a:t>
            </a:r>
            <a:r>
              <a:rPr lang="ar-SA" dirty="0" smtClean="0"/>
              <a:t>إشراف </a:t>
            </a:r>
            <a:r>
              <a:rPr lang="ar-SA" dirty="0" smtClean="0"/>
              <a:t>طبي حتى لا يدخلوا في سوء تغذية . أما استخدام العقاقير فينصح بتجنبها </a:t>
            </a:r>
            <a:r>
              <a:rPr lang="ar-SA" dirty="0" smtClean="0"/>
              <a:t>ألا إذا </a:t>
            </a:r>
            <a:r>
              <a:rPr lang="ar-SA" dirty="0" smtClean="0"/>
              <a:t>كان تحت </a:t>
            </a:r>
            <a:r>
              <a:rPr lang="ar-SA" dirty="0" smtClean="0"/>
              <a:t>إشراف </a:t>
            </a:r>
            <a:r>
              <a:rPr lang="ar-SA" dirty="0" smtClean="0"/>
              <a:t>طبي ولفترة محدودة</a:t>
            </a:r>
            <a:r>
              <a:rPr lang="en-US" dirty="0" smtClean="0"/>
              <a:t>. </a:t>
            </a:r>
            <a:endParaRPr lang="ar-IQ" dirty="0"/>
          </a:p>
        </p:txBody>
      </p:sp>
      <p:pic>
        <p:nvPicPr>
          <p:cNvPr id="6" name="عنصر نائب للمحتوى 3" descr="download.jpg"/>
          <p:cNvPicPr>
            <a:picLocks noGrp="1" noChangeAspect="1"/>
          </p:cNvPicPr>
          <p:nvPr>
            <p:ph idx="1"/>
          </p:nvPr>
        </p:nvPicPr>
        <p:blipFill>
          <a:blip r:embed="rId2"/>
          <a:stretch>
            <a:fillRect/>
          </a:stretch>
        </p:blipFill>
        <p:spPr>
          <a:xfrm>
            <a:off x="500034" y="1643050"/>
            <a:ext cx="2619375" cy="1743075"/>
          </a:xfrm>
        </p:spPr>
      </p:pic>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a:bodyPr>
          <a:lstStyle/>
          <a:p>
            <a:r>
              <a:rPr lang="ar-SA" b="1" dirty="0" smtClean="0"/>
              <a:t>ما هي موانع تقليل الوزن ؟</a:t>
            </a:r>
            <a:endParaRPr lang="en-US" dirty="0" smtClean="0"/>
          </a:p>
          <a:p>
            <a:pPr lvl="0"/>
            <a:r>
              <a:rPr lang="ar-SA" dirty="0" smtClean="0"/>
              <a:t>أمراض التغذية النفسية مثل </a:t>
            </a:r>
            <a:r>
              <a:rPr lang="ar-SA" dirty="0" err="1" smtClean="0"/>
              <a:t>البوليمية</a:t>
            </a:r>
            <a:r>
              <a:rPr lang="ar-SA" dirty="0" smtClean="0"/>
              <a:t> العصبية</a:t>
            </a:r>
            <a:r>
              <a:rPr lang="en-US" dirty="0" smtClean="0"/>
              <a:t> </a:t>
            </a:r>
            <a:r>
              <a:rPr lang="ar-SA" dirty="0" smtClean="0"/>
              <a:t>.</a:t>
            </a:r>
            <a:endParaRPr lang="en-US" dirty="0" smtClean="0"/>
          </a:p>
          <a:p>
            <a:pPr lvl="0"/>
            <a:r>
              <a:rPr lang="ar-SA" dirty="0" smtClean="0"/>
              <a:t>عدم استقرار الحالة العصبية.</a:t>
            </a:r>
            <a:endParaRPr lang="en-US" dirty="0" smtClean="0"/>
          </a:p>
          <a:p>
            <a:pPr lvl="0"/>
            <a:r>
              <a:rPr lang="en-US" dirty="0" smtClean="0"/>
              <a:t> </a:t>
            </a:r>
            <a:r>
              <a:rPr lang="ar-SA" dirty="0" smtClean="0"/>
              <a:t>الحمل.</a:t>
            </a:r>
            <a:r>
              <a:rPr lang="en-US" dirty="0" smtClean="0"/>
              <a:t> </a:t>
            </a:r>
          </a:p>
          <a:p>
            <a:pPr lvl="0"/>
            <a:r>
              <a:rPr lang="ar-SA" dirty="0" smtClean="0"/>
              <a:t>الرضاعة.</a:t>
            </a:r>
            <a:r>
              <a:rPr lang="en-US" dirty="0" smtClean="0"/>
              <a:t> </a:t>
            </a:r>
          </a:p>
          <a:p>
            <a:pPr lvl="0"/>
            <a:r>
              <a:rPr lang="en-US" dirty="0" smtClean="0"/>
              <a:t> </a:t>
            </a:r>
            <a:r>
              <a:rPr lang="ar-SA" dirty="0" smtClean="0"/>
              <a:t>أمراض جراحية.</a:t>
            </a:r>
            <a:endParaRPr lang="en-US" dirty="0" smtClean="0"/>
          </a:p>
          <a:p>
            <a:pPr lvl="0"/>
            <a:r>
              <a:rPr lang="ar-SA" dirty="0" smtClean="0"/>
              <a:t>أمراض قد تتدهور نتيجة تقليل الوزن: </a:t>
            </a:r>
            <a:r>
              <a:rPr lang="ar-SA" dirty="0" err="1" smtClean="0"/>
              <a:t>حصوة</a:t>
            </a:r>
            <a:r>
              <a:rPr lang="ar-SA" dirty="0" smtClean="0"/>
              <a:t> المرارة, هشاشة </a:t>
            </a:r>
            <a:r>
              <a:rPr lang="ar-SA" dirty="0" smtClean="0"/>
              <a:t>العظام.لذ</a:t>
            </a:r>
            <a:r>
              <a:rPr lang="ar-IQ" dirty="0" smtClean="0"/>
              <a:t>ا</a:t>
            </a:r>
            <a:r>
              <a:rPr lang="ar-SA" dirty="0" smtClean="0"/>
              <a:t> </a:t>
            </a:r>
            <a:r>
              <a:rPr lang="ar-SA" dirty="0" smtClean="0"/>
              <a:t>يجب لدى تخسيس الوزن للسمين المصاب بهشاشة العظام أن يأخذ كمية كافية من الكالسيوم وفيتامين </a:t>
            </a:r>
            <a:r>
              <a:rPr lang="ar-SA" dirty="0" err="1" smtClean="0"/>
              <a:t>د</a:t>
            </a:r>
            <a:r>
              <a:rPr lang="ar-SA" dirty="0" smtClean="0"/>
              <a:t> تحت </a:t>
            </a:r>
            <a:r>
              <a:rPr lang="ar-SA" dirty="0" smtClean="0"/>
              <a:t>إشراف </a:t>
            </a:r>
            <a:r>
              <a:rPr lang="ar-SA" dirty="0" smtClean="0"/>
              <a:t>طبي</a:t>
            </a:r>
            <a:r>
              <a:rPr lang="en-US" dirty="0" smtClean="0"/>
              <a:t>.</a:t>
            </a:r>
            <a:r>
              <a:rPr lang="en-US" b="1" dirty="0" smtClean="0"/>
              <a:t> </a:t>
            </a:r>
            <a:endParaRPr lang="en-US"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solidFill>
        </p:spPr>
        <p:txBody>
          <a:bodyPr>
            <a:normAutofit fontScale="92500" lnSpcReduction="20000"/>
          </a:bodyPr>
          <a:lstStyle/>
          <a:p>
            <a:r>
              <a:rPr lang="ar-SA" b="1" dirty="0" smtClean="0"/>
              <a:t>ما هو علاج السمنة ؟</a:t>
            </a:r>
            <a:endParaRPr lang="en-US" dirty="0" smtClean="0"/>
          </a:p>
          <a:p>
            <a:r>
              <a:rPr lang="en-US" dirty="0" smtClean="0"/>
              <a:t> </a:t>
            </a:r>
            <a:r>
              <a:rPr lang="ar-SA" dirty="0" smtClean="0"/>
              <a:t>الأهداف الأساسية من علاج السمنة</a:t>
            </a:r>
            <a:endParaRPr lang="en-US" dirty="0" smtClean="0"/>
          </a:p>
          <a:p>
            <a:r>
              <a:rPr lang="ar-SA" dirty="0" smtClean="0"/>
              <a:t> 1- منع زيادة الوزن</a:t>
            </a:r>
            <a:endParaRPr lang="en-US" dirty="0" smtClean="0"/>
          </a:p>
          <a:p>
            <a:r>
              <a:rPr lang="ar-SA" dirty="0" smtClean="0"/>
              <a:t> 2- تخفيف الوزن بحيث يصل </a:t>
            </a:r>
            <a:r>
              <a:rPr lang="ar-SA" dirty="0" smtClean="0"/>
              <a:t>إلى </a:t>
            </a:r>
            <a:r>
              <a:rPr lang="ar-SA" dirty="0" smtClean="0"/>
              <a:t>هدف معقول من دليل كتلة الجسم</a:t>
            </a:r>
            <a:endParaRPr lang="en-US" dirty="0" smtClean="0"/>
          </a:p>
          <a:p>
            <a:r>
              <a:rPr lang="ar-SA" dirty="0" smtClean="0"/>
              <a:t> 3- المحافظة على الوزن المطلوب</a:t>
            </a:r>
            <a:r>
              <a:rPr lang="en-US" dirty="0" smtClean="0"/>
              <a:t>. </a:t>
            </a:r>
          </a:p>
          <a:p>
            <a:r>
              <a:rPr lang="ar-SA" b="1" dirty="0" smtClean="0"/>
              <a:t>نصائح عامة للمريض</a:t>
            </a:r>
            <a:r>
              <a:rPr lang="ar-IQ" b="1" dirty="0" smtClean="0"/>
              <a:t> :</a:t>
            </a:r>
            <a:endParaRPr lang="en-US" dirty="0" smtClean="0"/>
          </a:p>
          <a:p>
            <a:r>
              <a:rPr lang="ar-SA" dirty="0" smtClean="0"/>
              <a:t>كل مريض يعتبر حالة منفردة عند تنزيل الوزن</a:t>
            </a:r>
            <a:r>
              <a:rPr lang="ar-IQ" dirty="0" smtClean="0"/>
              <a:t> ، </a:t>
            </a:r>
            <a:r>
              <a:rPr lang="ar-SA" dirty="0" smtClean="0"/>
              <a:t>عادة في الأسبوعين الأولى من تخفيف الوزن يكون نزول الوزن سريع نتيجة نزول معدل الماء</a:t>
            </a:r>
            <a:r>
              <a:rPr lang="en-US" dirty="0" smtClean="0"/>
              <a:t>. </a:t>
            </a:r>
          </a:p>
          <a:p>
            <a:r>
              <a:rPr lang="en-US" dirty="0" smtClean="0"/>
              <a:t> </a:t>
            </a:r>
            <a:r>
              <a:rPr lang="ar-SA" dirty="0" smtClean="0"/>
              <a:t>نزول الوزن بشكل تدريجي هي أفضل طريقة لنزول الوزن ( بمعدل 0.22 –0.45 </a:t>
            </a:r>
            <a:r>
              <a:rPr lang="ar-SA" dirty="0" err="1" smtClean="0"/>
              <a:t>ك</a:t>
            </a:r>
            <a:r>
              <a:rPr lang="ar-IQ" dirty="0" smtClean="0"/>
              <a:t>غ</a:t>
            </a:r>
            <a:r>
              <a:rPr lang="ar-SA" dirty="0" smtClean="0"/>
              <a:t>م/أسبوع) وهذا يعادل 10% من الوزن الحالي على فترة 4-6أشهر وهذا يعني القليل من السعرات الحرارية المستهلكة بمعدل 300-500 كيلو </a:t>
            </a:r>
            <a:r>
              <a:rPr lang="ar-SA" dirty="0" err="1" smtClean="0"/>
              <a:t>كالوري</a:t>
            </a:r>
            <a:r>
              <a:rPr lang="ar-SA" dirty="0" smtClean="0"/>
              <a:t> /يوم</a:t>
            </a:r>
            <a:r>
              <a:rPr lang="en-US" dirty="0" smtClean="0"/>
              <a:t> . </a:t>
            </a:r>
            <a:br>
              <a:rPr lang="en-US" dirty="0" smtClean="0"/>
            </a:br>
            <a:r>
              <a:rPr lang="ar-SA" b="1" dirty="0" smtClean="0"/>
              <a:t>وللمحافظة على الوزن بشكل دائم بعد تنزيله يجب </a:t>
            </a:r>
            <a:r>
              <a:rPr lang="ar-SA" b="1" dirty="0" smtClean="0"/>
              <a:t>أتباع </a:t>
            </a:r>
            <a:r>
              <a:rPr lang="ar-SA" b="1" dirty="0" smtClean="0"/>
              <a:t>الأتي</a:t>
            </a:r>
            <a:r>
              <a:rPr lang="en-US" b="1" dirty="0" smtClean="0"/>
              <a:t>:</a:t>
            </a:r>
            <a:r>
              <a:rPr lang="en-US" dirty="0" smtClean="0"/>
              <a:t> </a:t>
            </a:r>
          </a:p>
          <a:p>
            <a:pPr lvl="0"/>
            <a:r>
              <a:rPr lang="ar-SA" dirty="0" smtClean="0"/>
              <a:t>تغيير السلوكيات الغذائية .</a:t>
            </a:r>
            <a:endParaRPr lang="en-US" dirty="0" smtClean="0"/>
          </a:p>
          <a:p>
            <a:pPr lvl="0"/>
            <a:r>
              <a:rPr lang="ar-SA" dirty="0" smtClean="0"/>
              <a:t>زيادة النشاطات البدنية اليومية</a:t>
            </a:r>
            <a:r>
              <a:rPr lang="ar-IQ" dirty="0" smtClean="0"/>
              <a:t> .</a:t>
            </a:r>
            <a:endParaRPr lang="en-US"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archive.aawsat.com/2008/11/09/images/sahatak2.495156.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عنصر نائب للمحتوى 2"/>
          <p:cNvSpPr>
            <a:spLocks noGrp="1"/>
          </p:cNvSpPr>
          <p:nvPr>
            <p:ph idx="1"/>
          </p:nvPr>
        </p:nvSpPr>
        <p:spPr>
          <a:xfrm>
            <a:off x="0" y="0"/>
            <a:ext cx="9144000" cy="6858000"/>
          </a:xfrm>
        </p:spPr>
        <p:txBody>
          <a:bodyPr>
            <a:normAutofit fontScale="92500" lnSpcReduction="20000"/>
          </a:bodyPr>
          <a:lstStyle/>
          <a:p>
            <a:r>
              <a:rPr lang="ar-SA" b="1" dirty="0" smtClean="0"/>
              <a:t>ما هو العلاج بالحمية الغذائية ؟</a:t>
            </a:r>
            <a:endParaRPr lang="en-US" b="1" dirty="0" smtClean="0"/>
          </a:p>
          <a:p>
            <a:r>
              <a:rPr lang="en-US" b="1" dirty="0" smtClean="0"/>
              <a:t>  </a:t>
            </a:r>
            <a:r>
              <a:rPr lang="ar-SA" b="1" dirty="0" smtClean="0"/>
              <a:t>ضع قائمة بنوع الأكل الذي تأكله والتي تتضمن, الوقت, نوع الأكل , كميته مثلا كم حبة عنب , أين أكلته مع من وكيف كان مزاجك عند الأكل وهل كنت جائع أم لا وما هو النشاط المصاحب للأكل مثلا مشاهدة التلفاز ولماذا أكلت في هذا الوقت مع حساب السعرات الحرارية المستهلكة </a:t>
            </a:r>
            <a:r>
              <a:rPr lang="ar-SA" b="1" dirty="0" smtClean="0"/>
              <a:t>إن </a:t>
            </a:r>
            <a:r>
              <a:rPr lang="ar-SA" b="1" dirty="0" smtClean="0"/>
              <a:t>أمكن. ضع هذه القائمة لمدة أسبوع</a:t>
            </a:r>
            <a:r>
              <a:rPr lang="en-US" b="1" dirty="0" smtClean="0"/>
              <a:t>. </a:t>
            </a:r>
            <a:br>
              <a:rPr lang="en-US" b="1" dirty="0" smtClean="0"/>
            </a:br>
            <a:r>
              <a:rPr lang="en-US" b="1" dirty="0" smtClean="0"/>
              <a:t> </a:t>
            </a:r>
            <a:r>
              <a:rPr lang="ar-SA" b="1" dirty="0" smtClean="0"/>
              <a:t>الحمية لا تعني الحرمان الكامل من بعض العناصر الغذائية الأساسية مثل النشويات واللحوم ، النظام الغذائي المتبع قد يؤثر على الحاجة اليومية من الفيتامينات والمعادن الهامة للجسم مثل الكالسيوم والحديد فينصح بأخذ جرعات إضافية منها ( تحت إشراف طبيب ).</a:t>
            </a:r>
            <a:endParaRPr lang="en-US" b="1" dirty="0" smtClean="0"/>
          </a:p>
          <a:p>
            <a:r>
              <a:rPr lang="ar-SA" b="1" dirty="0" smtClean="0"/>
              <a:t> يفضل تناول 3 وجبات يوميا مع أخذ وجبة خفيفة بينهم مثل حبة فاكهة .</a:t>
            </a:r>
            <a:endParaRPr lang="en-US" b="1" dirty="0" smtClean="0"/>
          </a:p>
          <a:p>
            <a:r>
              <a:rPr lang="en-US" b="1" dirty="0" smtClean="0"/>
              <a:t>  </a:t>
            </a:r>
            <a:r>
              <a:rPr lang="ar-SA" b="1" dirty="0" smtClean="0"/>
              <a:t>وجبات قليلة الدهون وقليلة السكريات وغنية بالألياف.</a:t>
            </a:r>
            <a:endParaRPr lang="en-US" b="1" dirty="0" smtClean="0"/>
          </a:p>
          <a:p>
            <a:r>
              <a:rPr lang="ar-SA" b="1" dirty="0" smtClean="0"/>
              <a:t>يجب حساب الوزن والطول وحساب كمية السعرات الحرارية بمعادلات خاصة حسب عمر الشخص جنسه وحالته الصحية العامة ودليل كتلة الجسم وهذا يكون تحت </a:t>
            </a:r>
            <a:r>
              <a:rPr lang="ar-SA" b="1" dirty="0" err="1" smtClean="0"/>
              <a:t>اشراف</a:t>
            </a:r>
            <a:r>
              <a:rPr lang="ar-SA" b="1" dirty="0" smtClean="0"/>
              <a:t> طبي وغذائي كامل</a:t>
            </a:r>
            <a:endParaRPr lang="ar-IQ" b="1"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archive.aawsat.com/2008/11/09/images/sahatak3.495156.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عنصر نائب للمحتوى 2"/>
          <p:cNvSpPr>
            <a:spLocks noGrp="1"/>
          </p:cNvSpPr>
          <p:nvPr>
            <p:ph idx="1"/>
          </p:nvPr>
        </p:nvSpPr>
        <p:spPr>
          <a:xfrm>
            <a:off x="0" y="0"/>
            <a:ext cx="9144000" cy="6858000"/>
          </a:xfrm>
        </p:spPr>
        <p:txBody>
          <a:bodyPr>
            <a:normAutofit fontScale="77500" lnSpcReduction="20000"/>
          </a:bodyPr>
          <a:lstStyle/>
          <a:p>
            <a:r>
              <a:rPr lang="ar-SA" b="1" dirty="0" smtClean="0"/>
              <a:t>كيف يتم تغيير السلوكيات الغذائية ؟</a:t>
            </a:r>
            <a:r>
              <a:rPr lang="en-US" b="1" dirty="0" smtClean="0"/>
              <a:t> </a:t>
            </a:r>
          </a:p>
          <a:p>
            <a:pPr lvl="0"/>
            <a:r>
              <a:rPr lang="ar-SA" b="1" dirty="0" smtClean="0"/>
              <a:t>امضغ الطعام جيدا وببطء . </a:t>
            </a:r>
            <a:endParaRPr lang="en-US" b="1" dirty="0" smtClean="0"/>
          </a:p>
          <a:p>
            <a:pPr lvl="0"/>
            <a:r>
              <a:rPr lang="ar-SA" b="1" dirty="0" smtClean="0"/>
              <a:t>سجل وزنك </a:t>
            </a:r>
            <a:r>
              <a:rPr lang="ar-SA" b="1" dirty="0" smtClean="0"/>
              <a:t>أسبوعيا</a:t>
            </a:r>
            <a:r>
              <a:rPr lang="ar-IQ" b="1" dirty="0" smtClean="0"/>
              <a:t> </a:t>
            </a:r>
            <a:r>
              <a:rPr lang="ar-IQ" b="1" dirty="0" smtClean="0"/>
              <a:t>. </a:t>
            </a:r>
            <a:endParaRPr lang="en-US" b="1" dirty="0" smtClean="0"/>
          </a:p>
          <a:p>
            <a:pPr lvl="0"/>
            <a:r>
              <a:rPr lang="ar-SA" b="1" dirty="0" smtClean="0"/>
              <a:t>تناول 6-8 </a:t>
            </a:r>
            <a:r>
              <a:rPr lang="ar-SA" b="1" dirty="0" smtClean="0"/>
              <a:t>أكواب </a:t>
            </a:r>
            <a:r>
              <a:rPr lang="ar-SA" b="1" dirty="0" smtClean="0"/>
              <a:t>من الماء يوميا . </a:t>
            </a:r>
            <a:endParaRPr lang="en-US" b="1" dirty="0" smtClean="0"/>
          </a:p>
          <a:p>
            <a:pPr lvl="0"/>
            <a:r>
              <a:rPr lang="ar-SA" b="1" dirty="0" smtClean="0"/>
              <a:t>إذا </a:t>
            </a:r>
            <a:r>
              <a:rPr lang="ar-SA" b="1" dirty="0" smtClean="0"/>
              <a:t>شعرت بالجوع بين الوجبات يفضل تناول الفواكه والخضروات بدلا من </a:t>
            </a:r>
            <a:r>
              <a:rPr lang="ar-SA" b="1" dirty="0" smtClean="0"/>
              <a:t>البسكويت </a:t>
            </a:r>
            <a:r>
              <a:rPr lang="ar-SA" b="1" dirty="0" smtClean="0"/>
              <a:t>والمكسرات . </a:t>
            </a:r>
            <a:endParaRPr lang="en-US" b="1" dirty="0" smtClean="0"/>
          </a:p>
          <a:p>
            <a:pPr lvl="0"/>
            <a:r>
              <a:rPr lang="ar-SA" b="1" dirty="0" smtClean="0"/>
              <a:t>تجنب التسوق </a:t>
            </a:r>
            <a:r>
              <a:rPr lang="ar-SA" b="1" dirty="0" smtClean="0"/>
              <a:t>وأنت </a:t>
            </a:r>
            <a:r>
              <a:rPr lang="ar-SA" b="1" dirty="0" smtClean="0"/>
              <a:t>جوعان.</a:t>
            </a:r>
            <a:endParaRPr lang="en-US" b="1" dirty="0" smtClean="0"/>
          </a:p>
          <a:p>
            <a:pPr lvl="0"/>
            <a:r>
              <a:rPr lang="ar-SA" b="1" dirty="0" smtClean="0"/>
              <a:t>لا تأكل أثناء انشغالك بأي نشاط آخر مثل القراءة قيادة السيارة ومشاهدة التلفاز.</a:t>
            </a:r>
            <a:endParaRPr lang="en-US" b="1" dirty="0" smtClean="0"/>
          </a:p>
          <a:p>
            <a:pPr lvl="0"/>
            <a:r>
              <a:rPr lang="ar-SA" b="1" dirty="0" smtClean="0"/>
              <a:t>التزم بالأكل في غرفة واحدة وفي نفس المكان في الغرفة ومع مجموعة .</a:t>
            </a:r>
            <a:endParaRPr lang="en-US" b="1" dirty="0" smtClean="0"/>
          </a:p>
          <a:p>
            <a:pPr lvl="0"/>
            <a:r>
              <a:rPr lang="ar-SA" b="1" dirty="0" smtClean="0"/>
              <a:t>تجنب أي مثيرات لفتح الشهية مثل رؤية الطعام أثناء تحضيره</a:t>
            </a:r>
            <a:r>
              <a:rPr lang="ar-IQ" b="1" dirty="0" smtClean="0"/>
              <a:t>.</a:t>
            </a:r>
            <a:endParaRPr lang="en-US" b="1" dirty="0" smtClean="0"/>
          </a:p>
          <a:p>
            <a:pPr lvl="0"/>
            <a:r>
              <a:rPr lang="ar-SA" b="1" dirty="0" smtClean="0"/>
              <a:t>ضع الأكل في صحن صغير حتى تظهر الكمية القليلة </a:t>
            </a:r>
            <a:r>
              <a:rPr lang="ar-SA" b="1" dirty="0" smtClean="0"/>
              <a:t>وكأنها </a:t>
            </a:r>
            <a:r>
              <a:rPr lang="ar-SA" b="1" dirty="0" smtClean="0"/>
              <a:t>كبيرة .</a:t>
            </a:r>
            <a:endParaRPr lang="en-US" b="1" dirty="0" smtClean="0"/>
          </a:p>
          <a:p>
            <a:pPr lvl="0"/>
            <a:r>
              <a:rPr lang="ar-SA" b="1" dirty="0" smtClean="0"/>
              <a:t>لا تلوم نفسك عندما تنقض الحمية ولكن اعتبره درس </a:t>
            </a:r>
            <a:r>
              <a:rPr lang="ar-SA" b="1" dirty="0" err="1" smtClean="0"/>
              <a:t>لك</a:t>
            </a:r>
            <a:r>
              <a:rPr lang="ar-SA" b="1" dirty="0" smtClean="0"/>
              <a:t> تستفيد منه</a:t>
            </a:r>
            <a:r>
              <a:rPr lang="ar-IQ" b="1" dirty="0" smtClean="0"/>
              <a:t>.</a:t>
            </a:r>
            <a:endParaRPr lang="en-US" b="1" dirty="0" smtClean="0"/>
          </a:p>
          <a:p>
            <a:pPr lvl="0"/>
            <a:r>
              <a:rPr lang="ar-SA" b="1" dirty="0" err="1" smtClean="0"/>
              <a:t>كافيء</a:t>
            </a:r>
            <a:r>
              <a:rPr lang="ar-SA" b="1" dirty="0" smtClean="0"/>
              <a:t> نفسك عند نزول الوزن بهدية مثل شراء كتاب</a:t>
            </a:r>
            <a:r>
              <a:rPr lang="ar-IQ" b="1" dirty="0" smtClean="0"/>
              <a:t>.</a:t>
            </a:r>
            <a:endParaRPr lang="en-US" b="1" dirty="0" smtClean="0"/>
          </a:p>
          <a:p>
            <a:pPr lvl="0"/>
            <a:r>
              <a:rPr lang="ar-SA" b="1" dirty="0" smtClean="0"/>
              <a:t>انتبه لما تأكله </a:t>
            </a:r>
            <a:r>
              <a:rPr lang="ar-SA" b="1" dirty="0" err="1" smtClean="0"/>
              <a:t>و</a:t>
            </a:r>
            <a:r>
              <a:rPr lang="ar-IQ" b="1" dirty="0" smtClean="0"/>
              <a:t>ع</a:t>
            </a:r>
            <a:r>
              <a:rPr lang="ar-SA" b="1" dirty="0" err="1" smtClean="0"/>
              <a:t>امل</a:t>
            </a:r>
            <a:r>
              <a:rPr lang="ar-SA" b="1" dirty="0" smtClean="0"/>
              <a:t> الأكل بوعي وحرص .</a:t>
            </a:r>
            <a:endParaRPr lang="en-US" b="1" dirty="0" smtClean="0"/>
          </a:p>
          <a:p>
            <a:pPr lvl="0"/>
            <a:r>
              <a:rPr lang="ar-SA" b="1" dirty="0" smtClean="0"/>
              <a:t>في الولائم حاول الجلوس بعيد عن الأكل</a:t>
            </a:r>
            <a:r>
              <a:rPr lang="ar-IQ" b="1" dirty="0" smtClean="0"/>
              <a:t>.</a:t>
            </a:r>
            <a:endParaRPr lang="en-US" b="1" dirty="0" smtClean="0"/>
          </a:p>
          <a:p>
            <a:pPr lvl="0"/>
            <a:r>
              <a:rPr lang="ar-SA" b="1" dirty="0" smtClean="0"/>
              <a:t>عند الشبع توقف عن الأكل ولا تأكل فوق طاقتك .</a:t>
            </a:r>
            <a:endParaRPr lang="en-US" b="1" dirty="0" smtClean="0"/>
          </a:p>
          <a:p>
            <a:r>
              <a:rPr lang="ar-SA" b="1" dirty="0" smtClean="0"/>
              <a:t>حاول الالتزام بهذه النصائح مدى الحياة لأن تغيير السلوك الغذائي أهم من الحمية نفسها</a:t>
            </a:r>
            <a:r>
              <a:rPr lang="en-US" b="1" dirty="0" smtClean="0"/>
              <a:t>  </a:t>
            </a:r>
            <a:endParaRPr lang="ar-IQ" b="1" dirty="0"/>
          </a:p>
        </p:txBody>
      </p:sp>
    </p:spTree>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349</Words>
  <PresentationFormat>عرض على الشاشة (3:4)‏</PresentationFormat>
  <Paragraphs>141</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سمة Office</vt:lpstr>
      <vt:lpstr>السمنة ، ما هي ، اسبابها ، مخاطرها ، علاجها </vt:lpstr>
      <vt:lpstr> ما هي أسباب السمنة؟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 ما هي ، اسبابها ، مخاطرها ، علاجها </dc:title>
  <dc:creator>الغدير</dc:creator>
  <cp:lastModifiedBy>الغدير</cp:lastModifiedBy>
  <cp:revision>15</cp:revision>
  <dcterms:created xsi:type="dcterms:W3CDTF">2016-01-03T18:06:04Z</dcterms:created>
  <dcterms:modified xsi:type="dcterms:W3CDTF">2016-01-03T20:04:49Z</dcterms:modified>
</cp:coreProperties>
</file>