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75"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a:srgbClr val="FF66FF"/>
    <a:srgbClr val="FF7C80"/>
    <a:srgbClr val="66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97" autoAdjust="0"/>
    <p:restoredTop sz="94624" autoAdjust="0"/>
  </p:normalViewPr>
  <p:slideViewPr>
    <p:cSldViewPr>
      <p:cViewPr varScale="1">
        <p:scale>
          <a:sx n="69" d="100"/>
          <a:sy n="69" d="100"/>
        </p:scale>
        <p:origin x="-34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08/08/1439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08/08/1439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08/08/1439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08/08/1439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08/08/1439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08/08/1439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08/08/1439</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08/08/1439</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08/08/1439</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08/08/1439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08/08/1439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08/08/1439</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webteb.com/articles/%D8%A7%D9%84%D9%8A%D9%88%D8%BA%D8%A7-%D9%84%D9%84%D9%85%D8%A8%D8%AA%D8%AF%D8%A6%D9%8A%D9%86-10-%D9%86%D8%B5%D8%A7%D8%A6%D8%AD-%D9%84%D9%84%D8%AC%D8%B3%D9%85-%D9%88%D8%A7%D9%84%D9%86%D9%81%D8%B3_13353"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elhealthbeauty.com/the-benefits-of-oats-loss.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فرعي 4"/>
          <p:cNvSpPr>
            <a:spLocks noGrp="1"/>
          </p:cNvSpPr>
          <p:nvPr>
            <p:ph type="subTitle" idx="1"/>
          </p:nvPr>
        </p:nvSpPr>
        <p:spPr>
          <a:xfrm>
            <a:off x="0" y="0"/>
            <a:ext cx="9144000" cy="6858000"/>
          </a:xfrm>
          <a:solidFill>
            <a:schemeClr val="accent2">
              <a:lumMod val="40000"/>
              <a:lumOff val="60000"/>
            </a:schemeClr>
          </a:solidFill>
        </p:spPr>
        <p:txBody>
          <a:bodyPr/>
          <a:lstStyle/>
          <a:p>
            <a:endParaRPr lang="ar-IQ" dirty="0" smtClean="0"/>
          </a:p>
          <a:p>
            <a:endParaRPr lang="ar-IQ" sz="8000" dirty="0" smtClean="0"/>
          </a:p>
          <a:p>
            <a:r>
              <a:rPr lang="ar-IQ" sz="8000" dirty="0" smtClean="0">
                <a:solidFill>
                  <a:schemeClr val="tx1"/>
                </a:solidFill>
              </a:rPr>
              <a:t>التمرينات العلاجية </a:t>
            </a:r>
            <a:r>
              <a:rPr lang="ar-IQ" sz="8000" dirty="0" err="1" smtClean="0">
                <a:solidFill>
                  <a:schemeClr val="tx1"/>
                </a:solidFill>
              </a:rPr>
              <a:t>واليوغا</a:t>
            </a:r>
            <a:endParaRPr lang="ar-IQ" sz="8000" dirty="0">
              <a:solidFill>
                <a:schemeClr val="tx1"/>
              </a:solidFill>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 to="" calcmode="lin" valueType="num">
                                      <p:cBhvr>
                                        <p:cTn id="7" dur="1" fill="hold"/>
                                        <p:tgtEl>
                                          <p:spTgt spid="5">
                                            <p:bg/>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 to="" calcmode="lin" valueType="num">
                                      <p:cBhvr>
                                        <p:cTn id="12" dur="1" fill="hold"/>
                                        <p:tgtEl>
                                          <p:spTgt spid="5">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071546"/>
          </a:xfrm>
          <a:solidFill>
            <a:schemeClr val="accent2">
              <a:lumMod val="40000"/>
              <a:lumOff val="60000"/>
            </a:schemeClr>
          </a:solidFill>
        </p:spPr>
        <p:txBody>
          <a:bodyPr>
            <a:normAutofit fontScale="90000"/>
          </a:bodyPr>
          <a:lstStyle/>
          <a:p>
            <a:r>
              <a:rPr lang="ar-IQ" b="1" dirty="0" smtClean="0"/>
              <a:t/>
            </a:r>
            <a:br>
              <a:rPr lang="ar-IQ" b="1" dirty="0" smtClean="0"/>
            </a:br>
            <a:r>
              <a:rPr lang="ar-IQ" b="1" dirty="0" smtClean="0"/>
              <a:t>تمرينات </a:t>
            </a:r>
            <a:r>
              <a:rPr lang="ar-IQ" b="1" dirty="0" err="1" smtClean="0"/>
              <a:t>اليوغا</a:t>
            </a:r>
            <a:r>
              <a:rPr lang="ar-IQ" b="1" dirty="0" smtClean="0"/>
              <a:t> العلاجية </a:t>
            </a:r>
            <a:r>
              <a:rPr lang="en-US" dirty="0" smtClean="0"/>
              <a:t/>
            </a:r>
            <a:br>
              <a:rPr lang="en-US" dirty="0" smtClean="0"/>
            </a:br>
            <a:endParaRPr lang="ar-IQ" dirty="0"/>
          </a:p>
        </p:txBody>
      </p:sp>
      <p:sp>
        <p:nvSpPr>
          <p:cNvPr id="3" name="عنصر نائب للمحتوى 2"/>
          <p:cNvSpPr>
            <a:spLocks noGrp="1"/>
          </p:cNvSpPr>
          <p:nvPr>
            <p:ph idx="1"/>
          </p:nvPr>
        </p:nvSpPr>
        <p:spPr>
          <a:xfrm>
            <a:off x="0" y="1071546"/>
            <a:ext cx="9144000" cy="5786454"/>
          </a:xfrm>
          <a:solidFill>
            <a:schemeClr val="accent2">
              <a:lumMod val="60000"/>
              <a:lumOff val="40000"/>
            </a:schemeClr>
          </a:solidFill>
        </p:spPr>
        <p:txBody>
          <a:bodyPr/>
          <a:lstStyle/>
          <a:p>
            <a:r>
              <a:rPr lang="ar-SA" dirty="0" err="1" smtClean="0"/>
              <a:t>اليوغا</a:t>
            </a:r>
            <a:r>
              <a:rPr lang="ar-SA" dirty="0" smtClean="0"/>
              <a:t> هي ممارسة تكتسب شعبية شيئا فشيئا في جميع أنحاء العالم . لماذا؟ وما هي </a:t>
            </a:r>
            <a:r>
              <a:rPr lang="ar-SA" dirty="0" err="1" smtClean="0"/>
              <a:t>اليوغا</a:t>
            </a:r>
            <a:r>
              <a:rPr lang="ar-SA" dirty="0" smtClean="0"/>
              <a:t> وفوائدها؟</a:t>
            </a:r>
            <a:endParaRPr lang="en-US" dirty="0" smtClean="0"/>
          </a:p>
          <a:p>
            <a:r>
              <a:rPr lang="ar-SA" dirty="0" err="1" smtClean="0">
                <a:hlinkClick r:id="rId2" tooltip="اليوغا للمبتدئين !"/>
              </a:rPr>
              <a:t>اليوغا</a:t>
            </a:r>
            <a:r>
              <a:rPr lang="en-US" dirty="0" smtClean="0">
                <a:hlinkClick r:id="rId2" tooltip="اليوغا للمبتدئين !"/>
              </a:rPr>
              <a:t> </a:t>
            </a:r>
            <a:r>
              <a:rPr lang="ar-SA" dirty="0" smtClean="0"/>
              <a:t>وفوائدها ترتكز على تعلم وضعيات بدنية خاصة. فهي تجمع بين تقنيات التنفس، والتمدد وحتى عناصر مختلفة من التأمل. هنالك أنماط مختلفة من </a:t>
            </a:r>
            <a:r>
              <a:rPr lang="ar-SA" dirty="0" err="1" smtClean="0"/>
              <a:t>اليوغا</a:t>
            </a:r>
            <a:r>
              <a:rPr lang="ar-SA" dirty="0" smtClean="0"/>
              <a:t> تعلمك كيفية تحريك الجسم بطرق جديدة .</a:t>
            </a:r>
            <a:endParaRPr lang="en-US" dirty="0" smtClean="0"/>
          </a:p>
          <a:p>
            <a:endParaRPr lang="ar-IQ"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edge">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edge">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edge">
                                      <p:cBhvr>
                                        <p:cTn id="2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071546"/>
          </a:xfrm>
          <a:solidFill>
            <a:schemeClr val="accent6">
              <a:lumMod val="20000"/>
              <a:lumOff val="80000"/>
            </a:schemeClr>
          </a:solidFill>
        </p:spPr>
        <p:txBody>
          <a:bodyPr>
            <a:normAutofit fontScale="90000"/>
          </a:bodyPr>
          <a:lstStyle/>
          <a:p>
            <a:r>
              <a:rPr lang="ar-IQ" b="1" dirty="0" smtClean="0"/>
              <a:t/>
            </a:r>
            <a:br>
              <a:rPr lang="ar-IQ" b="1" dirty="0" smtClean="0"/>
            </a:br>
            <a:r>
              <a:rPr lang="ar-AE" b="1" dirty="0" err="1" smtClean="0"/>
              <a:t>لليو</a:t>
            </a:r>
            <a:r>
              <a:rPr lang="ar-AE" b="1" dirty="0" smtClean="0"/>
              <a:t>گا </a:t>
            </a:r>
            <a:r>
              <a:rPr lang="ar-AE" b="1" dirty="0" smtClean="0"/>
              <a:t>فوائد متعددة يمكن إيجازها في : - </a:t>
            </a:r>
            <a:r>
              <a:rPr lang="en-US" dirty="0" smtClean="0"/>
              <a:t/>
            </a:r>
            <a:br>
              <a:rPr lang="en-US" dirty="0" smtClean="0"/>
            </a:br>
            <a:endParaRPr lang="ar-IQ" dirty="0"/>
          </a:p>
        </p:txBody>
      </p:sp>
      <p:sp>
        <p:nvSpPr>
          <p:cNvPr id="3" name="عنصر نائب للمحتوى 2"/>
          <p:cNvSpPr>
            <a:spLocks noGrp="1"/>
          </p:cNvSpPr>
          <p:nvPr>
            <p:ph idx="1"/>
          </p:nvPr>
        </p:nvSpPr>
        <p:spPr>
          <a:xfrm>
            <a:off x="0" y="1071546"/>
            <a:ext cx="9144000" cy="5786454"/>
          </a:xfrm>
          <a:solidFill>
            <a:schemeClr val="accent6">
              <a:lumMod val="40000"/>
              <a:lumOff val="60000"/>
            </a:schemeClr>
          </a:solidFill>
        </p:spPr>
        <p:txBody>
          <a:bodyPr>
            <a:normAutofit fontScale="85000" lnSpcReduction="20000"/>
          </a:bodyPr>
          <a:lstStyle/>
          <a:p>
            <a:pPr lvl="0"/>
            <a:r>
              <a:rPr lang="ar-AE" dirty="0" smtClean="0"/>
              <a:t>إكساب العظام والعضلات قوة أكبر.</a:t>
            </a:r>
            <a:endParaRPr lang="en-US" dirty="0" smtClean="0"/>
          </a:p>
          <a:p>
            <a:pPr lvl="0"/>
            <a:r>
              <a:rPr lang="ar-AE" dirty="0" smtClean="0"/>
              <a:t>تساعد على التقليل من الآثار الجانبية لبعض الأمراض مثل ( السكري وارتفاع ضغط الدم). </a:t>
            </a:r>
            <a:endParaRPr lang="en-US" dirty="0" smtClean="0"/>
          </a:p>
          <a:p>
            <a:pPr lvl="0"/>
            <a:r>
              <a:rPr lang="ar-AE" dirty="0" smtClean="0"/>
              <a:t>تزيد من مرونة الجسم ولياقته .</a:t>
            </a:r>
            <a:endParaRPr lang="en-US" dirty="0" smtClean="0"/>
          </a:p>
          <a:p>
            <a:pPr lvl="0"/>
            <a:r>
              <a:rPr lang="ar-AE" dirty="0" smtClean="0"/>
              <a:t>تساعد في الحصول على الرشاقة وتحافظ على وزن سليم .</a:t>
            </a:r>
            <a:endParaRPr lang="en-US" dirty="0" smtClean="0"/>
          </a:p>
          <a:p>
            <a:pPr lvl="0"/>
            <a:r>
              <a:rPr lang="ar-AE" dirty="0" smtClean="0"/>
              <a:t>تبعد الكآبة والتشاؤم .</a:t>
            </a:r>
            <a:endParaRPr lang="en-US" dirty="0" smtClean="0"/>
          </a:p>
          <a:p>
            <a:pPr lvl="0"/>
            <a:r>
              <a:rPr lang="ar-AE" dirty="0" smtClean="0"/>
              <a:t>تحرق الشحوم والدهون الزائدة في الجسم .</a:t>
            </a:r>
            <a:endParaRPr lang="en-US" dirty="0" smtClean="0"/>
          </a:p>
          <a:p>
            <a:pPr lvl="0"/>
            <a:r>
              <a:rPr lang="ar-AE" dirty="0" smtClean="0"/>
              <a:t>تحسن نمط الحياة اليومية .</a:t>
            </a:r>
            <a:endParaRPr lang="en-US" dirty="0" smtClean="0"/>
          </a:p>
          <a:p>
            <a:pPr lvl="0"/>
            <a:r>
              <a:rPr lang="ar-AE" dirty="0" smtClean="0"/>
              <a:t>تساعد على استعادة الطاقة والنشاط .</a:t>
            </a:r>
            <a:endParaRPr lang="en-US" dirty="0" smtClean="0"/>
          </a:p>
          <a:p>
            <a:pPr lvl="0"/>
            <a:r>
              <a:rPr lang="ar-AE" dirty="0" smtClean="0"/>
              <a:t>تساعد على تأخير ظهور الشيخوخة ومقاومة التجاعيد في عضلات الوجه من خلال تحريك عضلات الوجه ( 57 عضلة ) لمدة 10 دقائق يوميا  . </a:t>
            </a:r>
            <a:endParaRPr lang="en-US" dirty="0" smtClean="0"/>
          </a:p>
          <a:p>
            <a:pPr lvl="0"/>
            <a:r>
              <a:rPr lang="ar-AE" dirty="0" smtClean="0"/>
              <a:t>تعدﱡ </a:t>
            </a:r>
            <a:r>
              <a:rPr lang="ar-AE" dirty="0" err="1" smtClean="0"/>
              <a:t>اليو</a:t>
            </a:r>
            <a:r>
              <a:rPr lang="ar-AE" dirty="0" smtClean="0"/>
              <a:t>گا علاجية إذ أنها تكافح أمراضاً معينة مثل ( الصداع </a:t>
            </a:r>
            <a:r>
              <a:rPr lang="ar-AE" dirty="0" err="1" smtClean="0"/>
              <a:t>و</a:t>
            </a:r>
            <a:r>
              <a:rPr lang="ar-AE" dirty="0" smtClean="0"/>
              <a:t> التهاب المفاصل </a:t>
            </a:r>
            <a:r>
              <a:rPr lang="ar-AE" dirty="0" err="1" smtClean="0"/>
              <a:t>و</a:t>
            </a:r>
            <a:r>
              <a:rPr lang="ar-AE" dirty="0" smtClean="0"/>
              <a:t> الإجهاد </a:t>
            </a:r>
            <a:r>
              <a:rPr lang="ar-AE" dirty="0" err="1" smtClean="0"/>
              <a:t>و</a:t>
            </a:r>
            <a:r>
              <a:rPr lang="ar-AE" dirty="0" smtClean="0"/>
              <a:t> القلق </a:t>
            </a:r>
            <a:r>
              <a:rPr lang="ar-AE" dirty="0" err="1" smtClean="0"/>
              <a:t>و</a:t>
            </a:r>
            <a:r>
              <a:rPr lang="ar-AE" dirty="0" smtClean="0"/>
              <a:t> خطر الايدز </a:t>
            </a:r>
            <a:r>
              <a:rPr lang="ar-AE" dirty="0" err="1" smtClean="0"/>
              <a:t>و</a:t>
            </a:r>
            <a:r>
              <a:rPr lang="ar-AE" dirty="0" smtClean="0"/>
              <a:t> ضغط الدم </a:t>
            </a:r>
            <a:r>
              <a:rPr lang="ar-AE" dirty="0" err="1" smtClean="0"/>
              <a:t>و</a:t>
            </a:r>
            <a:r>
              <a:rPr lang="ar-AE" dirty="0" smtClean="0"/>
              <a:t> أمراض القلب </a:t>
            </a:r>
            <a:r>
              <a:rPr lang="ar-AE" dirty="0" err="1" smtClean="0"/>
              <a:t>و</a:t>
            </a:r>
            <a:r>
              <a:rPr lang="ar-AE" dirty="0" smtClean="0"/>
              <a:t> الربو </a:t>
            </a:r>
            <a:r>
              <a:rPr lang="ar-AE" dirty="0" err="1" smtClean="0"/>
              <a:t>و</a:t>
            </a:r>
            <a:r>
              <a:rPr lang="ar-AE" dirty="0" smtClean="0"/>
              <a:t> تصلب الأنسجة </a:t>
            </a:r>
            <a:r>
              <a:rPr lang="ar-AE" dirty="0" err="1" smtClean="0"/>
              <a:t>و</a:t>
            </a:r>
            <a:r>
              <a:rPr lang="ar-AE" dirty="0" smtClean="0"/>
              <a:t> مرض السكري </a:t>
            </a:r>
            <a:r>
              <a:rPr lang="ar-AE" dirty="0" err="1" smtClean="0"/>
              <a:t>و</a:t>
            </a:r>
            <a:r>
              <a:rPr lang="ar-AE" dirty="0" smtClean="0"/>
              <a:t> التعب المزمن </a:t>
            </a:r>
            <a:r>
              <a:rPr lang="ar-AE" dirty="0" err="1" smtClean="0"/>
              <a:t>و</a:t>
            </a:r>
            <a:r>
              <a:rPr lang="ar-AE" dirty="0" smtClean="0"/>
              <a:t> مرض الصرع </a:t>
            </a:r>
            <a:r>
              <a:rPr lang="ar-AE" dirty="0" err="1" smtClean="0"/>
              <a:t>و</a:t>
            </a:r>
            <a:r>
              <a:rPr lang="ar-AE" dirty="0" smtClean="0"/>
              <a:t> تصلب الأعصاب المتعدد ) .</a:t>
            </a:r>
            <a:endParaRPr lang="en-US" dirty="0" smtClean="0"/>
          </a:p>
          <a:p>
            <a:endParaRPr lang="ar-IQ"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plus(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plus(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3"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plus(in)">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3" presetClass="entr" presetSubtype="16"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plus(in)">
                                      <p:cBhvr>
                                        <p:cTn id="22" dur="2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3" presetClass="entr" presetSubtype="16"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plus(in)">
                                      <p:cBhvr>
                                        <p:cTn id="27" dur="20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3" presetClass="entr" presetSubtype="16"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plus(in)">
                                      <p:cBhvr>
                                        <p:cTn id="32" dur="20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3" presetClass="entr" presetSubtype="16"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plus(in)">
                                      <p:cBhvr>
                                        <p:cTn id="37" dur="2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3" presetClass="entr" presetSubtype="16"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plus(in)">
                                      <p:cBhvr>
                                        <p:cTn id="42" dur="20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3" presetClass="entr" presetSubtype="16"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plus(in)">
                                      <p:cBhvr>
                                        <p:cTn id="47" dur="2000"/>
                                        <p:tgtEl>
                                          <p:spTgt spid="3">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3" presetClass="entr" presetSubtype="16" fill="hold" grpId="0" nodeType="click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Effect transition="in" filter="plus(in)">
                                      <p:cBhvr>
                                        <p:cTn id="52" dur="2000"/>
                                        <p:tgtEl>
                                          <p:spTgt spid="3">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3" presetClass="entr" presetSubtype="16" fill="hold" grpId="0" nodeType="clickEffect">
                                  <p:stCondLst>
                                    <p:cond delay="0"/>
                                  </p:stCondLst>
                                  <p:childTnLst>
                                    <p:set>
                                      <p:cBhvr>
                                        <p:cTn id="56" dur="1" fill="hold">
                                          <p:stCondLst>
                                            <p:cond delay="0"/>
                                          </p:stCondLst>
                                        </p:cTn>
                                        <p:tgtEl>
                                          <p:spTgt spid="3">
                                            <p:txEl>
                                              <p:pRg st="8" end="8"/>
                                            </p:txEl>
                                          </p:spTgt>
                                        </p:tgtEl>
                                        <p:attrNameLst>
                                          <p:attrName>style.visibility</p:attrName>
                                        </p:attrNameLst>
                                      </p:cBhvr>
                                      <p:to>
                                        <p:strVal val="visible"/>
                                      </p:to>
                                    </p:set>
                                    <p:animEffect transition="in" filter="plus(in)">
                                      <p:cBhvr>
                                        <p:cTn id="57" dur="2000"/>
                                        <p:tgtEl>
                                          <p:spTgt spid="3">
                                            <p:txEl>
                                              <p:pRg st="8" end="8"/>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3" presetClass="entr" presetSubtype="16" fill="hold" grpId="0" nodeType="clickEffect">
                                  <p:stCondLst>
                                    <p:cond delay="0"/>
                                  </p:stCondLst>
                                  <p:childTnLst>
                                    <p:set>
                                      <p:cBhvr>
                                        <p:cTn id="61" dur="1" fill="hold">
                                          <p:stCondLst>
                                            <p:cond delay="0"/>
                                          </p:stCondLst>
                                        </p:cTn>
                                        <p:tgtEl>
                                          <p:spTgt spid="3">
                                            <p:txEl>
                                              <p:pRg st="9" end="9"/>
                                            </p:txEl>
                                          </p:spTgt>
                                        </p:tgtEl>
                                        <p:attrNameLst>
                                          <p:attrName>style.visibility</p:attrName>
                                        </p:attrNameLst>
                                      </p:cBhvr>
                                      <p:to>
                                        <p:strVal val="visible"/>
                                      </p:to>
                                    </p:set>
                                    <p:animEffect transition="in" filter="plus(in)">
                                      <p:cBhvr>
                                        <p:cTn id="62"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a:solidFill>
            <a:schemeClr val="accent2">
              <a:lumMod val="60000"/>
              <a:lumOff val="40000"/>
            </a:schemeClr>
          </a:solidFill>
        </p:spPr>
        <p:txBody>
          <a:bodyPr>
            <a:normAutofit/>
          </a:bodyPr>
          <a:lstStyle/>
          <a:p>
            <a:r>
              <a:rPr lang="ar-SA" b="1" dirty="0" smtClean="0"/>
              <a:t>جمعنا لكم كل ما هو مفيد في تمارين </a:t>
            </a:r>
            <a:r>
              <a:rPr lang="ar-SA" b="1" dirty="0" err="1" smtClean="0"/>
              <a:t>اليوغا</a:t>
            </a:r>
            <a:r>
              <a:rPr lang="ar-SA" b="1" dirty="0" smtClean="0"/>
              <a:t> كعلاج :</a:t>
            </a:r>
            <a:endParaRPr lang="en-US" dirty="0" smtClean="0"/>
          </a:p>
          <a:p>
            <a:r>
              <a:rPr lang="ar-SA" b="1" dirty="0" err="1" smtClean="0"/>
              <a:t>اليوغا</a:t>
            </a:r>
            <a:r>
              <a:rPr lang="ar-SA" b="1" dirty="0" smtClean="0"/>
              <a:t> والمرونة</a:t>
            </a:r>
            <a:endParaRPr lang="en-US" dirty="0" smtClean="0"/>
          </a:p>
          <a:p>
            <a:r>
              <a:rPr lang="en-US" dirty="0" smtClean="0"/>
              <a:t> </a:t>
            </a:r>
            <a:r>
              <a:rPr lang="ar-SA" dirty="0" err="1" smtClean="0"/>
              <a:t>اليوغا</a:t>
            </a:r>
            <a:r>
              <a:rPr lang="ar-SA" dirty="0" smtClean="0"/>
              <a:t> تزيد من مجال الحركة في المفاصل. والنتيجة هي الشعور بالراحة والمرونة في جميع أنحاء الجسم. </a:t>
            </a:r>
            <a:r>
              <a:rPr lang="ar-SA" dirty="0" err="1" smtClean="0"/>
              <a:t>اليوغا</a:t>
            </a:r>
            <a:r>
              <a:rPr lang="ar-SA" dirty="0" smtClean="0"/>
              <a:t> لا تحرر العضلات فقط وإنما تلين جميع الأنسجة في الجسم، وهذا يشمل أيضا الأربطة والأوتار التي تحيط بالعضلات. بغض النظر عن المستوى الرياضي، فمن يمارس </a:t>
            </a:r>
            <a:r>
              <a:rPr lang="ar-SA" dirty="0" err="1" smtClean="0"/>
              <a:t>اليوغا</a:t>
            </a:r>
            <a:r>
              <a:rPr lang="ar-SA" dirty="0" smtClean="0"/>
              <a:t> سيلاحظ فوائدها في فترة قصيرة جدا من الزمن. في </a:t>
            </a:r>
            <a:r>
              <a:rPr lang="ar-SA" dirty="0" err="1" smtClean="0"/>
              <a:t>احدى</a:t>
            </a:r>
            <a:r>
              <a:rPr lang="ar-SA" dirty="0" smtClean="0"/>
              <a:t> الدراسات التي أجريت في هذا الموضوع، أفاد المشاركون بتحسن بنسبة 35٪ في المرونة بعد ثمانية أسابيع فقط من ممارسة </a:t>
            </a:r>
            <a:r>
              <a:rPr lang="ar-SA" dirty="0" err="1" smtClean="0"/>
              <a:t>اليوغا</a:t>
            </a:r>
            <a:r>
              <a:rPr lang="ar-SA" dirty="0" smtClean="0"/>
              <a:t>. وحظي الظهر والكتفين بالتحسن الأكبر</a:t>
            </a:r>
            <a:r>
              <a:rPr lang="en-US" dirty="0" smtClean="0"/>
              <a:t>.</a:t>
            </a:r>
          </a:p>
          <a:p>
            <a:endParaRPr lang="ar-IQ"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slide(fromBottom)">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lide(fromBottom)">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lide(fromBottom)">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slide(fromBottom)">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a:solidFill>
            <a:schemeClr val="bg2">
              <a:lumMod val="75000"/>
            </a:schemeClr>
          </a:solidFill>
        </p:spPr>
        <p:txBody>
          <a:bodyPr>
            <a:normAutofit/>
          </a:bodyPr>
          <a:lstStyle/>
          <a:p>
            <a:r>
              <a:rPr lang="ar-SA" b="1" dirty="0" err="1" smtClean="0"/>
              <a:t>اليوغا</a:t>
            </a:r>
            <a:r>
              <a:rPr lang="ar-SA" b="1" dirty="0" smtClean="0"/>
              <a:t> والقوة</a:t>
            </a:r>
            <a:endParaRPr lang="en-US" dirty="0" smtClean="0"/>
          </a:p>
          <a:p>
            <a:r>
              <a:rPr lang="ar-SA" dirty="0" smtClean="0"/>
              <a:t>أنماط مختلفة من </a:t>
            </a:r>
            <a:r>
              <a:rPr lang="ar-SA" dirty="0" err="1" smtClean="0"/>
              <a:t>اليوغا</a:t>
            </a:r>
            <a:r>
              <a:rPr lang="ar-SA" dirty="0" smtClean="0"/>
              <a:t>، مثل "</a:t>
            </a:r>
            <a:r>
              <a:rPr lang="ar-SA" dirty="0" err="1" smtClean="0"/>
              <a:t>أشتانجا</a:t>
            </a:r>
            <a:r>
              <a:rPr lang="ar-SA" dirty="0" smtClean="0"/>
              <a:t>" أو باسمها الأكثر شيوعا "</a:t>
            </a:r>
            <a:r>
              <a:rPr lang="ar-SA" dirty="0" err="1" smtClean="0"/>
              <a:t>يوغا</a:t>
            </a:r>
            <a:r>
              <a:rPr lang="ar-SA" dirty="0" smtClean="0"/>
              <a:t> القوة"، تتميز بتمارين قوة متنوعة. التدرب على هذه الأنماط يساعد على تحسين قوة العضلات، ولكن أيضا أنماط أقل قوة من </a:t>
            </a:r>
            <a:r>
              <a:rPr lang="ar-SA" dirty="0" err="1" smtClean="0"/>
              <a:t>اليوغا</a:t>
            </a:r>
            <a:r>
              <a:rPr lang="ar-SA" dirty="0" smtClean="0"/>
              <a:t>، مثل "</a:t>
            </a:r>
            <a:r>
              <a:rPr lang="ar-SA" dirty="0" err="1" smtClean="0"/>
              <a:t>اينجار</a:t>
            </a:r>
            <a:r>
              <a:rPr lang="ar-SA" dirty="0" smtClean="0"/>
              <a:t>" يمكن أن تعطي ايجابيات القوة والتحمل</a:t>
            </a:r>
            <a:r>
              <a:rPr lang="en-US" dirty="0" smtClean="0"/>
              <a:t>.</a:t>
            </a:r>
          </a:p>
          <a:p>
            <a:r>
              <a:rPr lang="ar-SA" dirty="0" smtClean="0"/>
              <a:t>الوضعيات كثيرة ومتعددة، تؤدي </a:t>
            </a:r>
            <a:r>
              <a:rPr lang="ar-SA" dirty="0" err="1" smtClean="0"/>
              <a:t>الى</a:t>
            </a:r>
            <a:r>
              <a:rPr lang="ar-SA" dirty="0" smtClean="0"/>
              <a:t> بناء كتلة العضلات في الجزء العلوي أو السفلي لاسيما تلك التمرينات التي تدمج مع التنفس العميق، وتسهم إلى حد كبير في تقوية عضلات الفخذ وعضلات البطن. وهناك وضعيات تقوي عضلات أسفل الظهر وخصوصا عند ممارستها بشكل صحيح، وكذلك وضعيات لتقوية عضلات البطن .... </a:t>
            </a:r>
            <a:r>
              <a:rPr lang="ar-SA" dirty="0" err="1" smtClean="0"/>
              <a:t>والخ</a:t>
            </a:r>
            <a:r>
              <a:rPr lang="ar-SA" dirty="0" smtClean="0"/>
              <a:t> </a:t>
            </a:r>
            <a:r>
              <a:rPr lang="en-US" dirty="0" smtClean="0"/>
              <a:t>.</a:t>
            </a:r>
          </a:p>
          <a:p>
            <a:endParaRPr lang="ar-IQ"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071546"/>
          </a:xfrm>
          <a:solidFill>
            <a:schemeClr val="accent4">
              <a:lumMod val="20000"/>
              <a:lumOff val="80000"/>
            </a:schemeClr>
          </a:solidFill>
        </p:spPr>
        <p:txBody>
          <a:bodyPr>
            <a:normAutofit fontScale="90000"/>
          </a:bodyPr>
          <a:lstStyle/>
          <a:p>
            <a:r>
              <a:rPr lang="ar-IQ" b="1" u="sng" dirty="0" smtClean="0"/>
              <a:t/>
            </a:r>
            <a:br>
              <a:rPr lang="ar-IQ" b="1" u="sng" dirty="0" smtClean="0"/>
            </a:br>
            <a:r>
              <a:rPr lang="ar-SA" b="1" dirty="0" err="1" smtClean="0"/>
              <a:t>اليو</a:t>
            </a:r>
            <a:r>
              <a:rPr lang="ar-SA" b="1" dirty="0" smtClean="0"/>
              <a:t>گا </a:t>
            </a:r>
            <a:r>
              <a:rPr lang="ar-SA" b="1" dirty="0" smtClean="0"/>
              <a:t>كعلاج </a:t>
            </a:r>
            <a:r>
              <a:rPr lang="en-US" dirty="0" smtClean="0"/>
              <a:t/>
            </a:r>
            <a:br>
              <a:rPr lang="en-US" dirty="0" smtClean="0"/>
            </a:br>
            <a:endParaRPr lang="ar-IQ" dirty="0"/>
          </a:p>
        </p:txBody>
      </p:sp>
      <p:sp>
        <p:nvSpPr>
          <p:cNvPr id="3" name="عنصر نائب للمحتوى 2"/>
          <p:cNvSpPr>
            <a:spLocks noGrp="1"/>
          </p:cNvSpPr>
          <p:nvPr>
            <p:ph idx="1"/>
          </p:nvPr>
        </p:nvSpPr>
        <p:spPr>
          <a:xfrm>
            <a:off x="0" y="1071546"/>
            <a:ext cx="9144000" cy="5786454"/>
          </a:xfrm>
          <a:solidFill>
            <a:schemeClr val="accent4">
              <a:lumMod val="40000"/>
              <a:lumOff val="60000"/>
            </a:schemeClr>
          </a:solidFill>
        </p:spPr>
        <p:txBody>
          <a:bodyPr>
            <a:normAutofit/>
          </a:bodyPr>
          <a:lstStyle/>
          <a:p>
            <a:r>
              <a:rPr lang="ar-SA" dirty="0" err="1" smtClean="0"/>
              <a:t>اليوغا</a:t>
            </a:r>
            <a:r>
              <a:rPr lang="ar-SA" dirty="0" smtClean="0"/>
              <a:t> نوع من أنوع الرياضة العلاجية التي تزيد من نشاط العقل </a:t>
            </a:r>
            <a:r>
              <a:rPr lang="ar-SA" dirty="0" err="1" smtClean="0"/>
              <a:t>و</a:t>
            </a:r>
            <a:r>
              <a:rPr lang="ar-SA" dirty="0" smtClean="0"/>
              <a:t> الجسم , تحسن من أداء القولون العصبي </a:t>
            </a:r>
            <a:r>
              <a:rPr lang="ar-SA" dirty="0" err="1" smtClean="0"/>
              <a:t>و</a:t>
            </a:r>
            <a:r>
              <a:rPr lang="ar-SA" dirty="0" smtClean="0"/>
              <a:t> تجنبك مشاكله , تعيد التوازن إلى الجهاز الهضمي , تقلل من الاضطرابات المعوية بما في ذلك تشنج البطن </a:t>
            </a:r>
            <a:r>
              <a:rPr lang="ar-SA" dirty="0" err="1" smtClean="0"/>
              <a:t>و</a:t>
            </a:r>
            <a:r>
              <a:rPr lang="ar-SA" dirty="0" smtClean="0"/>
              <a:t> الإسهال , تحد من التوتر , القلق </a:t>
            </a:r>
            <a:r>
              <a:rPr lang="ar-SA" dirty="0" err="1" smtClean="0"/>
              <a:t>و</a:t>
            </a:r>
            <a:r>
              <a:rPr lang="ar-SA" dirty="0" smtClean="0"/>
              <a:t> الاكتئاب .</a:t>
            </a:r>
            <a:endParaRPr lang="en-US" dirty="0" smtClean="0"/>
          </a:p>
          <a:p>
            <a:r>
              <a:rPr lang="ar-SA" dirty="0" smtClean="0"/>
              <a:t>وتعتمد فكرة </a:t>
            </a:r>
            <a:r>
              <a:rPr lang="ar-SA" dirty="0" err="1" smtClean="0"/>
              <a:t>اليو</a:t>
            </a:r>
            <a:r>
              <a:rPr lang="ar-SA" dirty="0" smtClean="0"/>
              <a:t>گا على العلاج الكلي المتكامل، وتهتم جوانب </a:t>
            </a:r>
            <a:r>
              <a:rPr lang="ar-SA" dirty="0" err="1" smtClean="0"/>
              <a:t>اليو</a:t>
            </a:r>
            <a:r>
              <a:rPr lang="ar-SA" dirty="0" smtClean="0"/>
              <a:t>گا كلها بتدفق الطاقة في الجسم من خلال أساليب التحكم في التنفس والعقل، كما تساعد تمارين </a:t>
            </a:r>
            <a:r>
              <a:rPr lang="ar-SA" dirty="0" err="1" smtClean="0"/>
              <a:t>اليو</a:t>
            </a:r>
            <a:r>
              <a:rPr lang="ar-SA" dirty="0" smtClean="0"/>
              <a:t>گا على التخلص من الإحساس بالتوتر والتخلص من آثاره المزعجة ومضاعفاته العديدة</a:t>
            </a:r>
            <a:r>
              <a:rPr lang="ar-IQ" dirty="0" smtClean="0"/>
              <a:t>. </a:t>
            </a:r>
            <a:endParaRPr lang="en-US" dirty="0" smtClean="0"/>
          </a:p>
          <a:p>
            <a:endParaRPr lang="ar-IQ"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 to="" calcmode="lin" valueType="num">
                                      <p:cBhvr>
                                        <p:cTn id="12" dur="1" fill="hold"/>
                                        <p:tgtEl>
                                          <p:spTgt spid="3">
                                            <p:bg/>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to="" calcmode="lin" valueType="num">
                                      <p:cBhvr>
                                        <p:cTn id="17" dur="1" fill="hold"/>
                                        <p:tgtEl>
                                          <p:spTgt spid="3">
                                            <p:txEl>
                                              <p:pRg st="0" end="0"/>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to="" calcmode="lin" valueType="num">
                                      <p:cBhvr>
                                        <p:cTn id="2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a:solidFill>
            <a:srgbClr val="66FFCC"/>
          </a:solidFill>
        </p:spPr>
        <p:txBody>
          <a:bodyPr>
            <a:normAutofit fontScale="92500" lnSpcReduction="10000"/>
          </a:bodyPr>
          <a:lstStyle/>
          <a:p>
            <a:r>
              <a:rPr lang="ar-SA" dirty="0" smtClean="0"/>
              <a:t>حيث ينصح خبراء الصحة العامة بممارسة تمارين </a:t>
            </a:r>
            <a:r>
              <a:rPr lang="ar-SA" dirty="0" err="1" smtClean="0"/>
              <a:t>اليو</a:t>
            </a:r>
            <a:r>
              <a:rPr lang="ar-SA" dirty="0" smtClean="0"/>
              <a:t>گا والتي تعتمد أساساً على التأمل والجلوس بوضعية ثابتة لوقت لا يقل عن نصف ساعة مع تثبيت النظر باتجاه واحد. وخلال هذا الوقت يشعر المرء بأن الكثير من الشحنات قد تم تفريغها للخارج بدلا من أن تظل كامنة في الجسم محدثة العديد من الاضطرابات</a:t>
            </a:r>
            <a:r>
              <a:rPr lang="en-US" dirty="0" smtClean="0"/>
              <a:t>. </a:t>
            </a:r>
            <a:r>
              <a:rPr lang="ar-SA" dirty="0" smtClean="0"/>
              <a:t>وبالإضافة إلى ذلك يشعر المرء بأن جميع أعضاء جسمه قد نالت كفايتها من الاسترخاء الضروري لإعادة الحيوية للجسم الذي أنهكه التوتر والشعور بالوهن العام. كما أن بعض أنواع </a:t>
            </a:r>
            <a:r>
              <a:rPr lang="ar-SA" dirty="0" err="1" smtClean="0"/>
              <a:t>اليو</a:t>
            </a:r>
            <a:r>
              <a:rPr lang="ar-SA" dirty="0" smtClean="0"/>
              <a:t>گا تركز على دور التنفس في الصحة الجسمية؛ حيث أثبتت نظريات الطب الحديث أن التنفس ليس مجرد توصيل الأوكسجين إلى الدم، ولكنه أيضاً يؤثر على استخدام الإنسان لعضلاته وصدره وبطنه، وذلك بدوره يؤثر على عملية الهضم، كما نجحت </a:t>
            </a:r>
            <a:r>
              <a:rPr lang="ar-SA" dirty="0" err="1" smtClean="0"/>
              <a:t>اليو</a:t>
            </a:r>
            <a:r>
              <a:rPr lang="ar-SA" dirty="0" smtClean="0"/>
              <a:t>گا كطريقة في التعامل مع أزمات الربو </a:t>
            </a:r>
            <a:r>
              <a:rPr lang="ar-IQ" dirty="0" smtClean="0"/>
              <a:t>. </a:t>
            </a:r>
            <a:r>
              <a:rPr lang="ar-SA" dirty="0" smtClean="0"/>
              <a:t>حيث إن </a:t>
            </a:r>
            <a:r>
              <a:rPr lang="ar-SA" dirty="0" err="1" smtClean="0"/>
              <a:t>اليو</a:t>
            </a:r>
            <a:r>
              <a:rPr lang="ar-SA" dirty="0" smtClean="0"/>
              <a:t>گا تشجع على التنفس بطريقة صحيحة، وهذا يساعد على تقليل التهابات القصبة الهوائية وآلام الظهر ومشكلات الهضم والتنفس، كما أن التنفس الصحيح يُمكِّن الإنسان من التعامل مع حالات الرعب المفاجئ، وهي مرتبطة بالتنفس السريع والبطيء. كما استُخدِمَت </a:t>
            </a:r>
            <a:r>
              <a:rPr lang="ar-SA" dirty="0" err="1" smtClean="0"/>
              <a:t>اليو</a:t>
            </a:r>
            <a:r>
              <a:rPr lang="ar-SA" dirty="0" smtClean="0"/>
              <a:t>گا بنجاح مع حالات مرضى القلب</a:t>
            </a:r>
            <a:r>
              <a:rPr lang="en-US" dirty="0" smtClean="0"/>
              <a:t>. </a:t>
            </a:r>
            <a:endParaRPr lang="ar-IQ"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a:solidFill>
            <a:srgbClr val="FF7C80"/>
          </a:solidFill>
        </p:spPr>
        <p:txBody>
          <a:bodyPr>
            <a:normAutofit/>
          </a:bodyPr>
          <a:lstStyle/>
          <a:p>
            <a:r>
              <a:rPr lang="en-US" dirty="0" smtClean="0"/>
              <a:t> </a:t>
            </a:r>
            <a:r>
              <a:rPr lang="ar-SA" dirty="0" smtClean="0"/>
              <a:t>ويمكن لمرضى السكري استخدام </a:t>
            </a:r>
            <a:r>
              <a:rPr lang="ar-SA" dirty="0" err="1" smtClean="0"/>
              <a:t>اليو</a:t>
            </a:r>
            <a:r>
              <a:rPr lang="ar-SA" dirty="0" smtClean="0"/>
              <a:t>گا كأداة مهمة وجديدة للعلاج؛ فمريض البول السكري لا يستطيع جسمه إنتاج هرمون الأنسولين بكفاءة، وهو الهرمون الذي يساعد على تحريك </a:t>
            </a:r>
            <a:r>
              <a:rPr lang="ar-SA" dirty="0" err="1" smtClean="0"/>
              <a:t>الكلوكوز</a:t>
            </a:r>
            <a:r>
              <a:rPr lang="ar-SA" dirty="0" smtClean="0"/>
              <a:t> من مجرى الدم في الخلايا، وأظهرت الأبحاث الحديثة أن بعض أنواع </a:t>
            </a:r>
            <a:r>
              <a:rPr lang="ar-SA" dirty="0" err="1" smtClean="0"/>
              <a:t>اليو</a:t>
            </a:r>
            <a:r>
              <a:rPr lang="ar-SA" dirty="0" smtClean="0"/>
              <a:t>گا وهي </a:t>
            </a:r>
            <a:r>
              <a:rPr lang="ar-SA" dirty="0" err="1" smtClean="0"/>
              <a:t>الهاثا</a:t>
            </a:r>
            <a:r>
              <a:rPr lang="ar-SA" dirty="0" smtClean="0"/>
              <a:t> </a:t>
            </a:r>
            <a:r>
              <a:rPr lang="ar-SA" dirty="0" err="1" smtClean="0"/>
              <a:t>يوغا</a:t>
            </a:r>
            <a:r>
              <a:rPr lang="ar-SA" dirty="0" smtClean="0"/>
              <a:t> وتعني التوازن وهذا النوع من </a:t>
            </a:r>
            <a:r>
              <a:rPr lang="ar-SA" dirty="0" err="1" smtClean="0"/>
              <a:t>اليو</a:t>
            </a:r>
            <a:r>
              <a:rPr lang="ar-SA" dirty="0" smtClean="0"/>
              <a:t>گا يمثل الفكرة المركزية </a:t>
            </a:r>
            <a:r>
              <a:rPr lang="ar-SA" dirty="0" err="1" smtClean="0"/>
              <a:t>لليوغا</a:t>
            </a:r>
            <a:r>
              <a:rPr lang="en-US" dirty="0" smtClean="0"/>
              <a:t>.   </a:t>
            </a:r>
            <a:r>
              <a:rPr lang="ar-SA" dirty="0" smtClean="0"/>
              <a:t>وهي الترابط بين الجسم والعقل توفر فائدة حقيقية في توازن السكر في الدم؛ حيث أثبتت الأبحاث التي أُجرِيَت على عينة من مرضى السكريّ أن التزام هؤلاء المرضى بممارسة </a:t>
            </a:r>
            <a:r>
              <a:rPr lang="ar-SA" dirty="0" err="1" smtClean="0"/>
              <a:t>اليو</a:t>
            </a:r>
            <a:r>
              <a:rPr lang="ar-SA" dirty="0" smtClean="0"/>
              <a:t>گا خمس مرات وبشكل يومي قد مكنهم من تقليص عدد جرعات الأنسولين التي يحتاجونها</a:t>
            </a:r>
            <a:r>
              <a:rPr lang="ar-IQ" dirty="0" smtClean="0"/>
              <a:t> و </a:t>
            </a:r>
            <a:r>
              <a:rPr lang="ar-SA" dirty="0" smtClean="0"/>
              <a:t>خفض نسبة الكولسترول في الدم </a:t>
            </a:r>
            <a:r>
              <a:rPr lang="ar-SA" dirty="0" err="1" smtClean="0"/>
              <a:t>و</a:t>
            </a:r>
            <a:r>
              <a:rPr lang="ar-SA" dirty="0" smtClean="0"/>
              <a:t> تساعدك </a:t>
            </a:r>
            <a:r>
              <a:rPr lang="ar-SA" dirty="0" err="1" smtClean="0"/>
              <a:t>اليوغا</a:t>
            </a:r>
            <a:r>
              <a:rPr lang="ar-SA" dirty="0" smtClean="0"/>
              <a:t> </a:t>
            </a:r>
            <a:r>
              <a:rPr lang="ar-SA" dirty="0" err="1" smtClean="0"/>
              <a:t>أإيضا</a:t>
            </a:r>
            <a:r>
              <a:rPr lang="ar-SA" dirty="0" smtClean="0"/>
              <a:t> في فقدانك للكثير من</a:t>
            </a:r>
            <a:r>
              <a:rPr lang="en-US" dirty="0" smtClean="0"/>
              <a:t> </a:t>
            </a:r>
            <a:r>
              <a:rPr lang="ar-SA" dirty="0" smtClean="0">
                <a:hlinkClick r:id="rId2"/>
              </a:rPr>
              <a:t>الوزن الزائد</a:t>
            </a:r>
            <a:r>
              <a:rPr lang="en-US" dirty="0" smtClean="0"/>
              <a:t>. </a:t>
            </a:r>
            <a:endParaRPr lang="ar-IQ"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a:solidFill>
            <a:srgbClr val="FF66FF"/>
          </a:solidFill>
        </p:spPr>
        <p:txBody>
          <a:bodyPr>
            <a:normAutofit fontScale="85000" lnSpcReduction="10000"/>
          </a:bodyPr>
          <a:lstStyle/>
          <a:p>
            <a:r>
              <a:rPr lang="ar-SA" dirty="0" smtClean="0"/>
              <a:t>ولا تقف أوجه استخدام </a:t>
            </a:r>
            <a:r>
              <a:rPr lang="ar-SA" dirty="0" err="1" smtClean="0"/>
              <a:t>اليو</a:t>
            </a:r>
            <a:r>
              <a:rPr lang="ar-SA" dirty="0" smtClean="0"/>
              <a:t>گا كعلاج عند هذا الحد؛ بل إنها يمكنها شفاء أنواع أخرى من الأمراض </a:t>
            </a:r>
            <a:r>
              <a:rPr lang="ar-SA" dirty="0" err="1" smtClean="0"/>
              <a:t>مث</a:t>
            </a:r>
            <a:r>
              <a:rPr lang="ar-IQ" dirty="0" smtClean="0"/>
              <a:t>ل </a:t>
            </a:r>
            <a:r>
              <a:rPr lang="ar-SA" dirty="0" smtClean="0"/>
              <a:t>الالتهاب الشعبي والبرد والإمساك والاكتئاب </a:t>
            </a:r>
            <a:r>
              <a:rPr lang="ar-SA" dirty="0" err="1" smtClean="0"/>
              <a:t>والإنفلاونزة</a:t>
            </a:r>
            <a:r>
              <a:rPr lang="ar-SA" dirty="0" smtClean="0"/>
              <a:t> وإجهاد البصر والانتفاخ والصداع وعسر الهضم وعدم انتظام الدورة الشهرية عند النساء وضعف الأعصاب والسمنة ومشاكل </a:t>
            </a:r>
            <a:r>
              <a:rPr lang="ar-SA" dirty="0" err="1" smtClean="0"/>
              <a:t>البروستات</a:t>
            </a:r>
            <a:r>
              <a:rPr lang="ar-SA" dirty="0" smtClean="0"/>
              <a:t> والروماتيزم وعِرق النسا والضعف الجنسي ومشاكل الجيوب الأنفية والتهاب الحلق وتجاعيد البشرة، ومن ثم أصبحت </a:t>
            </a:r>
            <a:r>
              <a:rPr lang="ar-SA" dirty="0" err="1" smtClean="0"/>
              <a:t>اليو</a:t>
            </a:r>
            <a:r>
              <a:rPr lang="ar-SA" dirty="0" smtClean="0"/>
              <a:t>گا أحد العناصر الأساسية في ممارسات الطب البديل في الغرب . فقد نجح أطباء جامعة </a:t>
            </a:r>
            <a:r>
              <a:rPr lang="ar-SA" dirty="0" err="1" smtClean="0"/>
              <a:t>اكسيتز</a:t>
            </a:r>
            <a:r>
              <a:rPr lang="ar-SA" dirty="0" smtClean="0"/>
              <a:t> البريطانية في تقديم فائدة جديدة  لتمرينات </a:t>
            </a:r>
            <a:r>
              <a:rPr lang="ar-SA" dirty="0" err="1" smtClean="0"/>
              <a:t>اليو</a:t>
            </a:r>
            <a:r>
              <a:rPr lang="ar-SA" dirty="0" smtClean="0"/>
              <a:t>گا لاسيما لمرضى الربو حيث تمكنوا من علاجهم عن طريق حالات التأمل الروحي المستمدة من تماري</a:t>
            </a:r>
            <a:r>
              <a:rPr lang="ar-IQ" dirty="0" smtClean="0"/>
              <a:t>ن </a:t>
            </a:r>
            <a:r>
              <a:rPr lang="ar-SA" dirty="0" err="1" smtClean="0"/>
              <a:t>اليو</a:t>
            </a:r>
            <a:r>
              <a:rPr lang="ar-SA" dirty="0" smtClean="0"/>
              <a:t>گا</a:t>
            </a:r>
            <a:r>
              <a:rPr lang="ar-IQ" dirty="0" smtClean="0"/>
              <a:t> .</a:t>
            </a:r>
            <a:r>
              <a:rPr lang="en-US" dirty="0" smtClean="0"/>
              <a:t> </a:t>
            </a:r>
            <a:r>
              <a:rPr lang="ar-SA" dirty="0" smtClean="0"/>
              <a:t>وذاك " جون </a:t>
            </a:r>
            <a:r>
              <a:rPr lang="ar-SA" dirty="0" err="1" smtClean="0"/>
              <a:t>هارفي</a:t>
            </a:r>
            <a:r>
              <a:rPr lang="ar-SA" dirty="0" smtClean="0"/>
              <a:t> " من جمعية أمراض الصدر البريطانية، إن جلسة </a:t>
            </a:r>
            <a:r>
              <a:rPr lang="ar-SA" dirty="0" err="1" smtClean="0"/>
              <a:t>اليو</a:t>
            </a:r>
            <a:r>
              <a:rPr lang="ar-SA" dirty="0" smtClean="0"/>
              <a:t>گا </a:t>
            </a:r>
            <a:r>
              <a:rPr lang="ar-SA" dirty="0" err="1" smtClean="0"/>
              <a:t>ا</a:t>
            </a:r>
            <a:r>
              <a:rPr lang="ar-SA" dirty="0" smtClean="0"/>
              <a:t>لتأملية الروحانية التي دامت أربعة أشهر ساعدت الكثير من المرضى، ممن يعانون من حالات ربو متوسطة وشديدة الوطأة، في التنفس بشكل أفضل من السابق. إلا أن </a:t>
            </a:r>
            <a:r>
              <a:rPr lang="ar-SA" dirty="0" err="1" smtClean="0"/>
              <a:t>هارفي</a:t>
            </a:r>
            <a:r>
              <a:rPr lang="ar-SA" dirty="0" smtClean="0"/>
              <a:t> حذر أيضاً من ترك الأدوية العلاجية اللازمة والاعتماد الكامل على التمارين فقط . </a:t>
            </a:r>
            <a:r>
              <a:rPr lang="ar-IQ" dirty="0" smtClean="0"/>
              <a:t>وتستغرق تمارين </a:t>
            </a:r>
            <a:r>
              <a:rPr lang="ar-IQ" dirty="0" err="1" smtClean="0"/>
              <a:t>اليو</a:t>
            </a:r>
            <a:r>
              <a:rPr lang="ar-IQ" dirty="0" smtClean="0"/>
              <a:t>گا من سبع </a:t>
            </a:r>
            <a:r>
              <a:rPr lang="ar-IQ" dirty="0" err="1" smtClean="0"/>
              <a:t>الي</a:t>
            </a:r>
            <a:r>
              <a:rPr lang="ar-IQ" dirty="0" smtClean="0"/>
              <a:t> سبعين دقيقة يوميا . وتفيد في ألام الظهر والقلق والتوتر والضغط العالي والربو </a:t>
            </a:r>
            <a:r>
              <a:rPr lang="ar-IQ" dirty="0" err="1" smtClean="0"/>
              <a:t>لانها</a:t>
            </a:r>
            <a:r>
              <a:rPr lang="ar-IQ" dirty="0" smtClean="0"/>
              <a:t> تفتح الصدر والشعب الهوائية. ولعلاج ألام الظهر يقف الشخص منتصبا كلما أمكن للتخلص من الآلام المبرحة مع ممارسة بقية تمار ين </a:t>
            </a:r>
            <a:r>
              <a:rPr lang="ar-IQ" dirty="0" err="1" smtClean="0"/>
              <a:t>اليو</a:t>
            </a:r>
            <a:r>
              <a:rPr lang="ar-IQ" dirty="0" smtClean="0"/>
              <a:t>گا بعد ذلك .</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3">
                                            <p:bg/>
                                          </p:spTgt>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8" presetClass="emph" presetSubtype="0" fill="hold" grpId="0" nodeType="clickEffect">
                                  <p:stCondLst>
                                    <p:cond delay="0"/>
                                  </p:stCondLst>
                                  <p:childTnLst>
                                    <p:animRot by="21600000">
                                      <p:cBhvr>
                                        <p:cTn id="10" dur="2000" fill="hold"/>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a:solidFill>
            <a:srgbClr val="FF99FF"/>
          </a:solidFill>
        </p:spPr>
        <p:txBody>
          <a:bodyPr>
            <a:normAutofit fontScale="85000" lnSpcReduction="20000"/>
          </a:bodyPr>
          <a:lstStyle/>
          <a:p>
            <a:endParaRPr lang="en-US" dirty="0" smtClean="0"/>
          </a:p>
          <a:p>
            <a:r>
              <a:rPr lang="ar-SA" dirty="0" err="1" smtClean="0"/>
              <a:t>اليوغا</a:t>
            </a:r>
            <a:r>
              <a:rPr lang="ar-SA" dirty="0" smtClean="0"/>
              <a:t> </a:t>
            </a:r>
            <a:r>
              <a:rPr lang="ar-SA" dirty="0" smtClean="0"/>
              <a:t>هو علاج طبيعي للعديد من الأمراض</a:t>
            </a:r>
            <a:r>
              <a:rPr lang="en-US" dirty="0" smtClean="0"/>
              <a:t> </a:t>
            </a:r>
            <a:r>
              <a:rPr lang="ar-SA" dirty="0" smtClean="0"/>
              <a:t>و الفرق ستلاحظه في أقل من 3 أشهر من بدأ انتظامك على </a:t>
            </a:r>
            <a:r>
              <a:rPr lang="ar-SA" dirty="0" err="1" smtClean="0"/>
              <a:t>اداء</a:t>
            </a:r>
            <a:r>
              <a:rPr lang="ar-SA" dirty="0" smtClean="0"/>
              <a:t> هذا النوع من الرياضة 3 مرات أسبوعيا على الأقل</a:t>
            </a:r>
            <a:r>
              <a:rPr lang="en-US" dirty="0" smtClean="0"/>
              <a:t>.</a:t>
            </a:r>
          </a:p>
          <a:p>
            <a:r>
              <a:rPr lang="ar-SA" dirty="0" smtClean="0"/>
              <a:t>هناك أدلة على أن </a:t>
            </a:r>
            <a:r>
              <a:rPr lang="ar-SA" dirty="0" err="1" smtClean="0"/>
              <a:t>اليوغا</a:t>
            </a:r>
            <a:r>
              <a:rPr lang="ar-SA" dirty="0" smtClean="0"/>
              <a:t> تعمل على تحسين النوم , زيادة قدرة التحمل لأولئك الذين يعانون من أمراض القلب أو مرض الانسداد الرئوي المزمن , </a:t>
            </a:r>
            <a:r>
              <a:rPr lang="ar-SA" dirty="0" err="1" smtClean="0"/>
              <a:t>و</a:t>
            </a:r>
            <a:r>
              <a:rPr lang="ar-SA" dirty="0" smtClean="0"/>
              <a:t> تساعد في الحد من </a:t>
            </a:r>
            <a:r>
              <a:rPr lang="ar-SA" dirty="0" err="1" smtClean="0"/>
              <a:t>الام</a:t>
            </a:r>
            <a:r>
              <a:rPr lang="ar-SA" dirty="0" smtClean="0"/>
              <a:t> الحمل </a:t>
            </a:r>
            <a:r>
              <a:rPr lang="ar-SA" dirty="0" err="1" smtClean="0"/>
              <a:t>و</a:t>
            </a:r>
            <a:r>
              <a:rPr lang="ar-SA" dirty="0" smtClean="0"/>
              <a:t> تقليل آلام أسفل الظهر. كما ثبتت فاعليتها كوسيلة في المساعدة من شفاء مرض سرطان الثدي </a:t>
            </a:r>
            <a:r>
              <a:rPr lang="ar-SA" dirty="0" err="1" smtClean="0"/>
              <a:t>و</a:t>
            </a:r>
            <a:r>
              <a:rPr lang="ar-SA" dirty="0" smtClean="0"/>
              <a:t> تقلل التعب </a:t>
            </a:r>
            <a:r>
              <a:rPr lang="ar-SA" dirty="0" err="1" smtClean="0"/>
              <a:t>و</a:t>
            </a:r>
            <a:r>
              <a:rPr lang="ar-SA" dirty="0" smtClean="0"/>
              <a:t> </a:t>
            </a:r>
            <a:r>
              <a:rPr lang="ar-SA" dirty="0" err="1" smtClean="0"/>
              <a:t>الام</a:t>
            </a:r>
            <a:r>
              <a:rPr lang="ar-SA" dirty="0" smtClean="0"/>
              <a:t> أعراض انقطاع الطمث وكذلك تحسين العواطف</a:t>
            </a:r>
            <a:r>
              <a:rPr lang="en-US" dirty="0" smtClean="0"/>
              <a:t>.</a:t>
            </a:r>
          </a:p>
          <a:p>
            <a:r>
              <a:rPr lang="ar-SA" dirty="0" err="1" smtClean="0"/>
              <a:t>اليوغا</a:t>
            </a:r>
            <a:r>
              <a:rPr lang="ar-SA" dirty="0" smtClean="0"/>
              <a:t> </a:t>
            </a:r>
            <a:r>
              <a:rPr lang="ar-SA" dirty="0" smtClean="0"/>
              <a:t>يمكنها أن تحسن من التوازن العقلي</a:t>
            </a:r>
            <a:r>
              <a:rPr lang="en-US" dirty="0" smtClean="0"/>
              <a:t> , </a:t>
            </a:r>
            <a:r>
              <a:rPr lang="ar-SA" dirty="0" smtClean="0"/>
              <a:t>اللياقة البدنية </a:t>
            </a:r>
            <a:r>
              <a:rPr lang="ar-SA" dirty="0" err="1" smtClean="0"/>
              <a:t>و</a:t>
            </a:r>
            <a:r>
              <a:rPr lang="ar-SA" dirty="0" smtClean="0"/>
              <a:t> أمراض القلب سواء في الأصحاء أو المصابين بأمراض مزمنة. </a:t>
            </a:r>
            <a:r>
              <a:rPr lang="ar-SA" dirty="0" err="1" smtClean="0"/>
              <a:t>اليوغا</a:t>
            </a:r>
            <a:r>
              <a:rPr lang="ar-SA" dirty="0" smtClean="0"/>
              <a:t> قد تعزز من الصحة النفسية والجسدية </a:t>
            </a:r>
            <a:r>
              <a:rPr lang="ar-SA" dirty="0" err="1" smtClean="0"/>
              <a:t>و</a:t>
            </a:r>
            <a:r>
              <a:rPr lang="ar-SA" dirty="0" smtClean="0"/>
              <a:t> أيضا الحالة العاطفية </a:t>
            </a:r>
            <a:r>
              <a:rPr lang="ar-SA" dirty="0" err="1" smtClean="0"/>
              <a:t>و</a:t>
            </a:r>
            <a:r>
              <a:rPr lang="ar-SA" dirty="0" smtClean="0"/>
              <a:t> تعمل أيضا على توازن الجهاز العصبي </a:t>
            </a:r>
            <a:r>
              <a:rPr lang="ar-SA" dirty="0" err="1" smtClean="0"/>
              <a:t>و</a:t>
            </a:r>
            <a:r>
              <a:rPr lang="ar-SA" dirty="0" smtClean="0"/>
              <a:t> وظائف الدماغ، وهذا بدوره يمكن أن يؤدي إلى تحسين المزاج , النوم </a:t>
            </a:r>
            <a:r>
              <a:rPr lang="ar-SA" dirty="0" err="1" smtClean="0"/>
              <a:t>و</a:t>
            </a:r>
            <a:r>
              <a:rPr lang="ar-SA" dirty="0" smtClean="0"/>
              <a:t> الملامح الفسيولوجية وغيرها من </a:t>
            </a:r>
            <a:r>
              <a:rPr lang="ar-SA" dirty="0" err="1" smtClean="0"/>
              <a:t>الرفاهيات</a:t>
            </a:r>
            <a:r>
              <a:rPr lang="ar-SA" dirty="0" smtClean="0"/>
              <a:t>. </a:t>
            </a:r>
            <a:r>
              <a:rPr lang="ar-SA" dirty="0" err="1" smtClean="0"/>
              <a:t>بالاضافة</a:t>
            </a:r>
            <a:r>
              <a:rPr lang="ar-SA" dirty="0" smtClean="0"/>
              <a:t> </a:t>
            </a:r>
            <a:r>
              <a:rPr lang="ar-SA" dirty="0" err="1" smtClean="0"/>
              <a:t>الي</a:t>
            </a:r>
            <a:r>
              <a:rPr lang="ar-SA" dirty="0" smtClean="0"/>
              <a:t> أن </a:t>
            </a:r>
            <a:r>
              <a:rPr lang="ar-SA" dirty="0" err="1" smtClean="0"/>
              <a:t>اليوغا</a:t>
            </a:r>
            <a:r>
              <a:rPr lang="ar-SA" dirty="0" smtClean="0"/>
              <a:t> يمكنها أن تزيد من النشاط البدني واللياقة البدنية العامة </a:t>
            </a:r>
            <a:r>
              <a:rPr lang="ar-SA" dirty="0" err="1" smtClean="0"/>
              <a:t>و</a:t>
            </a:r>
            <a:r>
              <a:rPr lang="ar-SA" dirty="0" smtClean="0"/>
              <a:t> تعزيز التفاعل الاجتماعي فضلا عن حماية الصحة من العديد من الأمراض</a:t>
            </a:r>
            <a:r>
              <a:rPr lang="en-US" dirty="0" smtClean="0"/>
              <a:t>.</a:t>
            </a:r>
          </a:p>
          <a:p>
            <a:r>
              <a:rPr lang="ar-SA" dirty="0" err="1" smtClean="0"/>
              <a:t>اليوغا</a:t>
            </a:r>
            <a:r>
              <a:rPr lang="ar-SA" dirty="0" smtClean="0"/>
              <a:t> تساعد في حل الكثير من مشاكل العضلات والعظام خاصة في منطقة الحوض والورك وكذلك لآلام الكعب</a:t>
            </a:r>
            <a:r>
              <a:rPr lang="en-US" dirty="0" smtClean="0"/>
              <a:t>.</a:t>
            </a:r>
            <a:endParaRPr lang="en-US" dirty="0" smtClean="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randombar(horizont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143000"/>
          </a:xfrm>
          <a:solidFill>
            <a:schemeClr val="accent6">
              <a:lumMod val="20000"/>
              <a:lumOff val="80000"/>
            </a:schemeClr>
          </a:solidFill>
        </p:spPr>
        <p:txBody>
          <a:bodyPr>
            <a:normAutofit fontScale="90000"/>
          </a:bodyPr>
          <a:lstStyle/>
          <a:p>
            <a:r>
              <a:rPr lang="ar-IQ" b="1" dirty="0" smtClean="0"/>
              <a:t/>
            </a:r>
            <a:br>
              <a:rPr lang="ar-IQ" b="1" dirty="0" smtClean="0"/>
            </a:br>
            <a:r>
              <a:rPr lang="ar-SA" b="1" dirty="0" smtClean="0"/>
              <a:t>إذا </a:t>
            </a:r>
            <a:r>
              <a:rPr lang="ar-SA" b="1" dirty="0" smtClean="0"/>
              <a:t>كنت تفكر في ممارسة </a:t>
            </a:r>
            <a:r>
              <a:rPr lang="ar-SA" b="1" dirty="0" err="1" smtClean="0"/>
              <a:t>اليوغا</a:t>
            </a:r>
            <a:r>
              <a:rPr lang="ar-SA" b="1" dirty="0" smtClean="0"/>
              <a:t> للمساعدة في التحسين من حالتك الصحية عليك</a:t>
            </a:r>
            <a:r>
              <a:rPr lang="en-US" b="1" dirty="0" smtClean="0"/>
              <a:t>:</a:t>
            </a:r>
            <a:r>
              <a:rPr lang="en-US" dirty="0" smtClean="0"/>
              <a:t/>
            </a:r>
            <a:br>
              <a:rPr lang="en-US" dirty="0" smtClean="0"/>
            </a:br>
            <a:endParaRPr lang="ar-IQ" dirty="0"/>
          </a:p>
        </p:txBody>
      </p:sp>
      <p:sp>
        <p:nvSpPr>
          <p:cNvPr id="3" name="عنصر نائب للمحتوى 2"/>
          <p:cNvSpPr>
            <a:spLocks noGrp="1"/>
          </p:cNvSpPr>
          <p:nvPr>
            <p:ph idx="1"/>
          </p:nvPr>
        </p:nvSpPr>
        <p:spPr>
          <a:xfrm>
            <a:off x="0" y="1142984"/>
            <a:ext cx="9144000" cy="5715016"/>
          </a:xfrm>
          <a:solidFill>
            <a:schemeClr val="accent6">
              <a:lumMod val="40000"/>
              <a:lumOff val="60000"/>
            </a:schemeClr>
          </a:solidFill>
        </p:spPr>
        <p:txBody>
          <a:bodyPr>
            <a:normAutofit fontScale="92500" lnSpcReduction="10000"/>
          </a:bodyPr>
          <a:lstStyle/>
          <a:p>
            <a:pPr lvl="0"/>
            <a:r>
              <a:rPr lang="ar-SA" dirty="0" smtClean="0"/>
              <a:t>التشاور مع أخصائي الرعاية الصحية حول اهتمامك في استخدام </a:t>
            </a:r>
            <a:r>
              <a:rPr lang="ar-SA" dirty="0" err="1" smtClean="0"/>
              <a:t>اليوغا</a:t>
            </a:r>
            <a:r>
              <a:rPr lang="ar-SA" dirty="0" smtClean="0"/>
              <a:t> للمساعدة في تحسين حالتك</a:t>
            </a:r>
            <a:r>
              <a:rPr lang="en-US" dirty="0" smtClean="0"/>
              <a:t>.</a:t>
            </a:r>
          </a:p>
          <a:p>
            <a:pPr lvl="0"/>
            <a:r>
              <a:rPr lang="en-US" dirty="0" smtClean="0"/>
              <a:t> </a:t>
            </a:r>
            <a:r>
              <a:rPr lang="ar-SA" dirty="0" smtClean="0"/>
              <a:t>العثور على مدرب </a:t>
            </a:r>
            <a:r>
              <a:rPr lang="ar-SA" dirty="0" err="1" smtClean="0"/>
              <a:t>يوغا</a:t>
            </a:r>
            <a:r>
              <a:rPr lang="ar-SA" dirty="0" smtClean="0"/>
              <a:t> من ذوي الخبرة ليعرفك كيفية </a:t>
            </a:r>
            <a:r>
              <a:rPr lang="ar-SA" dirty="0" err="1" smtClean="0"/>
              <a:t>ادائها</a:t>
            </a:r>
            <a:r>
              <a:rPr lang="ar-SA" dirty="0" smtClean="0"/>
              <a:t> حتى تصبح أكثر أمانا وأكثر سهولة بالنسبة </a:t>
            </a:r>
            <a:r>
              <a:rPr lang="ar-SA" dirty="0" err="1" smtClean="0"/>
              <a:t>لك</a:t>
            </a:r>
            <a:r>
              <a:rPr lang="ar-IQ" dirty="0" smtClean="0"/>
              <a:t> . عليك</a:t>
            </a:r>
            <a:r>
              <a:rPr lang="ar-SA" dirty="0" smtClean="0"/>
              <a:t> التحدث مع المدرب قبل </a:t>
            </a:r>
            <a:r>
              <a:rPr lang="ar-SA" dirty="0" err="1" smtClean="0"/>
              <a:t>البدأ</a:t>
            </a:r>
            <a:r>
              <a:rPr lang="ar-SA" dirty="0" smtClean="0"/>
              <a:t> في التمارين للتأكد من أنها تناسب احتياجاتك</a:t>
            </a:r>
            <a:r>
              <a:rPr lang="en-US" dirty="0" smtClean="0"/>
              <a:t>. </a:t>
            </a:r>
            <a:r>
              <a:rPr lang="ar-SA" dirty="0" smtClean="0"/>
              <a:t>فيتم حاليا تدريب بعض المدربين خصيصا في </a:t>
            </a:r>
            <a:r>
              <a:rPr lang="ar-SA" dirty="0" err="1" smtClean="0"/>
              <a:t>اليوغا</a:t>
            </a:r>
            <a:r>
              <a:rPr lang="ar-SA" dirty="0" smtClean="0"/>
              <a:t> العلاجية فقد تبين أن العديد من أنواع </a:t>
            </a:r>
            <a:r>
              <a:rPr lang="ar-SA" dirty="0" err="1" smtClean="0"/>
              <a:t>اليوغا</a:t>
            </a:r>
            <a:r>
              <a:rPr lang="ar-SA" dirty="0" smtClean="0"/>
              <a:t> مفيدة في منع ومعالجة المشاكل الصحية.</a:t>
            </a:r>
            <a:endParaRPr lang="en-US" dirty="0" smtClean="0"/>
          </a:p>
          <a:p>
            <a:pPr lvl="0"/>
            <a:r>
              <a:rPr lang="ar-SA" dirty="0" smtClean="0"/>
              <a:t>عليك البدء بلطف </a:t>
            </a:r>
            <a:r>
              <a:rPr lang="ar-SA" dirty="0" err="1" smtClean="0"/>
              <a:t>و</a:t>
            </a:r>
            <a:r>
              <a:rPr lang="ar-SA" dirty="0" smtClean="0"/>
              <a:t> بمرونة لتجنب الإصابة مع تجنب المنافسة مع الآخرين في الصف</a:t>
            </a:r>
            <a:r>
              <a:rPr lang="en-US" dirty="0" smtClean="0"/>
              <a:t>.</a:t>
            </a:r>
          </a:p>
          <a:p>
            <a:pPr lvl="0"/>
            <a:r>
              <a:rPr lang="ar-SA" dirty="0" smtClean="0"/>
              <a:t>يجب عليك ممارسة اليوجا من ساعة </a:t>
            </a:r>
            <a:r>
              <a:rPr lang="ar-SA" dirty="0" err="1" smtClean="0"/>
              <a:t>الي</a:t>
            </a:r>
            <a:r>
              <a:rPr lang="ar-SA" dirty="0" smtClean="0"/>
              <a:t> ساعتين ثلاث مرات أسبوعيا  لمدة تتراوح من ثمانية أسابيع </a:t>
            </a:r>
            <a:r>
              <a:rPr lang="ar-SA" dirty="0" err="1" smtClean="0"/>
              <a:t>ال</a:t>
            </a:r>
            <a:r>
              <a:rPr lang="ar-SA" dirty="0" smtClean="0"/>
              <a:t> 12 أسبوعا حتى تبدأ النتائج في الظهور بشكل فعال. ويمكنك أيضا ممارسة رياضة اليوجا يوميا لمدة خمس دقائق فقط على الأقل، فهي على أية حال مفيدة جدا</a:t>
            </a:r>
            <a:r>
              <a:rPr lang="en-US" dirty="0" smtClean="0"/>
              <a:t>.</a:t>
            </a:r>
          </a:p>
          <a:p>
            <a:endParaRPr lang="ar-IQ"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4"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5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2" dur="5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7" presetClass="entr" presetSubtype="4"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additive="base">
                                        <p:cTn id="37" dur="5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8" dur="5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a:spLocks noGrp="1"/>
          </p:cNvSpPr>
          <p:nvPr>
            <p:ph type="title"/>
          </p:nvPr>
        </p:nvSpPr>
        <p:spPr>
          <a:xfrm>
            <a:off x="0" y="0"/>
            <a:ext cx="9144000" cy="1143000"/>
          </a:xfrm>
          <a:solidFill>
            <a:schemeClr val="accent3">
              <a:lumMod val="40000"/>
              <a:lumOff val="60000"/>
            </a:schemeClr>
          </a:solidFill>
        </p:spPr>
        <p:txBody>
          <a:bodyPr>
            <a:normAutofit fontScale="90000"/>
          </a:bodyPr>
          <a:lstStyle/>
          <a:p>
            <a:r>
              <a:rPr lang="ar-IQ" b="1" dirty="0" smtClean="0"/>
              <a:t/>
            </a:r>
            <a:br>
              <a:rPr lang="ar-IQ" b="1" dirty="0" smtClean="0"/>
            </a:br>
            <a:r>
              <a:rPr lang="ar-IQ" b="1" dirty="0" smtClean="0"/>
              <a:t>تأثير </a:t>
            </a:r>
            <a:r>
              <a:rPr lang="ar-IQ" b="1" dirty="0" smtClean="0"/>
              <a:t>التمرينات العلاجية على </a:t>
            </a:r>
            <a:r>
              <a:rPr lang="ar-IQ" b="1" dirty="0" err="1" smtClean="0"/>
              <a:t>اجهزة</a:t>
            </a:r>
            <a:r>
              <a:rPr lang="ar-IQ" b="1" dirty="0" smtClean="0"/>
              <a:t> الجسم</a:t>
            </a:r>
            <a:r>
              <a:rPr lang="en-US" dirty="0" smtClean="0"/>
              <a:t/>
            </a:r>
            <a:br>
              <a:rPr lang="en-US" dirty="0" smtClean="0"/>
            </a:br>
            <a:endParaRPr lang="ar-IQ" dirty="0"/>
          </a:p>
        </p:txBody>
      </p:sp>
      <p:sp>
        <p:nvSpPr>
          <p:cNvPr id="5" name="عنوان فرعي 2"/>
          <p:cNvSpPr>
            <a:spLocks noGrp="1"/>
          </p:cNvSpPr>
          <p:nvPr>
            <p:ph idx="1"/>
          </p:nvPr>
        </p:nvSpPr>
        <p:spPr>
          <a:xfrm>
            <a:off x="0" y="1142984"/>
            <a:ext cx="9144000" cy="5715016"/>
          </a:xfrm>
          <a:solidFill>
            <a:schemeClr val="accent3">
              <a:lumMod val="75000"/>
            </a:schemeClr>
          </a:solidFill>
        </p:spPr>
        <p:txBody>
          <a:bodyPr>
            <a:normAutofit fontScale="85000" lnSpcReduction="10000"/>
          </a:bodyPr>
          <a:lstStyle/>
          <a:p>
            <a:r>
              <a:rPr lang="ar-IQ" b="1" dirty="0" smtClean="0">
                <a:solidFill>
                  <a:schemeClr val="tx1"/>
                </a:solidFill>
              </a:rPr>
              <a:t>تمرينات القوة :</a:t>
            </a:r>
            <a:endParaRPr lang="en-US" dirty="0" smtClean="0">
              <a:solidFill>
                <a:schemeClr val="tx1"/>
              </a:solidFill>
            </a:endParaRPr>
          </a:p>
          <a:p>
            <a:r>
              <a:rPr lang="ar-IQ" b="1" dirty="0" smtClean="0">
                <a:solidFill>
                  <a:schemeClr val="tx1"/>
                </a:solidFill>
              </a:rPr>
              <a:t> وهي تهدف </a:t>
            </a:r>
            <a:r>
              <a:rPr lang="ar-IQ" b="1" dirty="0" smtClean="0">
                <a:solidFill>
                  <a:schemeClr val="tx1"/>
                </a:solidFill>
              </a:rPr>
              <a:t>إلى </a:t>
            </a:r>
            <a:r>
              <a:rPr lang="ar-IQ" b="1" dirty="0" smtClean="0">
                <a:solidFill>
                  <a:schemeClr val="tx1"/>
                </a:solidFill>
              </a:rPr>
              <a:t>تنميه القوة العضلية حتى يتمكن التغلب على المقاومات المختلفة وتقسم:</a:t>
            </a:r>
            <a:endParaRPr lang="en-US" dirty="0" smtClean="0">
              <a:solidFill>
                <a:schemeClr val="tx1"/>
              </a:solidFill>
            </a:endParaRPr>
          </a:p>
          <a:p>
            <a:pPr lvl="0"/>
            <a:r>
              <a:rPr lang="ar-IQ" b="1" dirty="0" smtClean="0">
                <a:solidFill>
                  <a:schemeClr val="tx1"/>
                </a:solidFill>
              </a:rPr>
              <a:t>تمرينات القوة الثابتة</a:t>
            </a:r>
            <a:endParaRPr lang="en-US" dirty="0" smtClean="0">
              <a:solidFill>
                <a:schemeClr val="tx1"/>
              </a:solidFill>
            </a:endParaRPr>
          </a:p>
          <a:p>
            <a:pPr lvl="0"/>
            <a:r>
              <a:rPr lang="ar-IQ" b="1" dirty="0" smtClean="0">
                <a:solidFill>
                  <a:schemeClr val="tx1"/>
                </a:solidFill>
              </a:rPr>
              <a:t>تمرينات القوة الديناميكية</a:t>
            </a:r>
            <a:endParaRPr lang="en-US" dirty="0" smtClean="0">
              <a:solidFill>
                <a:schemeClr val="tx1"/>
              </a:solidFill>
            </a:endParaRPr>
          </a:p>
          <a:p>
            <a:r>
              <a:rPr lang="ar-IQ" b="1" dirty="0" smtClean="0">
                <a:solidFill>
                  <a:schemeClr val="tx1"/>
                </a:solidFill>
              </a:rPr>
              <a:t>ويجب </a:t>
            </a:r>
            <a:r>
              <a:rPr lang="ar-IQ" b="1" dirty="0" err="1" smtClean="0">
                <a:solidFill>
                  <a:schemeClr val="tx1"/>
                </a:solidFill>
              </a:rPr>
              <a:t>ان</a:t>
            </a:r>
            <a:r>
              <a:rPr lang="ar-IQ" b="1" dirty="0" smtClean="0">
                <a:solidFill>
                  <a:schemeClr val="tx1"/>
                </a:solidFill>
              </a:rPr>
              <a:t> تتناسب تلك التمرينات مع قابلية الفرد حتى لا يحدث </a:t>
            </a:r>
            <a:r>
              <a:rPr lang="ar-IQ" b="1" dirty="0" err="1" smtClean="0">
                <a:solidFill>
                  <a:schemeClr val="tx1"/>
                </a:solidFill>
              </a:rPr>
              <a:t>اصابة</a:t>
            </a:r>
            <a:r>
              <a:rPr lang="ar-IQ" b="1" dirty="0" smtClean="0">
                <a:solidFill>
                  <a:schemeClr val="tx1"/>
                </a:solidFill>
              </a:rPr>
              <a:t> ويستخدم في مقاومه </a:t>
            </a:r>
            <a:r>
              <a:rPr lang="ar-IQ" b="1" dirty="0" err="1" smtClean="0">
                <a:solidFill>
                  <a:schemeClr val="tx1"/>
                </a:solidFill>
              </a:rPr>
              <a:t>او</a:t>
            </a:r>
            <a:r>
              <a:rPr lang="ar-IQ" b="1" dirty="0" smtClean="0">
                <a:solidFill>
                  <a:schemeClr val="tx1"/>
                </a:solidFill>
              </a:rPr>
              <a:t> ثقل </a:t>
            </a:r>
            <a:r>
              <a:rPr lang="ar-IQ" b="1" dirty="0" err="1" smtClean="0">
                <a:solidFill>
                  <a:schemeClr val="tx1"/>
                </a:solidFill>
              </a:rPr>
              <a:t>لاجل</a:t>
            </a:r>
            <a:r>
              <a:rPr lang="ar-IQ" b="1" dirty="0" smtClean="0">
                <a:solidFill>
                  <a:schemeClr val="tx1"/>
                </a:solidFill>
              </a:rPr>
              <a:t> تحفيز تقلص العضلات الهيكلية مما يودي  </a:t>
            </a:r>
            <a:r>
              <a:rPr lang="ar-IQ" b="1" dirty="0" err="1" smtClean="0">
                <a:solidFill>
                  <a:schemeClr val="tx1"/>
                </a:solidFill>
              </a:rPr>
              <a:t>الى</a:t>
            </a:r>
            <a:r>
              <a:rPr lang="ar-IQ" b="1" dirty="0" smtClean="0">
                <a:solidFill>
                  <a:schemeClr val="tx1"/>
                </a:solidFill>
              </a:rPr>
              <a:t> زيادة قوتها وحجمها </a:t>
            </a:r>
            <a:endParaRPr lang="en-US" dirty="0" smtClean="0">
              <a:solidFill>
                <a:schemeClr val="tx1"/>
              </a:solidFill>
            </a:endParaRPr>
          </a:p>
          <a:p>
            <a:r>
              <a:rPr lang="ar-IQ" b="1" dirty="0" smtClean="0">
                <a:solidFill>
                  <a:schemeClr val="tx1"/>
                </a:solidFill>
              </a:rPr>
              <a:t>تمرينات </a:t>
            </a:r>
            <a:r>
              <a:rPr lang="ar-IQ" b="1" dirty="0" err="1" smtClean="0">
                <a:solidFill>
                  <a:schemeClr val="tx1"/>
                </a:solidFill>
              </a:rPr>
              <a:t>الاطالة</a:t>
            </a:r>
            <a:r>
              <a:rPr lang="ar-IQ" b="1" dirty="0" smtClean="0">
                <a:solidFill>
                  <a:schemeClr val="tx1"/>
                </a:solidFill>
              </a:rPr>
              <a:t>:</a:t>
            </a:r>
            <a:endParaRPr lang="en-US" dirty="0" smtClean="0">
              <a:solidFill>
                <a:schemeClr val="tx1"/>
              </a:solidFill>
            </a:endParaRPr>
          </a:p>
          <a:p>
            <a:r>
              <a:rPr lang="ar-IQ" b="1" dirty="0" smtClean="0">
                <a:solidFill>
                  <a:schemeClr val="tx1"/>
                </a:solidFill>
              </a:rPr>
              <a:t>تمرينات </a:t>
            </a:r>
            <a:r>
              <a:rPr lang="ar-IQ" b="1" dirty="0" err="1" smtClean="0">
                <a:solidFill>
                  <a:schemeClr val="tx1"/>
                </a:solidFill>
              </a:rPr>
              <a:t>الاطالة</a:t>
            </a:r>
            <a:r>
              <a:rPr lang="ar-IQ" b="1" dirty="0" smtClean="0">
                <a:solidFill>
                  <a:schemeClr val="tx1"/>
                </a:solidFill>
              </a:rPr>
              <a:t> هي تمرينات تعمل على </a:t>
            </a:r>
            <a:r>
              <a:rPr lang="ar-IQ" b="1" dirty="0" err="1" smtClean="0">
                <a:solidFill>
                  <a:schemeClr val="tx1"/>
                </a:solidFill>
              </a:rPr>
              <a:t>اماطة</a:t>
            </a:r>
            <a:r>
              <a:rPr lang="ar-IQ" b="1" dirty="0" smtClean="0">
                <a:solidFill>
                  <a:schemeClr val="tx1"/>
                </a:solidFill>
              </a:rPr>
              <a:t> العضلة بشكل جيد وسريع وهذه التمارين دائما تكون عكس اتجاه التمارين العادية ( بناء العضلات ) وهي مهمة في بناء العضلات فأن ممارسة مثل هذه التمرينات تعمل على وقاية الجسم من </a:t>
            </a:r>
            <a:r>
              <a:rPr lang="ar-IQ" b="1" dirty="0" err="1" smtClean="0">
                <a:solidFill>
                  <a:schemeClr val="tx1"/>
                </a:solidFill>
              </a:rPr>
              <a:t>الاصابات</a:t>
            </a:r>
            <a:r>
              <a:rPr lang="ar-IQ" b="1" dirty="0" smtClean="0">
                <a:solidFill>
                  <a:schemeClr val="tx1"/>
                </a:solidFill>
              </a:rPr>
              <a:t> </a:t>
            </a:r>
            <a:r>
              <a:rPr lang="ar-IQ" b="1" dirty="0" err="1" smtClean="0">
                <a:solidFill>
                  <a:schemeClr val="tx1"/>
                </a:solidFill>
              </a:rPr>
              <a:t>والتمزقات</a:t>
            </a:r>
            <a:r>
              <a:rPr lang="ar-IQ" b="1" dirty="0" smtClean="0">
                <a:solidFill>
                  <a:schemeClr val="tx1"/>
                </a:solidFill>
              </a:rPr>
              <a:t> والشد العضلي .</a:t>
            </a:r>
            <a:endParaRPr lang="en-US" dirty="0" smtClean="0">
              <a:solidFill>
                <a:schemeClr val="tx1"/>
              </a:solidFill>
            </a:endParaRPr>
          </a:p>
          <a:p>
            <a:endParaRPr lang="ar-IQ"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5">
                                            <p:bg/>
                                          </p:spTgt>
                                        </p:tgtEl>
                                        <p:attrNameLst>
                                          <p:attrName>style.visibility</p:attrName>
                                        </p:attrNameLst>
                                      </p:cBhvr>
                                      <p:to>
                                        <p:strVal val="visible"/>
                                      </p:to>
                                    </p:set>
                                    <p:animEffect transition="in" filter="box(in)">
                                      <p:cBhvr>
                                        <p:cTn id="19" dur="500"/>
                                        <p:tgtEl>
                                          <p:spTgt spid="5">
                                            <p:bg/>
                                          </p:spTgt>
                                        </p:tgtEl>
                                      </p:cBhvr>
                                    </p:animEffect>
                                  </p:childTnLst>
                                </p:cTn>
                              </p:par>
                            </p:childTnLst>
                          </p:cTn>
                        </p:par>
                      </p:childTnLst>
                    </p:cTn>
                  </p:par>
                  <p:par>
                    <p:cTn id="20" fill="hold">
                      <p:stCondLst>
                        <p:cond delay="indefinite"/>
                      </p:stCondLst>
                      <p:childTnLst>
                        <p:par>
                          <p:cTn id="21" fill="hold">
                            <p:stCondLst>
                              <p:cond delay="0"/>
                            </p:stCondLst>
                            <p:childTnLst>
                              <p:par>
                                <p:cTn id="22" presetID="4" presetClass="entr" presetSubtype="16" fill="hold" grpId="0" nodeType="click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Effect transition="in" filter="box(in)">
                                      <p:cBhvr>
                                        <p:cTn id="24" dur="500"/>
                                        <p:tgtEl>
                                          <p:spTgt spid="5">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grpId="0" nodeType="clickEffect">
                                  <p:stCondLst>
                                    <p:cond delay="0"/>
                                  </p:stCondLst>
                                  <p:childTnLst>
                                    <p:set>
                                      <p:cBhvr>
                                        <p:cTn id="28" dur="1" fill="hold">
                                          <p:stCondLst>
                                            <p:cond delay="0"/>
                                          </p:stCondLst>
                                        </p:cTn>
                                        <p:tgtEl>
                                          <p:spTgt spid="5">
                                            <p:txEl>
                                              <p:pRg st="1" end="1"/>
                                            </p:txEl>
                                          </p:spTgt>
                                        </p:tgtEl>
                                        <p:attrNameLst>
                                          <p:attrName>style.visibility</p:attrName>
                                        </p:attrNameLst>
                                      </p:cBhvr>
                                      <p:to>
                                        <p:strVal val="visible"/>
                                      </p:to>
                                    </p:set>
                                    <p:animEffect transition="in" filter="box(in)">
                                      <p:cBhvr>
                                        <p:cTn id="29" dur="500"/>
                                        <p:tgtEl>
                                          <p:spTgt spid="5">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 presetClass="entr" presetSubtype="16" fill="hold" grpId="0" nodeType="clickEffect">
                                  <p:stCondLst>
                                    <p:cond delay="0"/>
                                  </p:stCondLst>
                                  <p:childTnLst>
                                    <p:set>
                                      <p:cBhvr>
                                        <p:cTn id="33" dur="1" fill="hold">
                                          <p:stCondLst>
                                            <p:cond delay="0"/>
                                          </p:stCondLst>
                                        </p:cTn>
                                        <p:tgtEl>
                                          <p:spTgt spid="5">
                                            <p:txEl>
                                              <p:pRg st="2" end="2"/>
                                            </p:txEl>
                                          </p:spTgt>
                                        </p:tgtEl>
                                        <p:attrNameLst>
                                          <p:attrName>style.visibility</p:attrName>
                                        </p:attrNameLst>
                                      </p:cBhvr>
                                      <p:to>
                                        <p:strVal val="visible"/>
                                      </p:to>
                                    </p:set>
                                    <p:animEffect transition="in" filter="box(in)">
                                      <p:cBhvr>
                                        <p:cTn id="34" dur="500"/>
                                        <p:tgtEl>
                                          <p:spTgt spid="5">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 presetClass="entr" presetSubtype="16" fill="hold" grpId="0" nodeType="clickEffect">
                                  <p:stCondLst>
                                    <p:cond delay="0"/>
                                  </p:stCondLst>
                                  <p:childTnLst>
                                    <p:set>
                                      <p:cBhvr>
                                        <p:cTn id="38" dur="1" fill="hold">
                                          <p:stCondLst>
                                            <p:cond delay="0"/>
                                          </p:stCondLst>
                                        </p:cTn>
                                        <p:tgtEl>
                                          <p:spTgt spid="5">
                                            <p:txEl>
                                              <p:pRg st="3" end="3"/>
                                            </p:txEl>
                                          </p:spTgt>
                                        </p:tgtEl>
                                        <p:attrNameLst>
                                          <p:attrName>style.visibility</p:attrName>
                                        </p:attrNameLst>
                                      </p:cBhvr>
                                      <p:to>
                                        <p:strVal val="visible"/>
                                      </p:to>
                                    </p:set>
                                    <p:animEffect transition="in" filter="box(in)">
                                      <p:cBhvr>
                                        <p:cTn id="39" dur="500"/>
                                        <p:tgtEl>
                                          <p:spTgt spid="5">
                                            <p:txEl>
                                              <p:pRg st="3" end="3"/>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4" presetClass="entr" presetSubtype="16" fill="hold" grpId="0" nodeType="clickEffect">
                                  <p:stCondLst>
                                    <p:cond delay="0"/>
                                  </p:stCondLst>
                                  <p:childTnLst>
                                    <p:set>
                                      <p:cBhvr>
                                        <p:cTn id="43" dur="1" fill="hold">
                                          <p:stCondLst>
                                            <p:cond delay="0"/>
                                          </p:stCondLst>
                                        </p:cTn>
                                        <p:tgtEl>
                                          <p:spTgt spid="5">
                                            <p:txEl>
                                              <p:pRg st="4" end="4"/>
                                            </p:txEl>
                                          </p:spTgt>
                                        </p:tgtEl>
                                        <p:attrNameLst>
                                          <p:attrName>style.visibility</p:attrName>
                                        </p:attrNameLst>
                                      </p:cBhvr>
                                      <p:to>
                                        <p:strVal val="visible"/>
                                      </p:to>
                                    </p:set>
                                    <p:animEffect transition="in" filter="box(in)">
                                      <p:cBhvr>
                                        <p:cTn id="44" dur="500"/>
                                        <p:tgtEl>
                                          <p:spTgt spid="5">
                                            <p:txEl>
                                              <p:pRg st="4" end="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4" presetClass="entr" presetSubtype="16" fill="hold" grpId="0" nodeType="clickEffect">
                                  <p:stCondLst>
                                    <p:cond delay="0"/>
                                  </p:stCondLst>
                                  <p:childTnLst>
                                    <p:set>
                                      <p:cBhvr>
                                        <p:cTn id="48" dur="1" fill="hold">
                                          <p:stCondLst>
                                            <p:cond delay="0"/>
                                          </p:stCondLst>
                                        </p:cTn>
                                        <p:tgtEl>
                                          <p:spTgt spid="5">
                                            <p:txEl>
                                              <p:pRg st="5" end="5"/>
                                            </p:txEl>
                                          </p:spTgt>
                                        </p:tgtEl>
                                        <p:attrNameLst>
                                          <p:attrName>style.visibility</p:attrName>
                                        </p:attrNameLst>
                                      </p:cBhvr>
                                      <p:to>
                                        <p:strVal val="visible"/>
                                      </p:to>
                                    </p:set>
                                    <p:animEffect transition="in" filter="box(in)">
                                      <p:cBhvr>
                                        <p:cTn id="49" dur="500"/>
                                        <p:tgtEl>
                                          <p:spTgt spid="5">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4" presetClass="entr" presetSubtype="16" fill="hold" grpId="0" nodeType="clickEffect">
                                  <p:stCondLst>
                                    <p:cond delay="0"/>
                                  </p:stCondLst>
                                  <p:childTnLst>
                                    <p:set>
                                      <p:cBhvr>
                                        <p:cTn id="53" dur="1" fill="hold">
                                          <p:stCondLst>
                                            <p:cond delay="0"/>
                                          </p:stCondLst>
                                        </p:cTn>
                                        <p:tgtEl>
                                          <p:spTgt spid="5">
                                            <p:txEl>
                                              <p:pRg st="6" end="6"/>
                                            </p:txEl>
                                          </p:spTgt>
                                        </p:tgtEl>
                                        <p:attrNameLst>
                                          <p:attrName>style.visibility</p:attrName>
                                        </p:attrNameLst>
                                      </p:cBhvr>
                                      <p:to>
                                        <p:strVal val="visible"/>
                                      </p:to>
                                    </p:set>
                                    <p:animEffect transition="in" filter="box(in)">
                                      <p:cBhvr>
                                        <p:cTn id="54"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build="p"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a:blipFill>
            <a:blip r:embed="rId2"/>
            <a:stretch>
              <a:fillRect/>
            </a:stretch>
          </a:blipFill>
        </p:spPr>
        <p:txBody>
          <a:bodyPr>
            <a:normAutofit/>
          </a:bodyPr>
          <a:lstStyle/>
          <a:p>
            <a:pPr algn="ctr">
              <a:buNone/>
            </a:pPr>
            <a:endParaRPr lang="ar-IQ" sz="8800" dirty="0" smtClean="0"/>
          </a:p>
          <a:p>
            <a:pPr algn="ctr">
              <a:buNone/>
            </a:pPr>
            <a:r>
              <a:rPr lang="ar-IQ" sz="8800" dirty="0" smtClean="0"/>
              <a:t>شكرا لحسن استماعكم  وإصغائكم </a:t>
            </a:r>
            <a:endParaRPr lang="ar-IQ" sz="8800" dirty="0"/>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style>
          <a:lnRef idx="3">
            <a:schemeClr val="lt1"/>
          </a:lnRef>
          <a:fillRef idx="1">
            <a:schemeClr val="accent3"/>
          </a:fillRef>
          <a:effectRef idx="1">
            <a:schemeClr val="accent3"/>
          </a:effectRef>
          <a:fontRef idx="minor">
            <a:schemeClr val="lt1"/>
          </a:fontRef>
        </p:style>
        <p:txBody>
          <a:bodyPr>
            <a:normAutofit fontScale="85000" lnSpcReduction="20000"/>
          </a:bodyPr>
          <a:lstStyle/>
          <a:p>
            <a:r>
              <a:rPr lang="ar-IQ" b="1" dirty="0" smtClean="0"/>
              <a:t>تمرينات المرونة :</a:t>
            </a:r>
            <a:endParaRPr lang="en-US" dirty="0" smtClean="0"/>
          </a:p>
          <a:p>
            <a:r>
              <a:rPr lang="ar-IQ" b="1" dirty="0" smtClean="0"/>
              <a:t>تهدف </a:t>
            </a:r>
            <a:r>
              <a:rPr lang="ar-IQ" b="1" dirty="0" err="1" smtClean="0"/>
              <a:t>الى</a:t>
            </a:r>
            <a:r>
              <a:rPr lang="ar-IQ" b="1" dirty="0" smtClean="0"/>
              <a:t> تعزيز قدره الفرد على </a:t>
            </a:r>
            <a:r>
              <a:rPr lang="ar-IQ" b="1" dirty="0" err="1" smtClean="0"/>
              <a:t>اداء</a:t>
            </a:r>
            <a:r>
              <a:rPr lang="ar-IQ" b="1" dirty="0" smtClean="0"/>
              <a:t> حركات المفاصل بسرعة كبيرة دون حدوث </a:t>
            </a:r>
            <a:r>
              <a:rPr lang="ar-IQ" b="1" dirty="0" err="1" smtClean="0"/>
              <a:t>اي</a:t>
            </a:r>
            <a:r>
              <a:rPr lang="ar-IQ" b="1" dirty="0" smtClean="0"/>
              <a:t> ضرر </a:t>
            </a:r>
            <a:r>
              <a:rPr lang="ar-IQ" b="1" dirty="0" err="1" smtClean="0"/>
              <a:t>بها</a:t>
            </a:r>
            <a:r>
              <a:rPr lang="ar-IQ" b="1" dirty="0" smtClean="0"/>
              <a:t> </a:t>
            </a:r>
            <a:r>
              <a:rPr lang="ar-IQ" b="1" dirty="0" err="1" smtClean="0"/>
              <a:t>كالتمزقات</a:t>
            </a:r>
            <a:r>
              <a:rPr lang="ar-IQ" b="1" dirty="0" smtClean="0"/>
              <a:t> بالعضلات </a:t>
            </a:r>
            <a:r>
              <a:rPr lang="ar-IQ" b="1" dirty="0" err="1" smtClean="0"/>
              <a:t>والاربطة</a:t>
            </a:r>
            <a:r>
              <a:rPr lang="ar-IQ" b="1" dirty="0" smtClean="0"/>
              <a:t> المحيطة بالعضل .</a:t>
            </a:r>
            <a:endParaRPr lang="en-US" dirty="0" smtClean="0"/>
          </a:p>
          <a:p>
            <a:r>
              <a:rPr lang="ar-IQ" b="1" dirty="0" smtClean="0"/>
              <a:t>تمرينات الرشاقة:</a:t>
            </a:r>
            <a:endParaRPr lang="en-US" dirty="0" smtClean="0"/>
          </a:p>
          <a:p>
            <a:r>
              <a:rPr lang="ar-IQ" b="1" dirty="0" smtClean="0"/>
              <a:t>تهدف </a:t>
            </a:r>
            <a:r>
              <a:rPr lang="ar-IQ" b="1" dirty="0" err="1" smtClean="0"/>
              <a:t>الى</a:t>
            </a:r>
            <a:r>
              <a:rPr lang="ar-IQ" b="1" dirty="0" smtClean="0"/>
              <a:t> تنميه التوافق العضلي العصبي حيت تحتاج الرشاقة </a:t>
            </a:r>
            <a:r>
              <a:rPr lang="ar-IQ" b="1" dirty="0" err="1" smtClean="0"/>
              <a:t>الى</a:t>
            </a:r>
            <a:r>
              <a:rPr lang="ar-IQ" b="1" dirty="0" smtClean="0"/>
              <a:t> </a:t>
            </a:r>
            <a:r>
              <a:rPr lang="ar-IQ" b="1" dirty="0" err="1" smtClean="0"/>
              <a:t>ادماج</a:t>
            </a:r>
            <a:r>
              <a:rPr lang="ar-IQ" b="1" dirty="0" smtClean="0"/>
              <a:t> عدة مهارات حركية في وقت واحد فهي تهدف </a:t>
            </a:r>
            <a:r>
              <a:rPr lang="ar-IQ" b="1" dirty="0" err="1" smtClean="0"/>
              <a:t>الى</a:t>
            </a:r>
            <a:r>
              <a:rPr lang="ar-IQ" b="1" dirty="0" smtClean="0"/>
              <a:t> تعزيز قدره الفرد على سرعة تغيير اتجاه الجسم كاملاً </a:t>
            </a:r>
            <a:r>
              <a:rPr lang="ar-IQ" b="1" dirty="0" err="1" smtClean="0"/>
              <a:t>او</a:t>
            </a:r>
            <a:r>
              <a:rPr lang="ar-IQ" b="1" dirty="0" smtClean="0"/>
              <a:t> بعض </a:t>
            </a:r>
            <a:r>
              <a:rPr lang="ar-IQ" b="1" dirty="0" err="1" smtClean="0"/>
              <a:t>اجزائه</a:t>
            </a:r>
            <a:r>
              <a:rPr lang="ar-IQ" b="1" dirty="0" smtClean="0"/>
              <a:t> في الهواء </a:t>
            </a:r>
            <a:r>
              <a:rPr lang="ar-IQ" b="1" dirty="0" err="1" smtClean="0"/>
              <a:t>او</a:t>
            </a:r>
            <a:r>
              <a:rPr lang="ar-IQ" b="1" dirty="0" smtClean="0"/>
              <a:t> على الأرض في اقل زمن وبتوقيت سليم بدون حدوث تضرر للعضلات </a:t>
            </a:r>
            <a:r>
              <a:rPr lang="ar-IQ" b="1" dirty="0" err="1" smtClean="0"/>
              <a:t>او</a:t>
            </a:r>
            <a:r>
              <a:rPr lang="ar-IQ" b="1" dirty="0" smtClean="0"/>
              <a:t> </a:t>
            </a:r>
            <a:r>
              <a:rPr lang="ar-IQ" b="1" dirty="0" err="1" smtClean="0"/>
              <a:t>الاربطة</a:t>
            </a:r>
            <a:r>
              <a:rPr lang="ar-IQ" b="1" dirty="0" smtClean="0"/>
              <a:t> </a:t>
            </a:r>
            <a:r>
              <a:rPr lang="ar-IQ" b="1" dirty="0" err="1" smtClean="0"/>
              <a:t>او</a:t>
            </a:r>
            <a:r>
              <a:rPr lang="ar-IQ" b="1" dirty="0" smtClean="0"/>
              <a:t> المفاصل </a:t>
            </a:r>
            <a:endParaRPr lang="en-US" dirty="0" smtClean="0"/>
          </a:p>
          <a:p>
            <a:r>
              <a:rPr lang="ar-IQ" b="1" dirty="0" smtClean="0"/>
              <a:t>تمرينات التوازن:-</a:t>
            </a:r>
            <a:endParaRPr lang="en-US" dirty="0" smtClean="0"/>
          </a:p>
          <a:p>
            <a:r>
              <a:rPr lang="ar-IQ" b="1" dirty="0" smtClean="0"/>
              <a:t>تهدف </a:t>
            </a:r>
            <a:r>
              <a:rPr lang="ar-IQ" b="1" dirty="0" err="1" smtClean="0"/>
              <a:t>الى</a:t>
            </a:r>
            <a:r>
              <a:rPr lang="ar-IQ" b="1" dirty="0" smtClean="0"/>
              <a:t> تنمية التوافق العضلي العصبي وذلك عن طريق الاستجابة للجهاز الخاص بالتوازن ( الموجود بالأذن الوسطى ) حتى تمكن </a:t>
            </a:r>
            <a:r>
              <a:rPr lang="ar-IQ" b="1" dirty="0" err="1" smtClean="0"/>
              <a:t>اعطاء</a:t>
            </a:r>
            <a:r>
              <a:rPr lang="ar-IQ" b="1" dirty="0" smtClean="0"/>
              <a:t> الفرد قدرة التحكم في الجسم </a:t>
            </a:r>
            <a:r>
              <a:rPr lang="ar-IQ" b="1" dirty="0" err="1" smtClean="0"/>
              <a:t>اثناء</a:t>
            </a:r>
            <a:r>
              <a:rPr lang="ar-IQ" b="1" dirty="0" smtClean="0"/>
              <a:t> </a:t>
            </a:r>
            <a:r>
              <a:rPr lang="ar-IQ" b="1" dirty="0" err="1" smtClean="0"/>
              <a:t>الاداء</a:t>
            </a:r>
            <a:r>
              <a:rPr lang="ar-IQ" b="1" dirty="0" smtClean="0"/>
              <a:t> الحركي وهي على نوعين اتزان ثابت وهي مجموعة من التمرينات يؤديها الفرد وتكون فيها قاعدة الارتكاز في </a:t>
            </a:r>
            <a:r>
              <a:rPr lang="ar-IQ" b="1" dirty="0" err="1" smtClean="0"/>
              <a:t>اضيق</a:t>
            </a:r>
            <a:r>
              <a:rPr lang="ar-IQ" b="1" dirty="0" smtClean="0"/>
              <a:t> الحدوث مثل الوقوف على قدم واحدة</a:t>
            </a:r>
            <a:endParaRPr lang="en-US" dirty="0" smtClean="0"/>
          </a:p>
          <a:p>
            <a:pPr lvl="0"/>
            <a:r>
              <a:rPr lang="ar-IQ" b="1" dirty="0" smtClean="0"/>
              <a:t>تمرينات الاتزان المتحرك ( التوازن الحركي ) وهي مجموعة تمارين التي يؤديها الفرد </a:t>
            </a:r>
            <a:r>
              <a:rPr lang="ar-IQ" b="1" dirty="0" err="1" smtClean="0"/>
              <a:t>اثناء</a:t>
            </a:r>
            <a:r>
              <a:rPr lang="ar-IQ" b="1" dirty="0" smtClean="0"/>
              <a:t> الحركة مثل ( المشي والتقدم والوثب) </a:t>
            </a:r>
            <a:r>
              <a:rPr lang="ar-IQ" b="1" dirty="0" err="1" smtClean="0"/>
              <a:t>او</a:t>
            </a:r>
            <a:r>
              <a:rPr lang="ar-IQ" b="1" dirty="0" smtClean="0"/>
              <a:t> باستخدام </a:t>
            </a:r>
            <a:r>
              <a:rPr lang="ar-IQ" b="1" dirty="0" err="1" smtClean="0"/>
              <a:t>اجهزة</a:t>
            </a:r>
            <a:r>
              <a:rPr lang="ar-IQ" b="1" dirty="0" smtClean="0"/>
              <a:t> كعارضة التوازن , المقاعد السويدية .</a:t>
            </a:r>
            <a:endParaRPr lang="en-US" dirty="0" smtClean="0"/>
          </a:p>
          <a:p>
            <a:endParaRPr lang="ar-IQ"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3">
                                            <p:bg/>
                                          </p:spTgt>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8" presetClass="emph" presetSubtype="0" fill="hold" grpId="0" nodeType="clickEffect">
                                  <p:stCondLst>
                                    <p:cond delay="0"/>
                                  </p:stCondLst>
                                  <p:childTnLst>
                                    <p:animRot by="21600000">
                                      <p:cBhvr>
                                        <p:cTn id="10" dur="2000" fill="hold"/>
                                        <p:tgtEl>
                                          <p:spTgt spid="3">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8" presetClass="emph" presetSubtype="0" fill="hold" grpId="0" nodeType="clickEffect">
                                  <p:stCondLst>
                                    <p:cond delay="0"/>
                                  </p:stCondLst>
                                  <p:childTnLst>
                                    <p:animRot by="21600000">
                                      <p:cBhvr>
                                        <p:cTn id="14" dur="2000" fill="hold"/>
                                        <p:tgtEl>
                                          <p:spTgt spid="3">
                                            <p:txEl>
                                              <p:pRg st="1" end="1"/>
                                            </p:txEl>
                                          </p:spTgt>
                                        </p:tgtEl>
                                        <p:attrNameLst>
                                          <p:attrName>r</p:attrName>
                                        </p:attrNameLst>
                                      </p:cBhvr>
                                    </p:animRot>
                                  </p:childTnLst>
                                </p:cTn>
                              </p:par>
                            </p:childTnLst>
                          </p:cTn>
                        </p:par>
                      </p:childTnLst>
                    </p:cTn>
                  </p:par>
                  <p:par>
                    <p:cTn id="15" fill="hold">
                      <p:stCondLst>
                        <p:cond delay="indefinite"/>
                      </p:stCondLst>
                      <p:childTnLst>
                        <p:par>
                          <p:cTn id="16" fill="hold">
                            <p:stCondLst>
                              <p:cond delay="0"/>
                            </p:stCondLst>
                            <p:childTnLst>
                              <p:par>
                                <p:cTn id="17" presetID="8" presetClass="emph" presetSubtype="0" fill="hold" grpId="0" nodeType="clickEffect">
                                  <p:stCondLst>
                                    <p:cond delay="0"/>
                                  </p:stCondLst>
                                  <p:childTnLst>
                                    <p:animRot by="21600000">
                                      <p:cBhvr>
                                        <p:cTn id="18" dur="2000" fill="hold"/>
                                        <p:tgtEl>
                                          <p:spTgt spid="3">
                                            <p:txEl>
                                              <p:pRg st="2" end="2"/>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8" presetClass="emph" presetSubtype="0" fill="hold" grpId="0" nodeType="clickEffect">
                                  <p:stCondLst>
                                    <p:cond delay="0"/>
                                  </p:stCondLst>
                                  <p:childTnLst>
                                    <p:animRot by="21600000">
                                      <p:cBhvr>
                                        <p:cTn id="22" dur="2000" fill="hold"/>
                                        <p:tgtEl>
                                          <p:spTgt spid="3">
                                            <p:txEl>
                                              <p:pRg st="3" end="3"/>
                                            </p:txEl>
                                          </p:spTgt>
                                        </p:tgtEl>
                                        <p:attrNameLst>
                                          <p:attrName>r</p:attrName>
                                        </p:attrNameLst>
                                      </p:cBhvr>
                                    </p:animRot>
                                  </p:childTnLst>
                                </p:cTn>
                              </p:par>
                            </p:childTnLst>
                          </p:cTn>
                        </p:par>
                      </p:childTnLst>
                    </p:cTn>
                  </p:par>
                  <p:par>
                    <p:cTn id="23" fill="hold">
                      <p:stCondLst>
                        <p:cond delay="indefinite"/>
                      </p:stCondLst>
                      <p:childTnLst>
                        <p:par>
                          <p:cTn id="24" fill="hold">
                            <p:stCondLst>
                              <p:cond delay="0"/>
                            </p:stCondLst>
                            <p:childTnLst>
                              <p:par>
                                <p:cTn id="25" presetID="8" presetClass="emph" presetSubtype="0" fill="hold" grpId="0" nodeType="clickEffect">
                                  <p:stCondLst>
                                    <p:cond delay="0"/>
                                  </p:stCondLst>
                                  <p:childTnLst>
                                    <p:animRot by="21600000">
                                      <p:cBhvr>
                                        <p:cTn id="26" dur="2000" fill="hold"/>
                                        <p:tgtEl>
                                          <p:spTgt spid="3">
                                            <p:txEl>
                                              <p:pRg st="4" end="4"/>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8" presetClass="emph" presetSubtype="0" fill="hold" grpId="0" nodeType="clickEffect">
                                  <p:stCondLst>
                                    <p:cond delay="0"/>
                                  </p:stCondLst>
                                  <p:childTnLst>
                                    <p:animRot by="21600000">
                                      <p:cBhvr>
                                        <p:cTn id="30" dur="2000" fill="hold"/>
                                        <p:tgtEl>
                                          <p:spTgt spid="3">
                                            <p:txEl>
                                              <p:pRg st="5" end="5"/>
                                            </p:txEl>
                                          </p:spTgt>
                                        </p:tgtEl>
                                        <p:attrNameLst>
                                          <p:attrName>r</p:attrName>
                                        </p:attrNameLst>
                                      </p:cBhvr>
                                    </p:animRot>
                                  </p:childTnLst>
                                </p:cTn>
                              </p:par>
                            </p:childTnLst>
                          </p:cTn>
                        </p:par>
                      </p:childTnLst>
                    </p:cTn>
                  </p:par>
                  <p:par>
                    <p:cTn id="31" fill="hold">
                      <p:stCondLst>
                        <p:cond delay="indefinite"/>
                      </p:stCondLst>
                      <p:childTnLst>
                        <p:par>
                          <p:cTn id="32" fill="hold">
                            <p:stCondLst>
                              <p:cond delay="0"/>
                            </p:stCondLst>
                            <p:childTnLst>
                              <p:par>
                                <p:cTn id="33" presetID="8" presetClass="emph" presetSubtype="0" fill="hold" grpId="0" nodeType="clickEffect">
                                  <p:stCondLst>
                                    <p:cond delay="0"/>
                                  </p:stCondLst>
                                  <p:childTnLst>
                                    <p:animRot by="21600000">
                                      <p:cBhvr>
                                        <p:cTn id="34" dur="2000" fill="hold"/>
                                        <p:tgtEl>
                                          <p:spTgt spid="3">
                                            <p:txEl>
                                              <p:pRg st="6" end="6"/>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a:solidFill>
            <a:schemeClr val="tx2">
              <a:lumMod val="20000"/>
              <a:lumOff val="80000"/>
            </a:schemeClr>
          </a:solidFill>
        </p:spPr>
        <p:txBody>
          <a:bodyPr>
            <a:normAutofit fontScale="85000" lnSpcReduction="20000"/>
          </a:bodyPr>
          <a:lstStyle/>
          <a:p>
            <a:r>
              <a:rPr lang="ar-IQ" b="1" dirty="0" smtClean="0"/>
              <a:t>تمرينات الاسترخاء :</a:t>
            </a:r>
            <a:endParaRPr lang="en-US" dirty="0" smtClean="0"/>
          </a:p>
          <a:p>
            <a:r>
              <a:rPr lang="ar-IQ" b="1" dirty="0" smtClean="0"/>
              <a:t>تؤدي بصورة اهتزازية وذلك لتعمل على تأخر ظهور التعب وسهولة سير الدورة </a:t>
            </a:r>
            <a:r>
              <a:rPr lang="ar-IQ" b="1" dirty="0" err="1" smtClean="0"/>
              <a:t>الدمويه</a:t>
            </a:r>
            <a:r>
              <a:rPr lang="ar-IQ" b="1" dirty="0" smtClean="0"/>
              <a:t> وتحسين استجابة العضلة ( المرجحات , الاهتزاز . </a:t>
            </a:r>
            <a:r>
              <a:rPr lang="ar-IQ" b="1" dirty="0" err="1" smtClean="0"/>
              <a:t>الدورنات</a:t>
            </a:r>
            <a:r>
              <a:rPr lang="ar-IQ" b="1" dirty="0" smtClean="0"/>
              <a:t> . الخ ) وعادة </a:t>
            </a:r>
            <a:r>
              <a:rPr lang="ar-IQ" b="1" dirty="0" err="1" smtClean="0"/>
              <a:t>ماتكون</a:t>
            </a:r>
            <a:r>
              <a:rPr lang="ar-IQ" b="1" dirty="0" smtClean="0"/>
              <a:t> بعد التمرينات العنيفة التي تنتج عنها توتر عضلي في المجموعات العضلية الكبيرة وتظهر </a:t>
            </a:r>
            <a:r>
              <a:rPr lang="ar-IQ" b="1" dirty="0" err="1" smtClean="0"/>
              <a:t>اهميتها</a:t>
            </a:r>
            <a:r>
              <a:rPr lang="ar-IQ" b="1" dirty="0" smtClean="0"/>
              <a:t> في </a:t>
            </a:r>
            <a:r>
              <a:rPr lang="ar-IQ" b="1" dirty="0" err="1" smtClean="0"/>
              <a:t>امداد</a:t>
            </a:r>
            <a:r>
              <a:rPr lang="ar-IQ" b="1" dirty="0" smtClean="0"/>
              <a:t> العضلات بالدم .</a:t>
            </a:r>
            <a:endParaRPr lang="en-US" dirty="0" smtClean="0"/>
          </a:p>
          <a:p>
            <a:r>
              <a:rPr lang="ar-IQ" b="1" dirty="0" smtClean="0"/>
              <a:t>تمرينات الجلد (التحمل ) :</a:t>
            </a:r>
            <a:endParaRPr lang="en-US" dirty="0" smtClean="0"/>
          </a:p>
          <a:p>
            <a:r>
              <a:rPr lang="ar-IQ" b="1" dirty="0" smtClean="0"/>
              <a:t> تستخدم لمقاومة التعب وتربط  تنمية العمل وتنمية القدرة الوظيفية للجهاز العصبي المركزي </a:t>
            </a:r>
            <a:endParaRPr lang="en-US" dirty="0" smtClean="0"/>
          </a:p>
          <a:p>
            <a:r>
              <a:rPr lang="ar-IQ" b="1" dirty="0" smtClean="0"/>
              <a:t>1- تمرينات التحمل العام وهي ترتبط باشتراك مجموعات عضلية متعددة في </a:t>
            </a:r>
            <a:r>
              <a:rPr lang="ar-IQ" b="1" dirty="0" err="1" smtClean="0"/>
              <a:t>اداء</a:t>
            </a:r>
            <a:r>
              <a:rPr lang="ar-IQ" b="1" dirty="0" smtClean="0"/>
              <a:t> هذه التمرينات مع استمرار كفاءة الجهازين القلبي والوعائي ( كالجري المتواصل المتكرر على وتيرة واحدة )</a:t>
            </a:r>
            <a:endParaRPr lang="en-US" dirty="0" smtClean="0"/>
          </a:p>
          <a:p>
            <a:r>
              <a:rPr lang="ar-AE" b="1" dirty="0" smtClean="0"/>
              <a:t>2- تمرينات التحمل الخاص , تنحصر في مقاومة الفرد للتعب في مجموعات عضلية تعمل طيلة </a:t>
            </a:r>
            <a:r>
              <a:rPr lang="ar-AE" b="1" dirty="0" err="1" smtClean="0"/>
              <a:t>اداء</a:t>
            </a:r>
            <a:r>
              <a:rPr lang="ar-AE" b="1" dirty="0" smtClean="0"/>
              <a:t> التمرين </a:t>
            </a:r>
            <a:r>
              <a:rPr lang="ar-AE" b="1" dirty="0" err="1" smtClean="0"/>
              <a:t>لاوقات</a:t>
            </a:r>
            <a:r>
              <a:rPr lang="ar-AE" b="1" dirty="0" smtClean="0"/>
              <a:t> زمنية طويلة مع عدم وجود </a:t>
            </a:r>
            <a:r>
              <a:rPr lang="ar-AE" b="1" dirty="0" err="1" smtClean="0"/>
              <a:t>اوقات</a:t>
            </a:r>
            <a:r>
              <a:rPr lang="ar-AE" b="1" dirty="0" smtClean="0"/>
              <a:t> راحة كافية مثل ( الجلوس من الرقود ) </a:t>
            </a:r>
            <a:r>
              <a:rPr lang="ar-AE" b="1" dirty="0" err="1" smtClean="0"/>
              <a:t>لاطول</a:t>
            </a:r>
            <a:r>
              <a:rPr lang="ar-AE" b="1" dirty="0" smtClean="0"/>
              <a:t> فترة زمنية ممكنة وحتى الشعور بالتعب</a:t>
            </a:r>
            <a:endParaRPr lang="en-US" dirty="0" smtClean="0"/>
          </a:p>
          <a:p>
            <a:r>
              <a:rPr lang="ar-AE" b="1" dirty="0" smtClean="0"/>
              <a:t>تمرينات السرعة :</a:t>
            </a:r>
            <a:endParaRPr lang="en-US" dirty="0" smtClean="0"/>
          </a:p>
          <a:p>
            <a:r>
              <a:rPr lang="ar-AE" b="1" dirty="0" smtClean="0"/>
              <a:t> مجموعة الحركات التي تؤدي بسرعة كبيرة والتي يقطع فيها الفرد اكبر مسافة في اقل زمن ممكن وتختلف باختلاف النوع .</a:t>
            </a:r>
            <a:endParaRPr lang="en-US" dirty="0" smtClean="0"/>
          </a:p>
          <a:p>
            <a:endParaRPr lang="ar-IQ"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plus(in)">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plus(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3"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plus(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3"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plus(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3"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plus(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3"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plus(in)">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3"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plus(in)">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3" presetClass="entr" presetSubtype="16"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plus(in)">
                                      <p:cBhvr>
                                        <p:cTn id="42" dur="20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3" presetClass="entr" presetSubtype="16"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plus(in)">
                                      <p:cBhvr>
                                        <p:cTn id="47"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143000"/>
          </a:xfrm>
          <a:solidFill>
            <a:schemeClr val="tx2">
              <a:lumMod val="20000"/>
              <a:lumOff val="80000"/>
            </a:schemeClr>
          </a:solidFill>
        </p:spPr>
        <p:txBody>
          <a:bodyPr/>
          <a:lstStyle/>
          <a:p>
            <a:r>
              <a:rPr lang="ar-AE" b="1" dirty="0" smtClean="0"/>
              <a:t>تخطيط برنامج التمرينات العلاجية</a:t>
            </a:r>
            <a:endParaRPr lang="ar-IQ" dirty="0"/>
          </a:p>
        </p:txBody>
      </p:sp>
      <p:sp>
        <p:nvSpPr>
          <p:cNvPr id="3" name="عنصر نائب للمحتوى 2"/>
          <p:cNvSpPr>
            <a:spLocks noGrp="1"/>
          </p:cNvSpPr>
          <p:nvPr>
            <p:ph idx="1"/>
          </p:nvPr>
        </p:nvSpPr>
        <p:spPr>
          <a:xfrm>
            <a:off x="0" y="1142984"/>
            <a:ext cx="9144000" cy="5715016"/>
          </a:xfrm>
          <a:solidFill>
            <a:schemeClr val="tx2">
              <a:lumMod val="40000"/>
              <a:lumOff val="60000"/>
            </a:schemeClr>
          </a:solidFill>
        </p:spPr>
        <p:txBody>
          <a:bodyPr>
            <a:normAutofit fontScale="77500" lnSpcReduction="20000"/>
          </a:bodyPr>
          <a:lstStyle/>
          <a:p>
            <a:r>
              <a:rPr lang="ar-AE" b="1" dirty="0" smtClean="0"/>
              <a:t>تتمثل </a:t>
            </a:r>
            <a:r>
              <a:rPr lang="ar-AE" b="1" dirty="0" err="1" smtClean="0"/>
              <a:t>اهداف</a:t>
            </a:r>
            <a:r>
              <a:rPr lang="ar-AE" b="1" dirty="0" smtClean="0"/>
              <a:t> المعالجة بالتمرينات في تطوير القدرات الحركية للمريض </a:t>
            </a:r>
            <a:r>
              <a:rPr lang="ar-AE" b="1" dirty="0" err="1" smtClean="0"/>
              <a:t>او</a:t>
            </a:r>
            <a:r>
              <a:rPr lang="ar-AE" b="1" dirty="0" smtClean="0"/>
              <a:t> تعليمها </a:t>
            </a:r>
            <a:r>
              <a:rPr lang="ar-AE" b="1" dirty="0" err="1" smtClean="0"/>
              <a:t>وتاهيلها</a:t>
            </a:r>
            <a:r>
              <a:rPr lang="ar-AE" b="1" dirty="0" smtClean="0"/>
              <a:t> </a:t>
            </a:r>
            <a:r>
              <a:rPr lang="ar-AE" b="1" dirty="0" err="1" smtClean="0"/>
              <a:t>او</a:t>
            </a:r>
            <a:r>
              <a:rPr lang="ar-AE" b="1" dirty="0" smtClean="0"/>
              <a:t> </a:t>
            </a:r>
            <a:r>
              <a:rPr lang="ar-AE" b="1" dirty="0" err="1" smtClean="0"/>
              <a:t>اصلاحها</a:t>
            </a:r>
            <a:r>
              <a:rPr lang="ar-AE" b="1" dirty="0" smtClean="0"/>
              <a:t> وترميمها وفي زيادة توازن الجذع , وكذلك في تأمين التناسق بين كل المناطق الجسدية. فبواسطتها يتم :</a:t>
            </a:r>
            <a:endParaRPr lang="en-US" dirty="0" smtClean="0"/>
          </a:p>
          <a:p>
            <a:r>
              <a:rPr lang="ar-AE" b="1" dirty="0" smtClean="0"/>
              <a:t>1-تطوير الوظائف العصبية – العضلية من اجل </a:t>
            </a:r>
            <a:r>
              <a:rPr lang="ar-AE" b="1" dirty="0" err="1" smtClean="0"/>
              <a:t>ادامة</a:t>
            </a:r>
            <a:r>
              <a:rPr lang="ar-AE" b="1" dirty="0" smtClean="0"/>
              <a:t> واستمرارية الوقوف القويم</a:t>
            </a:r>
            <a:endParaRPr lang="en-US" dirty="0" smtClean="0"/>
          </a:p>
          <a:p>
            <a:r>
              <a:rPr lang="ar-AE" b="1" dirty="0" smtClean="0"/>
              <a:t>2- </a:t>
            </a:r>
            <a:r>
              <a:rPr lang="ar-AE" b="1" dirty="0" err="1" smtClean="0"/>
              <a:t>اعطاء</a:t>
            </a:r>
            <a:r>
              <a:rPr lang="ar-AE" b="1" dirty="0" smtClean="0"/>
              <a:t> حس حركي مناسب للمريض ( من أجل التفريق بين وجود </a:t>
            </a:r>
            <a:r>
              <a:rPr lang="ar-AE" b="1" dirty="0" err="1" smtClean="0"/>
              <a:t>او</a:t>
            </a:r>
            <a:r>
              <a:rPr lang="ar-AE" b="1" dirty="0" smtClean="0"/>
              <a:t> غياب </a:t>
            </a:r>
            <a:r>
              <a:rPr lang="ar-AE" b="1" dirty="0" err="1" smtClean="0"/>
              <a:t>الوضعة</a:t>
            </a:r>
            <a:r>
              <a:rPr lang="ar-AE" b="1" dirty="0" smtClean="0"/>
              <a:t> الجيدة في الجلوس والوقوف والحركة).</a:t>
            </a:r>
            <a:endParaRPr lang="en-US" dirty="0" smtClean="0"/>
          </a:p>
          <a:p>
            <a:r>
              <a:rPr lang="ar-AE" b="1" dirty="0" smtClean="0"/>
              <a:t>3- تأمين استرخاء العضلات التي لا ضرورة لها من اجل زيادة </a:t>
            </a:r>
            <a:r>
              <a:rPr lang="ar-AE" b="1" dirty="0" err="1" smtClean="0"/>
              <a:t>امكانية</a:t>
            </a:r>
            <a:r>
              <a:rPr lang="ar-AE" b="1" dirty="0" smtClean="0"/>
              <a:t> تنفيذ الحركات المطلوبة بشكل سليم </a:t>
            </a:r>
            <a:r>
              <a:rPr lang="ar-AE" b="1" dirty="0" err="1" smtClean="0"/>
              <a:t>وباقل</a:t>
            </a:r>
            <a:r>
              <a:rPr lang="ar-AE" b="1" dirty="0" smtClean="0"/>
              <a:t> جهد وطاقة ممكنة.</a:t>
            </a:r>
            <a:endParaRPr lang="en-US" dirty="0" smtClean="0"/>
          </a:p>
          <a:p>
            <a:r>
              <a:rPr lang="ar-AE" b="1" dirty="0" smtClean="0"/>
              <a:t>4- </a:t>
            </a:r>
            <a:r>
              <a:rPr lang="ar-AE" b="1" dirty="0" err="1" smtClean="0"/>
              <a:t>انشاء</a:t>
            </a:r>
            <a:r>
              <a:rPr lang="ar-AE" b="1" dirty="0" smtClean="0"/>
              <a:t> توازن وظيفي بين المجموعات العضلية</a:t>
            </a:r>
            <a:endParaRPr lang="en-US" dirty="0" smtClean="0"/>
          </a:p>
          <a:p>
            <a:r>
              <a:rPr lang="ar-AE" b="1" dirty="0" smtClean="0"/>
              <a:t>5- في الحالات الضرورية , العمل على زيادة حدود القابلية الحركية للوصول </a:t>
            </a:r>
            <a:r>
              <a:rPr lang="ar-AE" b="1" dirty="0" err="1" smtClean="0"/>
              <a:t>بها</a:t>
            </a:r>
            <a:r>
              <a:rPr lang="ar-AE" b="1" dirty="0" smtClean="0"/>
              <a:t> </a:t>
            </a:r>
            <a:r>
              <a:rPr lang="ar-AE" b="1" dirty="0" err="1" smtClean="0"/>
              <a:t>الى</a:t>
            </a:r>
            <a:r>
              <a:rPr lang="ar-AE" b="1" dirty="0" smtClean="0"/>
              <a:t> المدة الطبيعي , </a:t>
            </a:r>
            <a:r>
              <a:rPr lang="ar-AE" b="1" dirty="0" smtClean="0"/>
              <a:t>وذل</a:t>
            </a:r>
            <a:r>
              <a:rPr lang="ar-IQ" b="1" dirty="0" smtClean="0"/>
              <a:t>ك</a:t>
            </a:r>
            <a:r>
              <a:rPr lang="ar-AE" b="1" dirty="0" smtClean="0"/>
              <a:t> </a:t>
            </a:r>
            <a:r>
              <a:rPr lang="ar-AE" b="1" dirty="0" smtClean="0"/>
              <a:t>بتمطيط البنيات </a:t>
            </a:r>
            <a:r>
              <a:rPr lang="ar-AE" b="1" dirty="0" err="1" smtClean="0"/>
              <a:t>المتقصرة</a:t>
            </a:r>
            <a:r>
              <a:rPr lang="ar-AE" b="1" dirty="0" smtClean="0"/>
              <a:t> </a:t>
            </a:r>
            <a:endParaRPr lang="en-US" dirty="0" smtClean="0"/>
          </a:p>
          <a:p>
            <a:r>
              <a:rPr lang="ar-AE" b="1" dirty="0" smtClean="0"/>
              <a:t>6- الوصول </a:t>
            </a:r>
            <a:r>
              <a:rPr lang="ar-AE" b="1" dirty="0" err="1" smtClean="0"/>
              <a:t>الى</a:t>
            </a:r>
            <a:r>
              <a:rPr lang="ar-AE" b="1" dirty="0" smtClean="0"/>
              <a:t> الغاية المنشودة بالتعاون مع المريض وذلك بتشجعه المستمر على التنفيذ الكامل والصحيح للبرنامج .</a:t>
            </a:r>
            <a:endParaRPr lang="en-US" dirty="0" smtClean="0"/>
          </a:p>
          <a:p>
            <a:r>
              <a:rPr lang="ar-AE" b="1" dirty="0" smtClean="0"/>
              <a:t>في المعالجة بالتمرينات يجري البدء بالتمرينات المتخصصة , ولكن الغاية </a:t>
            </a:r>
            <a:r>
              <a:rPr lang="ar-AE" b="1" dirty="0" err="1" smtClean="0"/>
              <a:t>الاساسية</a:t>
            </a:r>
            <a:r>
              <a:rPr lang="ar-AE" b="1" dirty="0" smtClean="0"/>
              <a:t> هي </a:t>
            </a:r>
            <a:r>
              <a:rPr lang="ar-AE" b="1" dirty="0" err="1" smtClean="0"/>
              <a:t>الاصلاح</a:t>
            </a:r>
            <a:r>
              <a:rPr lang="ar-AE" b="1" dirty="0" smtClean="0"/>
              <a:t> العام .</a:t>
            </a:r>
            <a:endParaRPr lang="en-US" dirty="0" smtClean="0"/>
          </a:p>
          <a:p>
            <a:endParaRPr lang="ar-IQ"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checkerboard(across)">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heckerboard(across)">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checkerboard(across)">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checkerboard(across)">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checkerboard(across)">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checkerboard(across)">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checkerboard(across)">
                                      <p:cBhvr>
                                        <p:cTn id="42" dur="5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checkerboard(across)">
                                      <p:cBhvr>
                                        <p:cTn id="47" dur="500"/>
                                        <p:tgtEl>
                                          <p:spTgt spid="3">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Effect transition="in" filter="checkerboard(across)">
                                      <p:cBhvr>
                                        <p:cTn id="5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142984"/>
          </a:xfrm>
          <a:solidFill>
            <a:schemeClr val="accent1">
              <a:lumMod val="20000"/>
              <a:lumOff val="80000"/>
            </a:schemeClr>
          </a:solidFill>
        </p:spPr>
        <p:txBody>
          <a:bodyPr>
            <a:normAutofit fontScale="90000"/>
          </a:bodyPr>
          <a:lstStyle/>
          <a:p>
            <a:r>
              <a:rPr lang="ar-IQ" b="1" dirty="0" smtClean="0"/>
              <a:t/>
            </a:r>
            <a:br>
              <a:rPr lang="ar-IQ" b="1" dirty="0" smtClean="0"/>
            </a:br>
            <a:r>
              <a:rPr lang="ar-AE" b="1" dirty="0" smtClean="0"/>
              <a:t>أغراض </a:t>
            </a:r>
            <a:r>
              <a:rPr lang="ar-AE" b="1" dirty="0" smtClean="0"/>
              <a:t>التمرينات</a:t>
            </a:r>
            <a:r>
              <a:rPr lang="en-US" dirty="0" smtClean="0"/>
              <a:t/>
            </a:r>
            <a:br>
              <a:rPr lang="en-US" dirty="0" smtClean="0"/>
            </a:br>
            <a:endParaRPr lang="ar-IQ" dirty="0"/>
          </a:p>
        </p:txBody>
      </p:sp>
      <p:sp>
        <p:nvSpPr>
          <p:cNvPr id="3" name="عنصر نائب للمحتوى 2"/>
          <p:cNvSpPr>
            <a:spLocks noGrp="1"/>
          </p:cNvSpPr>
          <p:nvPr>
            <p:ph idx="1"/>
          </p:nvPr>
        </p:nvSpPr>
        <p:spPr>
          <a:xfrm>
            <a:off x="0" y="1142984"/>
            <a:ext cx="9144000" cy="5715016"/>
          </a:xfrm>
          <a:solidFill>
            <a:schemeClr val="accent1">
              <a:lumMod val="60000"/>
              <a:lumOff val="40000"/>
            </a:schemeClr>
          </a:solidFill>
        </p:spPr>
        <p:txBody>
          <a:bodyPr>
            <a:normAutofit fontScale="92500" lnSpcReduction="10000"/>
          </a:bodyPr>
          <a:lstStyle/>
          <a:p>
            <a:r>
              <a:rPr lang="ar-AE" b="1" dirty="0" smtClean="0"/>
              <a:t>1- القوة : يجب تخطيط برنامج تمرينات القوة بالشكل الذي تزيد فيه من قوة العضلية . والخطأ الذي يقع فيه كثير من المعالجين </a:t>
            </a:r>
            <a:r>
              <a:rPr lang="ar-AE" b="1" dirty="0" err="1" smtClean="0"/>
              <a:t>والاطباء</a:t>
            </a:r>
            <a:r>
              <a:rPr lang="ar-AE" b="1" dirty="0" smtClean="0"/>
              <a:t> هو استعمال التمرينات التي تزيد الجلد والتحمل من اجل زيادة القوة . وتعتمد هذه التمرينات على مبدأ التكرار عدة مرات بالجهد الفاعل </a:t>
            </a:r>
            <a:r>
              <a:rPr lang="ar-AE" b="1" dirty="0" err="1" smtClean="0"/>
              <a:t>الاعظمي</a:t>
            </a:r>
            <a:r>
              <a:rPr lang="ar-AE" b="1" dirty="0" smtClean="0"/>
              <a:t> . وهي مفيدة بشكل خاص في حالات الضمور الناجم عن عدم الاستعمال </a:t>
            </a:r>
            <a:endParaRPr lang="en-US" dirty="0" smtClean="0"/>
          </a:p>
          <a:p>
            <a:r>
              <a:rPr lang="ar-AE" b="1" dirty="0" err="1" smtClean="0"/>
              <a:t>ان</a:t>
            </a:r>
            <a:r>
              <a:rPr lang="ar-AE" b="1" dirty="0" smtClean="0"/>
              <a:t> ضخامة وسرعة زيادة النمو العضلي يتعلق بمقدار المقاومة التي يجب على العضلة </a:t>
            </a:r>
            <a:r>
              <a:rPr lang="ar-AE" b="1" dirty="0" err="1" smtClean="0"/>
              <a:t>ان</a:t>
            </a:r>
            <a:r>
              <a:rPr lang="ar-AE" b="1" dirty="0" smtClean="0"/>
              <a:t> تتغلب عليها , وكذلك على طريقة التثبيت المستعملة من اجل تنفيذ هذه الحركة . حتى لو كانت العضلة ضامرة كثيراً , فمن المعروف </a:t>
            </a:r>
            <a:r>
              <a:rPr lang="ar-AE" b="1" dirty="0" err="1" smtClean="0"/>
              <a:t>انها</a:t>
            </a:r>
            <a:r>
              <a:rPr lang="ar-AE" b="1" dirty="0" smtClean="0"/>
              <a:t> تظهر جهداً </a:t>
            </a:r>
            <a:r>
              <a:rPr lang="ar-AE" b="1" dirty="0" err="1" smtClean="0"/>
              <a:t>اعظمياً</a:t>
            </a:r>
            <a:r>
              <a:rPr lang="ar-AE" b="1" dirty="0" smtClean="0"/>
              <a:t> في مستويات معينة</a:t>
            </a:r>
            <a:endParaRPr lang="en-US" dirty="0" smtClean="0"/>
          </a:p>
          <a:p>
            <a:r>
              <a:rPr lang="ar-AE" b="1" dirty="0" smtClean="0"/>
              <a:t>2- الجلد والتحمل : تخطط تمرينات الجلد بهدف زيادة التحمل وتعتمد على مبدأ التكرار. وهي مفيدة بشكل عام بعد مرحلة الشفاء والتحسن</a:t>
            </a:r>
            <a:endParaRPr lang="en-US" dirty="0" smtClean="0"/>
          </a:p>
          <a:p>
            <a:endParaRPr lang="ar-IQ"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diamond(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diamond(in)">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diamond(in)">
                                      <p:cBhvr>
                                        <p:cTn id="22" dur="2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diamond(in)">
                                      <p:cBhvr>
                                        <p:cTn id="2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a:solidFill>
            <a:schemeClr val="accent5">
              <a:lumMod val="60000"/>
              <a:lumOff val="40000"/>
            </a:schemeClr>
          </a:solidFill>
        </p:spPr>
        <p:txBody>
          <a:bodyPr>
            <a:normAutofit lnSpcReduction="10000"/>
          </a:bodyPr>
          <a:lstStyle/>
          <a:p>
            <a:r>
              <a:rPr lang="ar-AE" b="1" dirty="0" smtClean="0"/>
              <a:t>3- التنسيق : تخطط تمرينات التنسيق من أجل </a:t>
            </a:r>
            <a:r>
              <a:rPr lang="ar-AE" b="1" dirty="0" err="1" smtClean="0"/>
              <a:t>امكانية</a:t>
            </a:r>
            <a:r>
              <a:rPr lang="ar-AE" b="1" dirty="0" smtClean="0"/>
              <a:t> تطوير نماذج الحركات المعتادة المناسبة . وتعتمد على مبدأ التكرار والممارسة العلمية. وهي مفيدة خصوصاً في </a:t>
            </a:r>
            <a:r>
              <a:rPr lang="ar-AE" b="1" dirty="0" err="1" smtClean="0"/>
              <a:t>اصابات</a:t>
            </a:r>
            <a:r>
              <a:rPr lang="ar-AE" b="1" dirty="0" smtClean="0"/>
              <a:t> الوظيفة </a:t>
            </a:r>
            <a:r>
              <a:rPr lang="ar-AE" b="1" dirty="0" err="1" smtClean="0"/>
              <a:t>المخيخية</a:t>
            </a:r>
            <a:r>
              <a:rPr lang="ar-AE" b="1" dirty="0" smtClean="0"/>
              <a:t>.</a:t>
            </a:r>
            <a:endParaRPr lang="en-US" dirty="0" smtClean="0"/>
          </a:p>
          <a:p>
            <a:r>
              <a:rPr lang="ar-AE" b="1" dirty="0" smtClean="0"/>
              <a:t>4- حركات المفاصل الطبيعية : تكتسب تمرينات حركات المفاصل الطبيعية قيمة علمية في حالات تحدد هذه الحركات نتيجة لأسباب مختلفة. وهذه التمرينات مفيدة خصوصاً في حالات الشلل والتشوهات العضلية </a:t>
            </a:r>
            <a:r>
              <a:rPr lang="ar-AE" b="1" dirty="0" err="1" smtClean="0"/>
              <a:t>التقفعية</a:t>
            </a:r>
            <a:r>
              <a:rPr lang="ar-AE" b="1" dirty="0" smtClean="0"/>
              <a:t>. عند وجود تحدد حركي في قسم ما مع كون القوة جيدة فيه , </a:t>
            </a:r>
            <a:r>
              <a:rPr lang="ar-AE" b="1" dirty="0" err="1" smtClean="0"/>
              <a:t>افضل</a:t>
            </a:r>
            <a:r>
              <a:rPr lang="ar-AE" b="1" dirty="0" smtClean="0"/>
              <a:t> من عدم وجود التحدد مع كون القوة ضعيفة فيه.</a:t>
            </a:r>
            <a:endParaRPr lang="en-US" dirty="0" smtClean="0"/>
          </a:p>
          <a:p>
            <a:r>
              <a:rPr lang="ar-AE" b="1" dirty="0" smtClean="0"/>
              <a:t>5- السرعة: تستعمل تمرينات السرعة من اجل اختصار زمن الفعالية. ويجري الاستمرار في تكرار الفعاليات الوظيفية حتى تصبح الطاقة </a:t>
            </a:r>
            <a:r>
              <a:rPr lang="ar-AE" b="1" dirty="0" err="1" smtClean="0"/>
              <a:t>المصروفية</a:t>
            </a:r>
            <a:r>
              <a:rPr lang="ar-AE" b="1" dirty="0" smtClean="0"/>
              <a:t> في حدودها </a:t>
            </a:r>
            <a:r>
              <a:rPr lang="ar-AE" b="1" dirty="0" err="1" smtClean="0"/>
              <a:t>الاصغرية</a:t>
            </a:r>
            <a:r>
              <a:rPr lang="ar-AE" b="1" dirty="0" smtClean="0"/>
              <a:t>. وهذه التمرينات مفيدة في </a:t>
            </a:r>
            <a:r>
              <a:rPr lang="ar-AE" b="1" dirty="0" err="1" smtClean="0"/>
              <a:t>اخر</a:t>
            </a:r>
            <a:r>
              <a:rPr lang="ar-AE" b="1" dirty="0" smtClean="0"/>
              <a:t> مرحلة من مراحل البرنامج </a:t>
            </a:r>
            <a:r>
              <a:rPr lang="ar-AE" b="1" dirty="0" err="1" smtClean="0"/>
              <a:t>التأهيلي</a:t>
            </a:r>
            <a:r>
              <a:rPr lang="ar-AE" b="1" dirty="0" smtClean="0"/>
              <a:t>.</a:t>
            </a:r>
            <a:endParaRPr lang="en-US" dirty="0" smtClean="0"/>
          </a:p>
          <a:p>
            <a:endParaRPr lang="ar-IQ"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strips(downLeft)">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trips(downLeft)">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strips(downLeft)">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071546"/>
          </a:xfrm>
          <a:solidFill>
            <a:schemeClr val="accent2">
              <a:lumMod val="20000"/>
              <a:lumOff val="80000"/>
            </a:schemeClr>
          </a:solidFill>
        </p:spPr>
        <p:txBody>
          <a:bodyPr>
            <a:normAutofit fontScale="90000"/>
          </a:bodyPr>
          <a:lstStyle/>
          <a:p>
            <a:r>
              <a:rPr lang="en-US" b="1" dirty="0" smtClean="0"/>
              <a:t/>
            </a:r>
            <a:br>
              <a:rPr lang="en-US" b="1" dirty="0" smtClean="0"/>
            </a:br>
            <a:r>
              <a:rPr lang="ar-AE" b="1" dirty="0" smtClean="0"/>
              <a:t>أنواع </a:t>
            </a:r>
            <a:r>
              <a:rPr lang="ar-AE" b="1" dirty="0" smtClean="0"/>
              <a:t>التمرينات </a:t>
            </a:r>
            <a:r>
              <a:rPr lang="en-US" dirty="0" smtClean="0"/>
              <a:t/>
            </a:r>
            <a:br>
              <a:rPr lang="en-US" dirty="0" smtClean="0"/>
            </a:br>
            <a:endParaRPr lang="ar-IQ" dirty="0"/>
          </a:p>
        </p:txBody>
      </p:sp>
      <p:sp>
        <p:nvSpPr>
          <p:cNvPr id="3" name="عنصر نائب للمحتوى 2"/>
          <p:cNvSpPr>
            <a:spLocks noGrp="1"/>
          </p:cNvSpPr>
          <p:nvPr>
            <p:ph idx="1"/>
          </p:nvPr>
        </p:nvSpPr>
        <p:spPr>
          <a:xfrm>
            <a:off x="0" y="1071546"/>
            <a:ext cx="9144000" cy="5786454"/>
          </a:xfrm>
          <a:solidFill>
            <a:schemeClr val="accent2">
              <a:lumMod val="40000"/>
              <a:lumOff val="60000"/>
            </a:schemeClr>
          </a:solidFill>
        </p:spPr>
        <p:txBody>
          <a:bodyPr>
            <a:normAutofit lnSpcReduction="10000"/>
          </a:bodyPr>
          <a:lstStyle/>
          <a:p>
            <a:r>
              <a:rPr lang="ar-AE" b="1" dirty="0" smtClean="0"/>
              <a:t>يمكن تصنيف </a:t>
            </a:r>
            <a:r>
              <a:rPr lang="ar-AE" b="1" dirty="0" err="1" smtClean="0"/>
              <a:t>انواع</a:t>
            </a:r>
            <a:r>
              <a:rPr lang="ar-AE" b="1" dirty="0" smtClean="0"/>
              <a:t> التمرينات العلاجية على الشكل التالي:</a:t>
            </a:r>
            <a:endParaRPr lang="en-US" dirty="0" smtClean="0"/>
          </a:p>
          <a:p>
            <a:r>
              <a:rPr lang="ar-AE" b="1" dirty="0" smtClean="0"/>
              <a:t>1- التمرينات المنفعلة: وهي التمرينات التي تنفذ من قبل المعالج </a:t>
            </a:r>
            <a:r>
              <a:rPr lang="ar-AE" b="1" dirty="0" err="1" smtClean="0"/>
              <a:t>او</a:t>
            </a:r>
            <a:r>
              <a:rPr lang="ar-AE" b="1" dirty="0" smtClean="0"/>
              <a:t> من قبل جهاز دون </a:t>
            </a:r>
            <a:r>
              <a:rPr lang="ar-AE" b="1" dirty="0" err="1" smtClean="0"/>
              <a:t>ان</a:t>
            </a:r>
            <a:r>
              <a:rPr lang="ar-AE" b="1" dirty="0" smtClean="0"/>
              <a:t> يقوم الجزء المعالج بأي تقلص فاعل</a:t>
            </a:r>
            <a:endParaRPr lang="en-US" dirty="0" smtClean="0"/>
          </a:p>
          <a:p>
            <a:r>
              <a:rPr lang="ar-AE" b="1" dirty="0" smtClean="0"/>
              <a:t>2- التمرينات الفاعلة – المساعدة : هي التمرينات التي ينفذها المريض بالتقلص الفاعل مع مساعدة المعالج </a:t>
            </a:r>
            <a:r>
              <a:rPr lang="ar-AE" b="1" dirty="0" err="1" smtClean="0"/>
              <a:t>او</a:t>
            </a:r>
            <a:r>
              <a:rPr lang="ar-AE" b="1" dirty="0" smtClean="0"/>
              <a:t> الجهاز</a:t>
            </a:r>
            <a:endParaRPr lang="en-US" dirty="0" smtClean="0"/>
          </a:p>
          <a:p>
            <a:r>
              <a:rPr lang="ar-AE" b="1" dirty="0" smtClean="0"/>
              <a:t>3- التمرينات الفاعلة : هي التمرينات التي ينجزها المريض دون مساعدة , ولكن دون مقاومة </a:t>
            </a:r>
            <a:r>
              <a:rPr lang="ar-AE" b="1" dirty="0" err="1" smtClean="0"/>
              <a:t>ايضاً</a:t>
            </a:r>
            <a:r>
              <a:rPr lang="ar-AE" b="1" dirty="0" smtClean="0"/>
              <a:t>.</a:t>
            </a:r>
            <a:endParaRPr lang="en-US" dirty="0" smtClean="0"/>
          </a:p>
          <a:p>
            <a:r>
              <a:rPr lang="ar-AE" b="1" dirty="0" smtClean="0"/>
              <a:t>4- التمرينات المقاومة : هي التمرينات التي ينجزها المريض بشكل فاعل مع تطبيق مقاومة يدوية </a:t>
            </a:r>
            <a:r>
              <a:rPr lang="ar-AE" b="1" dirty="0" err="1" smtClean="0"/>
              <a:t>او</a:t>
            </a:r>
            <a:r>
              <a:rPr lang="ar-AE" b="1" dirty="0" smtClean="0"/>
              <a:t> </a:t>
            </a:r>
            <a:r>
              <a:rPr lang="ar-AE" b="1" dirty="0" err="1" smtClean="0"/>
              <a:t>الية</a:t>
            </a:r>
            <a:r>
              <a:rPr lang="ar-AE" b="1" dirty="0" smtClean="0"/>
              <a:t>.</a:t>
            </a:r>
            <a:endParaRPr lang="en-US" dirty="0" smtClean="0"/>
          </a:p>
          <a:p>
            <a:r>
              <a:rPr lang="ar-AE" b="1" dirty="0" smtClean="0"/>
              <a:t>5- تمرينات التمطيط : هي تمرينات تنفذ بالحركات الدافعة بشكل فاعل </a:t>
            </a:r>
            <a:r>
              <a:rPr lang="ar-AE" b="1" dirty="0" err="1" smtClean="0"/>
              <a:t>او</a:t>
            </a:r>
            <a:r>
              <a:rPr lang="ar-AE" b="1" dirty="0" smtClean="0"/>
              <a:t> منفعل تحدد الحركة لسبب ما .</a:t>
            </a:r>
            <a:endParaRPr lang="en-US" dirty="0" smtClean="0"/>
          </a:p>
          <a:p>
            <a:endParaRPr lang="ar-IQ"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heel(4)">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heel(4)">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heel(4)">
                                      <p:cBhvr>
                                        <p:cTn id="22" dur="2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wheel(4)">
                                      <p:cBhvr>
                                        <p:cTn id="27" dur="20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wheel(4)">
                                      <p:cBhvr>
                                        <p:cTn id="32" dur="20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wheel(4)">
                                      <p:cBhvr>
                                        <p:cTn id="37" dur="2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4"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wheel(4)">
                                      <p:cBhvr>
                                        <p:cTn id="4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a:solidFill>
            <a:schemeClr val="accent6">
              <a:lumMod val="40000"/>
              <a:lumOff val="60000"/>
            </a:schemeClr>
          </a:solidFill>
        </p:spPr>
        <p:txBody>
          <a:bodyPr>
            <a:normAutofit fontScale="70000" lnSpcReduction="20000"/>
          </a:bodyPr>
          <a:lstStyle/>
          <a:p>
            <a:r>
              <a:rPr lang="ar-AE" b="1" dirty="0" smtClean="0"/>
              <a:t>تأثيرات وفوائد التمرينات المنفعلة :</a:t>
            </a:r>
            <a:endParaRPr lang="en-US" dirty="0" smtClean="0"/>
          </a:p>
          <a:p>
            <a:pPr lvl="0"/>
            <a:r>
              <a:rPr lang="ar-AE" b="1" dirty="0" smtClean="0"/>
              <a:t>تمنع حدوث </a:t>
            </a:r>
            <a:r>
              <a:rPr lang="ar-AE" b="1" dirty="0" err="1" smtClean="0"/>
              <a:t>التقفعات</a:t>
            </a:r>
            <a:r>
              <a:rPr lang="ar-AE" b="1" dirty="0" smtClean="0"/>
              <a:t> </a:t>
            </a:r>
            <a:r>
              <a:rPr lang="ar-AE" b="1" dirty="0" err="1" smtClean="0"/>
              <a:t>والالتصاقات</a:t>
            </a:r>
            <a:r>
              <a:rPr lang="ar-AE" b="1" dirty="0" smtClean="0"/>
              <a:t>.</a:t>
            </a:r>
            <a:endParaRPr lang="en-US" dirty="0" smtClean="0"/>
          </a:p>
          <a:p>
            <a:pPr lvl="0"/>
            <a:r>
              <a:rPr lang="ar-AE" b="1" dirty="0" smtClean="0"/>
              <a:t>تزيد حس المستقبلات الجسدية العميقة.</a:t>
            </a:r>
            <a:endParaRPr lang="en-US" dirty="0" smtClean="0"/>
          </a:p>
          <a:p>
            <a:pPr lvl="0"/>
            <a:r>
              <a:rPr lang="ar-AE" b="1" dirty="0" smtClean="0"/>
              <a:t>تؤمن بقاء العضلات ضمن طولها الطبيعي </a:t>
            </a:r>
            <a:r>
              <a:rPr lang="ar-AE" b="1" dirty="0" err="1" smtClean="0"/>
              <a:t>اثناء</a:t>
            </a:r>
            <a:r>
              <a:rPr lang="ar-AE" b="1" dirty="0" smtClean="0"/>
              <a:t> الراحة.</a:t>
            </a:r>
            <a:endParaRPr lang="en-US" dirty="0" smtClean="0"/>
          </a:p>
          <a:p>
            <a:pPr lvl="0"/>
            <a:r>
              <a:rPr lang="ar-AE" b="1" dirty="0" smtClean="0"/>
              <a:t>تحث </a:t>
            </a:r>
            <a:r>
              <a:rPr lang="ar-AE" b="1" dirty="0" err="1" smtClean="0"/>
              <a:t>منعكسات</a:t>
            </a:r>
            <a:r>
              <a:rPr lang="ar-AE" b="1" dirty="0" smtClean="0"/>
              <a:t> حركتي العطف والبسط.</a:t>
            </a:r>
            <a:endParaRPr lang="en-US" dirty="0" smtClean="0"/>
          </a:p>
          <a:p>
            <a:pPr lvl="0"/>
            <a:r>
              <a:rPr lang="ar-AE" b="1" dirty="0" smtClean="0"/>
              <a:t>تحضر </a:t>
            </a:r>
            <a:r>
              <a:rPr lang="ar-AE" b="1" dirty="0" err="1" smtClean="0"/>
              <a:t>وتهيىء</a:t>
            </a:r>
            <a:r>
              <a:rPr lang="ar-AE" b="1" dirty="0" smtClean="0"/>
              <a:t> المريض للتمرين الفاعل.</a:t>
            </a:r>
            <a:endParaRPr lang="en-US" dirty="0" smtClean="0"/>
          </a:p>
          <a:p>
            <a:r>
              <a:rPr lang="ar-AE" b="1" dirty="0" smtClean="0"/>
              <a:t>تأثيرات وفوائد التمرينات الفاعلة – المساعدة :</a:t>
            </a:r>
            <a:endParaRPr lang="en-US" dirty="0" smtClean="0"/>
          </a:p>
          <a:p>
            <a:r>
              <a:rPr lang="ar-AE" b="1" dirty="0" err="1" smtClean="0"/>
              <a:t>ان</a:t>
            </a:r>
            <a:r>
              <a:rPr lang="ar-AE" b="1" dirty="0" smtClean="0"/>
              <a:t> المساعدة والتوجيه المقدمين في بداية التمرين الفاعل المساعد لا يقف تأثيرهما عند تقوية العضلات فقط </a:t>
            </a:r>
            <a:r>
              <a:rPr lang="ar-AE" b="1" dirty="0" err="1" smtClean="0"/>
              <a:t>وانما</a:t>
            </a:r>
            <a:r>
              <a:rPr lang="ar-AE" b="1" dirty="0" smtClean="0"/>
              <a:t> يرسخان </a:t>
            </a:r>
            <a:r>
              <a:rPr lang="ar-AE" b="1" dirty="0" err="1" smtClean="0"/>
              <a:t>ايضاً</a:t>
            </a:r>
            <a:r>
              <a:rPr lang="ar-AE" b="1" dirty="0" smtClean="0"/>
              <a:t> في نفس الوقت نماذج الحركة الضرورية من اجل الحركة المنسقة .</a:t>
            </a:r>
            <a:endParaRPr lang="en-US" dirty="0" smtClean="0"/>
          </a:p>
          <a:p>
            <a:r>
              <a:rPr lang="ar-AE" b="1" dirty="0" smtClean="0"/>
              <a:t>تأثيرات وفوائد التمرينات الفاعلة :</a:t>
            </a:r>
            <a:endParaRPr lang="en-US" dirty="0" smtClean="0"/>
          </a:p>
          <a:p>
            <a:r>
              <a:rPr lang="ar-AE" b="1" dirty="0" err="1" smtClean="0"/>
              <a:t>ان</a:t>
            </a:r>
            <a:r>
              <a:rPr lang="ar-AE" b="1" dirty="0" smtClean="0"/>
              <a:t> برنامج التمرينات الفاعلة يفتح الطريق لزيادة القوة العضلية واكتساب الوظيفة عند المريض. كما انه يؤمن تنظيم وتسوية الوضع العام , وذلك بمساعدة القلب وجهاز التنفس على العمل بشكل </a:t>
            </a:r>
            <a:r>
              <a:rPr lang="ar-AE" b="1" dirty="0" err="1" smtClean="0"/>
              <a:t>افضل</a:t>
            </a:r>
            <a:r>
              <a:rPr lang="ar-AE" b="1" dirty="0" smtClean="0"/>
              <a:t> .</a:t>
            </a:r>
            <a:endParaRPr lang="en-US" dirty="0" smtClean="0"/>
          </a:p>
          <a:p>
            <a:r>
              <a:rPr lang="ar-AE" b="1" dirty="0" smtClean="0"/>
              <a:t>تأثيرات وفوائد تمرينات المقاومة:</a:t>
            </a:r>
            <a:endParaRPr lang="en-US" dirty="0" smtClean="0"/>
          </a:p>
          <a:p>
            <a:r>
              <a:rPr lang="ar-AE" b="1" dirty="0" smtClean="0"/>
              <a:t>التأثير </a:t>
            </a:r>
            <a:r>
              <a:rPr lang="ar-AE" b="1" dirty="0" smtClean="0"/>
              <a:t>الأكبر </a:t>
            </a:r>
            <a:r>
              <a:rPr lang="ar-AE" b="1" dirty="0" smtClean="0"/>
              <a:t>هو زيادة القوة العضلية</a:t>
            </a:r>
            <a:r>
              <a:rPr lang="ar-AE" b="1" dirty="0" smtClean="0"/>
              <a:t>.</a:t>
            </a:r>
            <a:endParaRPr lang="ar-IQ" b="1" dirty="0" smtClean="0"/>
          </a:p>
          <a:p>
            <a:r>
              <a:rPr lang="ar-AE" b="1" dirty="0" smtClean="0"/>
              <a:t>تأثيرات وفوائد تمرينات التمطيط :</a:t>
            </a:r>
            <a:endParaRPr lang="en-US" dirty="0" smtClean="0"/>
          </a:p>
          <a:p>
            <a:pPr lvl="0"/>
            <a:r>
              <a:rPr lang="ar-AE" b="1" dirty="0" smtClean="0"/>
              <a:t>علاج حالات </a:t>
            </a:r>
            <a:r>
              <a:rPr lang="ar-AE" b="1" dirty="0" err="1" smtClean="0"/>
              <a:t>التقصرات</a:t>
            </a:r>
            <a:r>
              <a:rPr lang="ar-AE" b="1" dirty="0" smtClean="0"/>
              <a:t> العضلية </a:t>
            </a:r>
            <a:endParaRPr lang="en-US" dirty="0" smtClean="0"/>
          </a:p>
          <a:p>
            <a:pPr lvl="0"/>
            <a:r>
              <a:rPr lang="ar-IQ" b="1" dirty="0" smtClean="0"/>
              <a:t>علاج </a:t>
            </a:r>
            <a:r>
              <a:rPr lang="ar-IQ" b="1" dirty="0" err="1" smtClean="0"/>
              <a:t>التقفع</a:t>
            </a:r>
            <a:r>
              <a:rPr lang="ar-IQ" b="1" dirty="0" smtClean="0"/>
              <a:t> على حالة العضلات التي تصلبت </a:t>
            </a:r>
            <a:r>
              <a:rPr lang="ar-IQ" b="1" dirty="0" err="1" smtClean="0"/>
              <a:t>وتقصرت</a:t>
            </a:r>
            <a:r>
              <a:rPr lang="ar-IQ" b="1" dirty="0" smtClean="0"/>
              <a:t> وفقدت مقدرتها وقابليتها على بلوغ طولها الطبيعي </a:t>
            </a:r>
            <a:endParaRPr lang="en-US" dirty="0" smtClean="0"/>
          </a:p>
          <a:p>
            <a:endParaRPr lang="en-US" dirty="0" smtClean="0"/>
          </a:p>
          <a:p>
            <a:endParaRPr lang="ar-IQ"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plus(in)">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plus(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3"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plus(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3"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plus(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3"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plus(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3"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plus(in)">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3"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plus(in)">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3" presetClass="entr" presetSubtype="16"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plus(in)">
                                      <p:cBhvr>
                                        <p:cTn id="42" dur="20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3" presetClass="entr" presetSubtype="16"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plus(in)">
                                      <p:cBhvr>
                                        <p:cTn id="47" dur="20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3" presetClass="entr" presetSubtype="16"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plus(in)">
                                      <p:cBhvr>
                                        <p:cTn id="52" dur="2000"/>
                                        <p:tgtEl>
                                          <p:spTgt spid="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3" presetClass="entr" presetSubtype="16" fill="hold" grpId="0"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plus(in)">
                                      <p:cBhvr>
                                        <p:cTn id="57" dur="2000"/>
                                        <p:tgtEl>
                                          <p:spTgt spid="3">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3" presetClass="entr" presetSubtype="16" fill="hold" grpId="0" nodeType="clickEffect">
                                  <p:stCondLst>
                                    <p:cond delay="0"/>
                                  </p:stCondLst>
                                  <p:childTnLst>
                                    <p:set>
                                      <p:cBhvr>
                                        <p:cTn id="61" dur="1" fill="hold">
                                          <p:stCondLst>
                                            <p:cond delay="0"/>
                                          </p:stCondLst>
                                        </p:cTn>
                                        <p:tgtEl>
                                          <p:spTgt spid="3">
                                            <p:txEl>
                                              <p:pRg st="10" end="10"/>
                                            </p:txEl>
                                          </p:spTgt>
                                        </p:tgtEl>
                                        <p:attrNameLst>
                                          <p:attrName>style.visibility</p:attrName>
                                        </p:attrNameLst>
                                      </p:cBhvr>
                                      <p:to>
                                        <p:strVal val="visible"/>
                                      </p:to>
                                    </p:set>
                                    <p:animEffect transition="in" filter="plus(in)">
                                      <p:cBhvr>
                                        <p:cTn id="62" dur="2000"/>
                                        <p:tgtEl>
                                          <p:spTgt spid="3">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3" presetClass="entr" presetSubtype="16" fill="hold" grpId="0"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Effect transition="in" filter="plus(in)">
                                      <p:cBhvr>
                                        <p:cTn id="67" dur="2000"/>
                                        <p:tgtEl>
                                          <p:spTgt spid="3">
                                            <p:txEl>
                                              <p:pRg st="11" end="1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3" presetClass="entr" presetSubtype="16" fill="hold" grpId="0" nodeType="clickEffect">
                                  <p:stCondLst>
                                    <p:cond delay="0"/>
                                  </p:stCondLst>
                                  <p:childTnLst>
                                    <p:set>
                                      <p:cBhvr>
                                        <p:cTn id="71" dur="1" fill="hold">
                                          <p:stCondLst>
                                            <p:cond delay="0"/>
                                          </p:stCondLst>
                                        </p:cTn>
                                        <p:tgtEl>
                                          <p:spTgt spid="3">
                                            <p:txEl>
                                              <p:pRg st="12" end="12"/>
                                            </p:txEl>
                                          </p:spTgt>
                                        </p:tgtEl>
                                        <p:attrNameLst>
                                          <p:attrName>style.visibility</p:attrName>
                                        </p:attrNameLst>
                                      </p:cBhvr>
                                      <p:to>
                                        <p:strVal val="visible"/>
                                      </p:to>
                                    </p:set>
                                    <p:animEffect transition="in" filter="plus(in)">
                                      <p:cBhvr>
                                        <p:cTn id="72" dur="2000"/>
                                        <p:tgtEl>
                                          <p:spTgt spid="3">
                                            <p:txEl>
                                              <p:pRg st="12" end="12"/>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3" presetClass="entr" presetSubtype="16" fill="hold" grpId="0" nodeType="clickEffect">
                                  <p:stCondLst>
                                    <p:cond delay="0"/>
                                  </p:stCondLst>
                                  <p:childTnLst>
                                    <p:set>
                                      <p:cBhvr>
                                        <p:cTn id="76" dur="1" fill="hold">
                                          <p:stCondLst>
                                            <p:cond delay="0"/>
                                          </p:stCondLst>
                                        </p:cTn>
                                        <p:tgtEl>
                                          <p:spTgt spid="3">
                                            <p:txEl>
                                              <p:pRg st="13" end="13"/>
                                            </p:txEl>
                                          </p:spTgt>
                                        </p:tgtEl>
                                        <p:attrNameLst>
                                          <p:attrName>style.visibility</p:attrName>
                                        </p:attrNameLst>
                                      </p:cBhvr>
                                      <p:to>
                                        <p:strVal val="visible"/>
                                      </p:to>
                                    </p:set>
                                    <p:animEffect transition="in" filter="plus(in)">
                                      <p:cBhvr>
                                        <p:cTn id="77" dur="2000"/>
                                        <p:tgtEl>
                                          <p:spTgt spid="3">
                                            <p:txEl>
                                              <p:pRg st="13" end="13"/>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3" presetClass="entr" presetSubtype="16" fill="hold" grpId="0" nodeType="clickEffect">
                                  <p:stCondLst>
                                    <p:cond delay="0"/>
                                  </p:stCondLst>
                                  <p:childTnLst>
                                    <p:set>
                                      <p:cBhvr>
                                        <p:cTn id="81" dur="1" fill="hold">
                                          <p:stCondLst>
                                            <p:cond delay="0"/>
                                          </p:stCondLst>
                                        </p:cTn>
                                        <p:tgtEl>
                                          <p:spTgt spid="3">
                                            <p:txEl>
                                              <p:pRg st="14" end="14"/>
                                            </p:txEl>
                                          </p:spTgt>
                                        </p:tgtEl>
                                        <p:attrNameLst>
                                          <p:attrName>style.visibility</p:attrName>
                                        </p:attrNameLst>
                                      </p:cBhvr>
                                      <p:to>
                                        <p:strVal val="visible"/>
                                      </p:to>
                                    </p:set>
                                    <p:animEffect transition="in" filter="plus(in)">
                                      <p:cBhvr>
                                        <p:cTn id="82" dur="20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TotalTime>
  <Words>1672</Words>
  <PresentationFormat>عرض على الشاشة (3:4)‏</PresentationFormat>
  <Paragraphs>102</Paragraphs>
  <Slides>20</Slides>
  <Notes>0</Notes>
  <HiddenSlides>0</HiddenSlides>
  <MMClips>0</MMClips>
  <ScaleCrop>false</ScaleCrop>
  <HeadingPairs>
    <vt:vector size="4" baseType="variant">
      <vt:variant>
        <vt:lpstr>سمة</vt:lpstr>
      </vt:variant>
      <vt:variant>
        <vt:i4>1</vt:i4>
      </vt:variant>
      <vt:variant>
        <vt:lpstr>عناوين الشرائح</vt:lpstr>
      </vt:variant>
      <vt:variant>
        <vt:i4>20</vt:i4>
      </vt:variant>
    </vt:vector>
  </HeadingPairs>
  <TitlesOfParts>
    <vt:vector size="21" baseType="lpstr">
      <vt:lpstr>سمة Office</vt:lpstr>
      <vt:lpstr>الشريحة 1</vt:lpstr>
      <vt:lpstr> تأثير التمرينات العلاجية على اجهزة الجسم </vt:lpstr>
      <vt:lpstr>الشريحة 3</vt:lpstr>
      <vt:lpstr>الشريحة 4</vt:lpstr>
      <vt:lpstr>تخطيط برنامج التمرينات العلاجية</vt:lpstr>
      <vt:lpstr> أغراض التمرينات </vt:lpstr>
      <vt:lpstr>الشريحة 7</vt:lpstr>
      <vt:lpstr> أنواع التمرينات  </vt:lpstr>
      <vt:lpstr>الشريحة 9</vt:lpstr>
      <vt:lpstr> تمرينات اليوغا العلاجية  </vt:lpstr>
      <vt:lpstr> لليوگا فوائد متعددة يمكن إيجازها في : -  </vt:lpstr>
      <vt:lpstr>الشريحة 12</vt:lpstr>
      <vt:lpstr>الشريحة 13</vt:lpstr>
      <vt:lpstr> اليوگا كعلاج  </vt:lpstr>
      <vt:lpstr>الشريحة 15</vt:lpstr>
      <vt:lpstr>الشريحة 16</vt:lpstr>
      <vt:lpstr>الشريحة 17</vt:lpstr>
      <vt:lpstr>الشريحة 18</vt:lpstr>
      <vt:lpstr> إذا كنت تفكر في ممارسة اليوغا للمساعدة في التحسين من حالتك الصحية عليك: </vt:lpstr>
      <vt:lpstr>الشريحة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تأثير التمرينات العلاجية على اجهزة الجسم </dc:title>
  <dc:creator>الغدير</dc:creator>
  <cp:lastModifiedBy>الغدير</cp:lastModifiedBy>
  <cp:revision>15</cp:revision>
  <dcterms:created xsi:type="dcterms:W3CDTF">2018-04-23T18:22:11Z</dcterms:created>
  <dcterms:modified xsi:type="dcterms:W3CDTF">2018-04-23T19:54:22Z</dcterms:modified>
</cp:coreProperties>
</file>