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99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22/06/1440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22/06/1440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22/06/1440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22/06/1440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22/06/1440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22/06/1440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22/06/1440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arageek.com/2017/01/26/polyphasic-sleep.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0" y="0"/>
            <a:ext cx="9144000" cy="6858000"/>
          </a:xfrm>
          <a:solidFill>
            <a:schemeClr val="accent2">
              <a:lumMod val="20000"/>
              <a:lumOff val="80000"/>
            </a:schemeClr>
          </a:solidFill>
        </p:spPr>
        <p:txBody>
          <a:bodyPr>
            <a:normAutofit/>
          </a:bodyPr>
          <a:lstStyle/>
          <a:p>
            <a:endParaRPr lang="ar-IQ" sz="5400" b="1" dirty="0" smtClean="0"/>
          </a:p>
          <a:p>
            <a:r>
              <a:rPr lang="ar-IQ" sz="5400" b="1" dirty="0" smtClean="0">
                <a:ln w="18000">
                  <a:solidFill>
                    <a:schemeClr val="accent2">
                      <a:satMod val="140000"/>
                    </a:schemeClr>
                  </a:solidFill>
                  <a:prstDash val="solid"/>
                  <a:miter lim="800000"/>
                </a:ln>
                <a:noFill/>
                <a:effectLst>
                  <a:glow rad="101600">
                    <a:schemeClr val="accent2">
                      <a:satMod val="175000"/>
                      <a:alpha val="40000"/>
                    </a:schemeClr>
                  </a:glow>
                  <a:outerShdw blurRad="25500" dist="23000" dir="7020000" algn="tl">
                    <a:srgbClr val="000000">
                      <a:alpha val="50000"/>
                    </a:srgbClr>
                  </a:outerShdw>
                </a:effectLst>
              </a:rPr>
              <a:t>العقل في القلب وليس في الدماغ</a:t>
            </a:r>
          </a:p>
          <a:p>
            <a:r>
              <a:rPr lang="ar-IQ" sz="5400" b="1" dirty="0" smtClean="0">
                <a:effectLst>
                  <a:glow rad="63500">
                    <a:schemeClr val="accent2">
                      <a:satMod val="175000"/>
                      <a:alpha val="40000"/>
                    </a:schemeClr>
                  </a:glow>
                </a:effectLst>
              </a:rPr>
              <a:t>د. شيماء </a:t>
            </a:r>
            <a:r>
              <a:rPr lang="ar-IQ" sz="5400" b="1" dirty="0" err="1" smtClean="0">
                <a:effectLst>
                  <a:glow rad="63500">
                    <a:schemeClr val="accent2">
                      <a:satMod val="175000"/>
                      <a:alpha val="40000"/>
                    </a:schemeClr>
                  </a:glow>
                </a:effectLst>
              </a:rPr>
              <a:t>الاعرجي</a:t>
            </a:r>
            <a:endParaRPr lang="ar-IQ" sz="5400" b="1" dirty="0" smtClean="0">
              <a:effectLst>
                <a:glow rad="63500">
                  <a:schemeClr val="accent2">
                    <a:satMod val="175000"/>
                    <a:alpha val="40000"/>
                  </a:schemeClr>
                </a:glow>
              </a:effectLst>
            </a:endParaRPr>
          </a:p>
          <a:p>
            <a:endParaRPr lang="ar-IQ" sz="5400" b="1" dirty="0">
              <a:effectLst>
                <a:glow rad="63500">
                  <a:schemeClr val="accent2">
                    <a:satMod val="175000"/>
                    <a:alpha val="40000"/>
                  </a:schemeClr>
                </a:glow>
              </a:effectLst>
            </a:endParaRPr>
          </a:p>
        </p:txBody>
      </p:sp>
      <p:pic>
        <p:nvPicPr>
          <p:cNvPr id="4" name="صورة 3" descr="c9b80fdfaa.jpg"/>
          <p:cNvPicPr>
            <a:picLocks noChangeAspect="1"/>
          </p:cNvPicPr>
          <p:nvPr/>
        </p:nvPicPr>
        <p:blipFill>
          <a:blip r:embed="rId2"/>
          <a:stretch>
            <a:fillRect/>
          </a:stretch>
        </p:blipFill>
        <p:spPr>
          <a:xfrm>
            <a:off x="4714876" y="3071810"/>
            <a:ext cx="3810000" cy="3076575"/>
          </a:xfrm>
          <a:prstGeom prst="rect">
            <a:avLst/>
          </a:prstGeom>
        </p:spPr>
      </p:pic>
      <p:pic>
        <p:nvPicPr>
          <p:cNvPr id="5" name="صورة 4" descr="12457154585.jpg"/>
          <p:cNvPicPr>
            <a:picLocks noChangeAspect="1"/>
          </p:cNvPicPr>
          <p:nvPr/>
        </p:nvPicPr>
        <p:blipFill>
          <a:blip r:embed="rId3"/>
          <a:stretch>
            <a:fillRect/>
          </a:stretch>
        </p:blipFill>
        <p:spPr>
          <a:xfrm>
            <a:off x="428595" y="3071810"/>
            <a:ext cx="3857653" cy="329565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randombar(horizont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randombar(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randombar(horizontal)">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lumMod val="20000"/>
              <a:lumOff val="80000"/>
            </a:schemeClr>
          </a:solidFill>
        </p:spPr>
        <p:txBody>
          <a:bodyPr>
            <a:normAutofit fontScale="92500" lnSpcReduction="20000"/>
          </a:bodyPr>
          <a:lstStyle/>
          <a:p>
            <a:endParaRPr lang="ar-IQ" dirty="0" smtClean="0"/>
          </a:p>
          <a:p>
            <a:r>
              <a:rPr lang="ar-SA" dirty="0" smtClean="0"/>
              <a:t>ويقوم الدماغ بتوجيه الأعصاب الحسية والحركية للتنفيذ عبر الجهاز العصبي ، ولو حدث أي خلل في هذا التناغم لظهرت الاضطرابات على الفور وهذا الاكتشاف الجديد قدم رؤية علمية جديدة للقلب تتفق مع ما جاء في القرآن الكريم منذ أكثر من 1400 سنة حيث قال تعالى ﴿ أَفَلَمْ يَسِيرُوا فِي الْأَرْضِ فَتَكُونَ لَهُمْ قُلُوبٌ يَعْقِلُونَ </a:t>
            </a:r>
            <a:r>
              <a:rPr lang="ar-SA" dirty="0" err="1" smtClean="0"/>
              <a:t>بِهَا</a:t>
            </a:r>
            <a:r>
              <a:rPr lang="ar-SA" dirty="0" smtClean="0"/>
              <a:t> أَوْ آذَانٌ يَسْمَعُونَ </a:t>
            </a:r>
            <a:r>
              <a:rPr lang="ar-SA" dirty="0" err="1" smtClean="0"/>
              <a:t>بِهَا</a:t>
            </a:r>
            <a:r>
              <a:rPr lang="ar-SA" dirty="0" smtClean="0"/>
              <a:t> ﴾ أي حدد سبحانه وتعالى العقل في القلب والسمع في الأذان ، في حين جميع مصادر التعلم الحركة وعلم الحركة وعلم النفس </a:t>
            </a:r>
            <a:r>
              <a:rPr lang="ar-SA" dirty="0" err="1" smtClean="0"/>
              <a:t>والفسيولوجيا</a:t>
            </a:r>
            <a:r>
              <a:rPr lang="ar-SA" dirty="0" smtClean="0"/>
              <a:t> وغيرها من العلوم المرتبطة بالتدريب الرياضي تشير إلى أن العمليات العقلية كالفهم والإدراك والتعلم والحالات النفسية تقوم بالدماغ والدماغ وعن طريق الجهاز العصبي يوجه الأعصاب الحسية والحركية إلى الجهاز الحركي لتنفيذ الواجب الحركي دون </a:t>
            </a:r>
            <a:r>
              <a:rPr lang="ar-SA" dirty="0" err="1" smtClean="0"/>
              <a:t>اي</a:t>
            </a:r>
            <a:r>
              <a:rPr lang="ar-SA" dirty="0" smtClean="0"/>
              <a:t> إشارة للقلب في هذه العمليات وهذا التطور والاكتشافات الجديدة سوف تغيير المفاهيم والنظريات الحالية للعلوم المرتبطة بالتدريب الرياضي وهناك العديد من الإحداث التي تدل على أن العقل في القلب وليس في الدماغ وسنذكر البعض من هذه الإحداث الحقيقية التي تفسر أهمية ودور القلب في العمليات العقلية</a:t>
            </a:r>
            <a:r>
              <a:rPr lang="en-US" dirty="0" smtClean="0"/>
              <a:t> .</a:t>
            </a:r>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4)">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4)">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lumMod val="20000"/>
              <a:lumOff val="80000"/>
            </a:schemeClr>
          </a:solidFill>
        </p:spPr>
        <p:txBody>
          <a:bodyPr>
            <a:normAutofit fontScale="92500" lnSpcReduction="20000"/>
          </a:bodyPr>
          <a:lstStyle/>
          <a:p>
            <a:endParaRPr lang="ar-IQ" dirty="0" smtClean="0"/>
          </a:p>
          <a:p>
            <a:r>
              <a:rPr lang="ar-SA" dirty="0" smtClean="0"/>
              <a:t>شاب توفي في حادث مروري وكان يعمل في الموسيقى والغناء وقد تبرع أهلة بقلبه لفتاة بنفس العمر وبين فترة وأخرى تزور هذه الشابة أهل الشاب وأمام </a:t>
            </a:r>
            <a:r>
              <a:rPr lang="ar-SA" dirty="0" err="1" smtClean="0"/>
              <a:t>اهل</a:t>
            </a:r>
            <a:r>
              <a:rPr lang="ar-IQ" dirty="0" smtClean="0"/>
              <a:t>ه</a:t>
            </a:r>
            <a:r>
              <a:rPr lang="ar-SA" dirty="0" smtClean="0"/>
              <a:t> تقوم بالعزف وتغني نفس الأغاني التي كان يرددها الشاب ، علما أن الفتاة لم يسبق لها </a:t>
            </a:r>
            <a:r>
              <a:rPr lang="ar-SA" dirty="0" err="1" smtClean="0"/>
              <a:t>ان</a:t>
            </a:r>
            <a:r>
              <a:rPr lang="ar-SA" dirty="0" smtClean="0"/>
              <a:t> تعلمت العزف أو سمعت هذه الموسيقى أو</a:t>
            </a:r>
            <a:r>
              <a:rPr lang="ar-IQ" dirty="0" smtClean="0"/>
              <a:t> </a:t>
            </a:r>
            <a:r>
              <a:rPr lang="ar-SA" dirty="0" smtClean="0"/>
              <a:t>كلمات الأغاني ولم تلتقي بالشاب مطلقا .. فمن أين اكتسبت هذه الفتاة هذه المهارة في العزف والغناء وكيف استطاعت أن تحرك </a:t>
            </a:r>
            <a:r>
              <a:rPr lang="ar-SA" dirty="0" err="1" smtClean="0"/>
              <a:t>اصابعها</a:t>
            </a:r>
            <a:r>
              <a:rPr lang="ar-SA" dirty="0" smtClean="0"/>
              <a:t> للعزف وبانسيابية ودقة عالية دون </a:t>
            </a:r>
            <a:r>
              <a:rPr lang="ar-SA" dirty="0" err="1" smtClean="0"/>
              <a:t>ان</a:t>
            </a:r>
            <a:r>
              <a:rPr lang="ar-SA" dirty="0" smtClean="0"/>
              <a:t> تتعلم ذلك ؟</a:t>
            </a:r>
            <a:r>
              <a:rPr lang="en-US" dirty="0" smtClean="0"/>
              <a:t>.. </a:t>
            </a:r>
            <a:br>
              <a:rPr lang="en-US" dirty="0" smtClean="0"/>
            </a:br>
            <a:r>
              <a:rPr lang="en-US" dirty="0" smtClean="0"/>
              <a:t>• </a:t>
            </a:r>
            <a:r>
              <a:rPr lang="ar-SA" dirty="0" smtClean="0"/>
              <a:t>فتاة عمرها (8) سنوات توفيت مقتولة فتبرع </a:t>
            </a:r>
            <a:r>
              <a:rPr lang="ar-SA" dirty="0" err="1" smtClean="0"/>
              <a:t>اهلها</a:t>
            </a:r>
            <a:r>
              <a:rPr lang="ar-SA" dirty="0" smtClean="0"/>
              <a:t> بقلبها لفتاة بنفس العمر بعد فترة </a:t>
            </a:r>
            <a:r>
              <a:rPr lang="ar-SA" dirty="0" err="1" smtClean="0"/>
              <a:t>اخذت</a:t>
            </a:r>
            <a:r>
              <a:rPr lang="ar-SA" dirty="0" smtClean="0"/>
              <a:t> هذه الطفلة تراودها </a:t>
            </a:r>
            <a:r>
              <a:rPr lang="ar-SA" dirty="0" err="1" smtClean="0"/>
              <a:t>احلام</a:t>
            </a:r>
            <a:r>
              <a:rPr lang="ar-SA" dirty="0" smtClean="0"/>
              <a:t> وكوابيس مزعجة بأن شخص يريد </a:t>
            </a:r>
            <a:r>
              <a:rPr lang="ar-SA" dirty="0" err="1" smtClean="0"/>
              <a:t>ان</a:t>
            </a:r>
            <a:r>
              <a:rPr lang="ar-SA" dirty="0" smtClean="0"/>
              <a:t> يقتلها </a:t>
            </a:r>
            <a:r>
              <a:rPr lang="ar-SA" dirty="0" err="1" smtClean="0"/>
              <a:t>وانها</a:t>
            </a:r>
            <a:r>
              <a:rPr lang="ar-SA" dirty="0" smtClean="0"/>
              <a:t> تتصور شكله واضحا </a:t>
            </a:r>
            <a:r>
              <a:rPr lang="ar-SA" dirty="0" err="1" smtClean="0"/>
              <a:t>وانها</a:t>
            </a:r>
            <a:r>
              <a:rPr lang="ar-SA" dirty="0" smtClean="0"/>
              <a:t> في خطر فذهبت للطبيب النفسي الذي اخبر الشرطة وبعد وصف الفتاة لشكله قام الفنيين في الشرطة برسم شكل الشخص الذي يريد قتلها بناء على وصف الطفلة تعرفت علية الشرطة وبعد التحقيق اعترف انه قاتل تلك الفتاة . كيف عرفت الفتاة شكل القاتل علما </a:t>
            </a:r>
            <a:r>
              <a:rPr lang="ar-SA" dirty="0" err="1" smtClean="0"/>
              <a:t>انها</a:t>
            </a:r>
            <a:r>
              <a:rPr lang="ar-SA" dirty="0" smtClean="0"/>
              <a:t> لم تراه سابقا وكيف تم حفظ شكل القاتل في قلب الفتاة التي زرع لها القلب ؟ . وهناك العديد من </a:t>
            </a:r>
            <a:r>
              <a:rPr lang="ar-SA" dirty="0" err="1" smtClean="0"/>
              <a:t>الاحداث</a:t>
            </a:r>
            <a:r>
              <a:rPr lang="ar-SA" dirty="0" smtClean="0"/>
              <a:t> من هذا النوع</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3">
                                            <p:bg/>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2000" fill="hold"/>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lumMod val="20000"/>
              <a:lumOff val="80000"/>
            </a:schemeClr>
          </a:solidFill>
        </p:spPr>
        <p:txBody>
          <a:bodyPr>
            <a:normAutofit lnSpcReduction="10000"/>
          </a:bodyPr>
          <a:lstStyle/>
          <a:p>
            <a:endParaRPr lang="ar-IQ" dirty="0" smtClean="0"/>
          </a:p>
          <a:p>
            <a:r>
              <a:rPr lang="ar-SA" dirty="0" smtClean="0"/>
              <a:t>لقد اتضح للعلماء ومن خلال الدراسات والبحوث العملية ومتابعة </a:t>
            </a:r>
            <a:r>
              <a:rPr lang="ar-SA" dirty="0" err="1" smtClean="0"/>
              <a:t>الاشخاص</a:t>
            </a:r>
            <a:r>
              <a:rPr lang="ar-SA" dirty="0" smtClean="0"/>
              <a:t> الذين زرعوا لهم قلوب أن كل خلية من خلايا القلب فيها ذاكرة ذات سعة كبيرة في خزن وحفظ المعلومات </a:t>
            </a:r>
            <a:r>
              <a:rPr lang="ar-SA" dirty="0" err="1" smtClean="0"/>
              <a:t>والاحداث</a:t>
            </a:r>
            <a:r>
              <a:rPr lang="ar-SA" dirty="0" smtClean="0"/>
              <a:t> تسمى بذاكرة الخلايا القلبية وهذه المعلومات المخزونة بذاكرة القلب تلعب دورا كبيرا في العديد من العمليات العقلية والنفسية والفهم </a:t>
            </a:r>
            <a:r>
              <a:rPr lang="ar-SA" dirty="0" err="1" smtClean="0"/>
              <a:t>والادراك</a:t>
            </a:r>
            <a:r>
              <a:rPr lang="ar-SA" dirty="0" smtClean="0"/>
              <a:t> والتذكر والتعلم ويرسل القلب هذه المعلومات </a:t>
            </a:r>
            <a:r>
              <a:rPr lang="ar-SA" dirty="0" err="1" smtClean="0"/>
              <a:t>الى</a:t>
            </a:r>
            <a:r>
              <a:rPr lang="ar-SA" dirty="0" smtClean="0"/>
              <a:t> الدماغ ليقوم بتفسيرها </a:t>
            </a:r>
            <a:r>
              <a:rPr lang="ar-SA" dirty="0" err="1" smtClean="0"/>
              <a:t>وادراكها</a:t>
            </a:r>
            <a:r>
              <a:rPr lang="ar-SA" dirty="0" smtClean="0"/>
              <a:t> وفهمها وتنفيذها كما هو الحال بالنسبة </a:t>
            </a:r>
            <a:r>
              <a:rPr lang="ar-SA" dirty="0" err="1" smtClean="0"/>
              <a:t>للاحداث</a:t>
            </a:r>
            <a:r>
              <a:rPr lang="ar-SA" dirty="0" smtClean="0"/>
              <a:t> السابقة حيث </a:t>
            </a:r>
            <a:r>
              <a:rPr lang="ar-SA" dirty="0" err="1" smtClean="0"/>
              <a:t>ان</a:t>
            </a:r>
            <a:r>
              <a:rPr lang="ar-SA" dirty="0" smtClean="0"/>
              <a:t> الخلايا العصبية في العقل في القلب قد حفظت تلك المعلومات وقد اكتسبها الشخص الذي زرع </a:t>
            </a:r>
            <a:r>
              <a:rPr lang="ar-SA" dirty="0" err="1" smtClean="0"/>
              <a:t>لة</a:t>
            </a:r>
            <a:r>
              <a:rPr lang="ar-SA" dirty="0" smtClean="0"/>
              <a:t> القلب واكتسب سلوك وثقافة </a:t>
            </a:r>
            <a:r>
              <a:rPr lang="ar-SA" dirty="0" err="1" smtClean="0"/>
              <a:t>واحاسيس</a:t>
            </a:r>
            <a:r>
              <a:rPr lang="ar-SA" dirty="0" smtClean="0"/>
              <a:t> ومشاعر </a:t>
            </a:r>
            <a:r>
              <a:rPr lang="ar-SA" dirty="0" err="1" smtClean="0"/>
              <a:t>المتوفي</a:t>
            </a:r>
            <a:r>
              <a:rPr lang="ar-SA" dirty="0" smtClean="0"/>
              <a:t> فالجمل الموسيقية التي عزفتها الفتاة وكلمات الأغنية وشكل القاتل في </a:t>
            </a:r>
            <a:r>
              <a:rPr lang="ar-SA" dirty="0" err="1" smtClean="0"/>
              <a:t>الاحداث</a:t>
            </a:r>
            <a:r>
              <a:rPr lang="ar-SA" dirty="0" smtClean="0"/>
              <a:t> التي تم ذكرها قد حفظت في القلب وليس في الدماغ</a:t>
            </a:r>
            <a:r>
              <a:rPr lang="en-US" dirty="0" smtClean="0"/>
              <a:t> . </a:t>
            </a:r>
            <a:br>
              <a:rPr lang="en-US" dirty="0" smtClean="0"/>
            </a:b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plus(in)">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plus(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lumMod val="20000"/>
              <a:lumOff val="80000"/>
            </a:schemeClr>
          </a:solidFill>
        </p:spPr>
        <p:txBody>
          <a:bodyPr>
            <a:normAutofit fontScale="85000" lnSpcReduction="10000"/>
          </a:bodyPr>
          <a:lstStyle/>
          <a:p>
            <a:endParaRPr lang="ar-IQ" dirty="0" smtClean="0"/>
          </a:p>
          <a:p>
            <a:r>
              <a:rPr lang="ar-SA" dirty="0" smtClean="0"/>
              <a:t>كما إن هناك العديد من الآيات القرآنية التي تدل على أن </a:t>
            </a:r>
            <a:r>
              <a:rPr lang="ar-SA" dirty="0" err="1" smtClean="0"/>
              <a:t>الادراك</a:t>
            </a:r>
            <a:r>
              <a:rPr lang="ar-SA" dirty="0" smtClean="0"/>
              <a:t> والفهم والتدبر والتفقه بالأشياء في القلب وليس في الدماغ بقولة تعالى ﴿ لَهُمْ قُلُوبٌ لَا يَفْقَهُونَ </a:t>
            </a:r>
            <a:r>
              <a:rPr lang="ar-SA" dirty="0" err="1" smtClean="0"/>
              <a:t>بِهَا</a:t>
            </a:r>
            <a:r>
              <a:rPr lang="ar-SA" dirty="0" smtClean="0"/>
              <a:t> وَلَهُمْ أَعْيُنٌ لَا يُبْصِرُونَ </a:t>
            </a:r>
            <a:r>
              <a:rPr lang="ar-SA" dirty="0" err="1" smtClean="0"/>
              <a:t>بِهَا</a:t>
            </a:r>
            <a:r>
              <a:rPr lang="ar-SA" dirty="0" smtClean="0"/>
              <a:t> وَلَهُمْ آذَانٌ لَا يَسْمَعُونَ </a:t>
            </a:r>
            <a:r>
              <a:rPr lang="ar-SA" dirty="0" err="1" smtClean="0"/>
              <a:t>بِهَا</a:t>
            </a:r>
            <a:r>
              <a:rPr lang="ar-SA" dirty="0" smtClean="0"/>
              <a:t> ﴾ وقولة تعالى ( فطبع على قلوبهم فهم لا يفقهون ) وفي هذه الآيتان قد حدد القران الكريم بأن التفقه في القلب والبصر في العيون والسمع في </a:t>
            </a:r>
            <a:r>
              <a:rPr lang="ar-SA" dirty="0" err="1" smtClean="0"/>
              <a:t>الاذان</a:t>
            </a:r>
            <a:r>
              <a:rPr lang="ar-SA" dirty="0" smtClean="0"/>
              <a:t> وكذلك التدبر يكون بالقلب وليس في الدماغ كما قال سبحانه وتعالى ( أَفَلَا يَتَدَبَّرُونَ الْقُرْآنَ أَمْ عَلَىٰ قُلُوبٍ أَقْفَالُهَا) . وكذلك القلب مركز </a:t>
            </a:r>
            <a:r>
              <a:rPr lang="ar-SA" dirty="0" err="1" smtClean="0"/>
              <a:t>للطمأني</a:t>
            </a:r>
            <a:r>
              <a:rPr lang="ar-IQ" dirty="0" smtClean="0"/>
              <a:t>ن</a:t>
            </a:r>
            <a:r>
              <a:rPr lang="ar-SA" dirty="0" smtClean="0"/>
              <a:t>ة كما قال تعالى (أَوَلَمْ تُؤْمِنْ قَالَ بَلَىٰ وَلَٰكِنْ لِيَطْمَئِنَّ قَلْبِي). وكذلك </a:t>
            </a:r>
            <a:r>
              <a:rPr lang="ar-SA" dirty="0" err="1" smtClean="0"/>
              <a:t>الايمان</a:t>
            </a:r>
            <a:r>
              <a:rPr lang="ar-SA" dirty="0" smtClean="0"/>
              <a:t> </a:t>
            </a:r>
            <a:r>
              <a:rPr lang="ar-SA" dirty="0" err="1" smtClean="0"/>
              <a:t>والهداية</a:t>
            </a:r>
            <a:r>
              <a:rPr lang="ar-SA" dirty="0" smtClean="0"/>
              <a:t> تكون بالقلب وليس بالدماغ كما في قولة تعالى (وَمَنْ يُؤْمِنْ بِاللَّهِ يَهْدِ قَلْبَهُ) والسنة النبوية أكدت على ذلك وكما قال نبينا محمد ( يا مقلب القلوب ثبت قلبي على دينك</a:t>
            </a:r>
            <a:r>
              <a:rPr lang="en-US" dirty="0" smtClean="0"/>
              <a:t>(</a:t>
            </a:r>
          </a:p>
          <a:p>
            <a:r>
              <a:rPr lang="ar-SA" dirty="0" smtClean="0"/>
              <a:t>كما </a:t>
            </a:r>
            <a:r>
              <a:rPr lang="ar-SA" dirty="0" err="1" smtClean="0"/>
              <a:t>اكد</a:t>
            </a:r>
            <a:r>
              <a:rPr lang="ar-SA" dirty="0" smtClean="0"/>
              <a:t> العلماء </a:t>
            </a:r>
            <a:r>
              <a:rPr lang="ar-SA" dirty="0" err="1" smtClean="0"/>
              <a:t>ان</a:t>
            </a:r>
            <a:r>
              <a:rPr lang="ar-SA" dirty="0" smtClean="0"/>
              <a:t> الخوف والرعب </a:t>
            </a:r>
            <a:r>
              <a:rPr lang="ar-SA" dirty="0" err="1" smtClean="0"/>
              <a:t>ايضا</a:t>
            </a:r>
            <a:r>
              <a:rPr lang="ar-SA" dirty="0" smtClean="0"/>
              <a:t> في القلب وليس في الدماغ حيث توفيت طفلة غرقا في المسبح وقد تبرع </a:t>
            </a:r>
            <a:r>
              <a:rPr lang="ar-SA" dirty="0" err="1" smtClean="0"/>
              <a:t>اهلها</a:t>
            </a:r>
            <a:r>
              <a:rPr lang="ar-SA" dirty="0" smtClean="0"/>
              <a:t> بقلبها لطفلة </a:t>
            </a:r>
            <a:r>
              <a:rPr lang="ar-SA" dirty="0" err="1" smtClean="0"/>
              <a:t>اخرى</a:t>
            </a:r>
            <a:r>
              <a:rPr lang="ar-SA" dirty="0" smtClean="0"/>
              <a:t> بنفس العمر وبعد فترة بدأت الطفلة تخاف وبشكل مرعب من الماء وتهرب وتصرخ كلما شاهدت حوض الماء وتؤكد الآية الكريمة ( وَقَذَفَ فِي قُلُوبِهِمُ الرُّعْبَ ) </a:t>
            </a:r>
            <a:r>
              <a:rPr lang="ar-SA" dirty="0" err="1" smtClean="0"/>
              <a:t>اي</a:t>
            </a:r>
            <a:r>
              <a:rPr lang="ar-SA" dirty="0" smtClean="0"/>
              <a:t> إن الرعب والخوف مصدر</a:t>
            </a:r>
            <a:r>
              <a:rPr lang="ar-IQ" dirty="0" smtClean="0"/>
              <a:t>ه</a:t>
            </a:r>
            <a:r>
              <a:rPr lang="ar-SA" dirty="0" smtClean="0"/>
              <a:t> القلب وليس الدماغ حيث اكتسبت هذه الطفلة الخوف من ذاكرة الخلايا العصبية في القلب للفتاة الم</a:t>
            </a:r>
            <a:r>
              <a:rPr lang="ar-IQ" dirty="0" smtClean="0"/>
              <a:t>ت</a:t>
            </a:r>
            <a:r>
              <a:rPr lang="ar-SA" dirty="0" smtClean="0"/>
              <a:t>وفية</a:t>
            </a:r>
            <a:r>
              <a:rPr lang="en-US" dirty="0" smtClean="0"/>
              <a:t> .</a:t>
            </a:r>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ox(i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lumMod val="20000"/>
              <a:lumOff val="80000"/>
            </a:schemeClr>
          </a:solidFill>
        </p:spPr>
        <p:txBody>
          <a:bodyPr>
            <a:normAutofit fontScale="85000" lnSpcReduction="20000"/>
          </a:bodyPr>
          <a:lstStyle/>
          <a:p>
            <a:endParaRPr lang="ar-IQ" dirty="0" smtClean="0"/>
          </a:p>
          <a:p>
            <a:r>
              <a:rPr lang="ar-SA" dirty="0" smtClean="0"/>
              <a:t>كما يقول الدكتور</a:t>
            </a:r>
            <a:r>
              <a:rPr lang="en-US" dirty="0" smtClean="0"/>
              <a:t> Paul Pearsall </a:t>
            </a:r>
            <a:r>
              <a:rPr lang="ar-SA" dirty="0" smtClean="0"/>
              <a:t>أن القلب يحس ويشعر ويتذكر ويرسل ذبذبات للتفاهم مع القلوب </a:t>
            </a:r>
            <a:r>
              <a:rPr lang="ar-SA" dirty="0" err="1" smtClean="0"/>
              <a:t>الاخرى</a:t>
            </a:r>
            <a:r>
              <a:rPr lang="ar-SA" dirty="0" smtClean="0"/>
              <a:t> عن طريق المجال الكهربائي والمغناطيسي للقلب ومثال على ذلك طبيبة توفي ابنها فتبرعت بقلبه </a:t>
            </a:r>
            <a:r>
              <a:rPr lang="ar-SA" dirty="0" err="1" smtClean="0"/>
              <a:t>الى</a:t>
            </a:r>
            <a:r>
              <a:rPr lang="ar-SA" dirty="0" smtClean="0"/>
              <a:t> طفل </a:t>
            </a:r>
            <a:r>
              <a:rPr lang="ar-SA" dirty="0" err="1" smtClean="0"/>
              <a:t>اخر</a:t>
            </a:r>
            <a:r>
              <a:rPr lang="ar-SA" dirty="0" smtClean="0"/>
              <a:t> وتقول عندما اقترب من الطفل الذي يحمل قلب ولدي اشعر كأنة ابني وعندما عانقني </a:t>
            </a:r>
            <a:r>
              <a:rPr lang="ar-SA" dirty="0" err="1" smtClean="0"/>
              <a:t>احسست</a:t>
            </a:r>
            <a:r>
              <a:rPr lang="ar-SA" dirty="0" smtClean="0"/>
              <a:t> بأن</a:t>
            </a:r>
            <a:r>
              <a:rPr lang="ar-IQ" dirty="0" smtClean="0"/>
              <a:t>ه</a:t>
            </a:r>
            <a:r>
              <a:rPr lang="ar-SA" dirty="0" smtClean="0"/>
              <a:t> طفلي تماما وتقول كل مشاعر الطفل اتجاه </a:t>
            </a:r>
            <a:r>
              <a:rPr lang="ar-SA" dirty="0" err="1" smtClean="0"/>
              <a:t>ام</a:t>
            </a:r>
            <a:r>
              <a:rPr lang="ar-IQ" dirty="0" smtClean="0"/>
              <a:t>ه</a:t>
            </a:r>
            <a:r>
              <a:rPr lang="ar-SA" dirty="0" smtClean="0"/>
              <a:t> رأتها في الطفل الثاني وهو يعانقها فهي تشعر </a:t>
            </a:r>
            <a:r>
              <a:rPr lang="ar-SA" dirty="0" err="1" smtClean="0"/>
              <a:t>ب</a:t>
            </a:r>
            <a:r>
              <a:rPr lang="ar-IQ" dirty="0" smtClean="0"/>
              <a:t>ه</a:t>
            </a:r>
            <a:r>
              <a:rPr lang="ar-SA" dirty="0" smtClean="0"/>
              <a:t> ويشعر </a:t>
            </a:r>
            <a:r>
              <a:rPr lang="ar-SA" dirty="0" err="1" smtClean="0"/>
              <a:t>بها</a:t>
            </a:r>
            <a:r>
              <a:rPr lang="ar-SA" dirty="0" smtClean="0"/>
              <a:t> وهذا بتأثير المجال الكهربائي والمغناطيسي للقلبين الذي يرسل الذبذبات للتفاهم مع القلوب </a:t>
            </a:r>
            <a:r>
              <a:rPr lang="ar-SA" dirty="0" err="1" smtClean="0"/>
              <a:t>الاخرى</a:t>
            </a:r>
            <a:r>
              <a:rPr lang="ar-SA" dirty="0" smtClean="0"/>
              <a:t> حيث </a:t>
            </a:r>
            <a:r>
              <a:rPr lang="ar-SA" dirty="0" err="1" smtClean="0"/>
              <a:t>ان</a:t>
            </a:r>
            <a:r>
              <a:rPr lang="ar-SA" dirty="0" smtClean="0"/>
              <a:t> المجال المغناطيسي للقلب </a:t>
            </a:r>
            <a:r>
              <a:rPr lang="ar-SA" dirty="0" err="1" smtClean="0"/>
              <a:t>اقوى</a:t>
            </a:r>
            <a:r>
              <a:rPr lang="ar-SA" dirty="0" smtClean="0"/>
              <a:t> من المجال المغناطيسي للمخ </a:t>
            </a:r>
            <a:r>
              <a:rPr lang="ar-SA" dirty="0" err="1" smtClean="0"/>
              <a:t>بألاف</a:t>
            </a:r>
            <a:r>
              <a:rPr lang="ar-SA" dirty="0" smtClean="0"/>
              <a:t> المرات وهذا ينطبق على الحب الصادق بين الحبيب وحبيبته</a:t>
            </a:r>
            <a:r>
              <a:rPr lang="en-US" dirty="0" smtClean="0"/>
              <a:t> .</a:t>
            </a:r>
          </a:p>
          <a:p>
            <a:r>
              <a:rPr lang="ar-SA" dirty="0" smtClean="0"/>
              <a:t>وعلى العكس من ذلك وخلال متابعة </a:t>
            </a:r>
            <a:r>
              <a:rPr lang="ar-SA" dirty="0" err="1" smtClean="0"/>
              <a:t>الاطباء</a:t>
            </a:r>
            <a:r>
              <a:rPr lang="ar-SA" dirty="0" smtClean="0"/>
              <a:t> </a:t>
            </a:r>
            <a:r>
              <a:rPr lang="ar-SA" dirty="0" err="1" smtClean="0"/>
              <a:t>للاشخاص</a:t>
            </a:r>
            <a:r>
              <a:rPr lang="ar-SA" dirty="0" smtClean="0"/>
              <a:t> الذين زرع لهم قلوب صناعية فقد اتضح للعلماء أن هؤلاء </a:t>
            </a:r>
            <a:r>
              <a:rPr lang="ar-SA" dirty="0" err="1" smtClean="0"/>
              <a:t>الاشخاص</a:t>
            </a:r>
            <a:r>
              <a:rPr lang="ar-SA" dirty="0" smtClean="0"/>
              <a:t> فقدوا </a:t>
            </a:r>
            <a:r>
              <a:rPr lang="ar-SA" dirty="0" err="1" smtClean="0"/>
              <a:t>الاحاسيس</a:t>
            </a:r>
            <a:r>
              <a:rPr lang="ar-SA" dirty="0" smtClean="0"/>
              <a:t> والمشاعر والخوف وعدم الاهتمام وفقدوا القدرة على التمييز لكون قلوبهم صناعية ليس فيها خلايا عصبية وعقل يسير </a:t>
            </a:r>
            <a:r>
              <a:rPr lang="ar-SA" dirty="0" err="1" smtClean="0"/>
              <a:t>الامور</a:t>
            </a:r>
            <a:r>
              <a:rPr lang="ar-SA" dirty="0" smtClean="0"/>
              <a:t> واخذوا يفكرون بالانتحار لان حياتهم </a:t>
            </a:r>
            <a:r>
              <a:rPr lang="ar-SA" dirty="0" err="1" smtClean="0"/>
              <a:t>اصبحت</a:t>
            </a:r>
            <a:r>
              <a:rPr lang="ar-SA" dirty="0" smtClean="0"/>
              <a:t> بلا </a:t>
            </a:r>
            <a:r>
              <a:rPr lang="ar-SA" dirty="0" err="1" smtClean="0"/>
              <a:t>احساس</a:t>
            </a:r>
            <a:r>
              <a:rPr lang="ar-SA" dirty="0" smtClean="0"/>
              <a:t> وبلا مشاعر ولا </a:t>
            </a:r>
            <a:r>
              <a:rPr lang="ar-SA" dirty="0" err="1" smtClean="0"/>
              <a:t>ادراك</a:t>
            </a:r>
            <a:r>
              <a:rPr lang="ar-SA" dirty="0" smtClean="0"/>
              <a:t> وتفهم </a:t>
            </a:r>
            <a:r>
              <a:rPr lang="ar-SA" dirty="0" err="1" smtClean="0"/>
              <a:t>بالامور</a:t>
            </a:r>
            <a:r>
              <a:rPr lang="ar-SA" dirty="0" smtClean="0"/>
              <a:t> ، وفي تحقيق صحفي نشرته صحيفة واشنطن </a:t>
            </a:r>
            <a:r>
              <a:rPr lang="ar-SA" dirty="0" err="1" smtClean="0"/>
              <a:t>بوست</a:t>
            </a:r>
            <a:r>
              <a:rPr lang="ar-SA" dirty="0" smtClean="0"/>
              <a:t> حول رجل اسمه بيتر أُجريت له عملية زرع قلب صناعي يقول إن مشاعري قد تغيرت بالكامل فلم أعد أعرف كيف أشعر وكيف أحب، ولا </a:t>
            </a:r>
            <a:r>
              <a:rPr lang="ar-SA" dirty="0" err="1" smtClean="0"/>
              <a:t>اخاف</a:t>
            </a:r>
            <a:r>
              <a:rPr lang="ar-SA" dirty="0" smtClean="0"/>
              <a:t> ولا اهتم حتى أحفادي لا أحس بهم إطلاقاً ولا أعرف كيف أتعامل معهم وعندما يقتربون مني لا أحس أنهم جزء مني كما كنت قبل العملية</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lumMod val="20000"/>
              <a:lumOff val="80000"/>
            </a:schemeClr>
          </a:solidFill>
        </p:spPr>
        <p:txBody>
          <a:bodyPr>
            <a:normAutofit fontScale="92500" lnSpcReduction="20000"/>
          </a:bodyPr>
          <a:lstStyle/>
          <a:p>
            <a:endParaRPr lang="ar-IQ" dirty="0" smtClean="0"/>
          </a:p>
          <a:p>
            <a:r>
              <a:rPr lang="ar-SA" dirty="0" smtClean="0"/>
              <a:t>وقد اتضح للعلماء نتيجة </a:t>
            </a:r>
            <a:r>
              <a:rPr lang="ar-SA" dirty="0" err="1" smtClean="0"/>
              <a:t>للابحاث</a:t>
            </a:r>
            <a:r>
              <a:rPr lang="ar-SA" dirty="0" smtClean="0"/>
              <a:t> </a:t>
            </a:r>
            <a:r>
              <a:rPr lang="ar-SA" dirty="0" err="1" smtClean="0"/>
              <a:t>ان</a:t>
            </a:r>
            <a:r>
              <a:rPr lang="ar-SA" dirty="0" smtClean="0"/>
              <a:t> الدماغ البشري ليس له سلطه التحكم في آلية عمل القلب بل العكس من ذلك فالقلب عن طريق عقله يلعب الدور الرئيس في تغذيه الدماغ البشري باعتبار الدماغ جهاز تنفيذي بالأوامر والمعلومات التي يجمعها القلب من اصغر خليه في الجسم </a:t>
            </a:r>
            <a:r>
              <a:rPr lang="ar-SA" dirty="0" err="1" smtClean="0"/>
              <a:t>الى</a:t>
            </a:r>
            <a:r>
              <a:rPr lang="ar-SA" dirty="0" smtClean="0"/>
              <a:t> اكبر أجهزه الجسم كالرئة والمعدة والأمعاء وقبل </a:t>
            </a:r>
            <a:r>
              <a:rPr lang="ar-SA" dirty="0" err="1" smtClean="0"/>
              <a:t>ان</a:t>
            </a:r>
            <a:r>
              <a:rPr lang="ar-SA" dirty="0" smtClean="0"/>
              <a:t> تصل </a:t>
            </a:r>
            <a:r>
              <a:rPr lang="ar-SA" dirty="0" err="1" smtClean="0"/>
              <a:t>الى</a:t>
            </a:r>
            <a:r>
              <a:rPr lang="ar-SA" dirty="0" smtClean="0"/>
              <a:t> الدماغ, حيث يقوم العقل في القلب بتحليلها ومعالجتها وإرسالها </a:t>
            </a:r>
            <a:r>
              <a:rPr lang="ar-SA" dirty="0" err="1" smtClean="0"/>
              <a:t>الى</a:t>
            </a:r>
            <a:r>
              <a:rPr lang="ar-SA" dirty="0" smtClean="0"/>
              <a:t> الدماغ باعتباره جهاز تنفيذي فيقوم الدماغ بتنفيذ الأوامر حسب المعلومات القادمة </a:t>
            </a:r>
            <a:r>
              <a:rPr lang="ar-SA" dirty="0" err="1" smtClean="0"/>
              <a:t>الي</a:t>
            </a:r>
            <a:r>
              <a:rPr lang="ar-IQ" dirty="0" smtClean="0"/>
              <a:t>ه</a:t>
            </a:r>
            <a:r>
              <a:rPr lang="ar-SA" dirty="0" smtClean="0"/>
              <a:t> من القلب , ومثال على ذلك في التدريب </a:t>
            </a:r>
            <a:r>
              <a:rPr lang="ar-SA" dirty="0" err="1" smtClean="0"/>
              <a:t>اللأوكسجيني</a:t>
            </a:r>
            <a:r>
              <a:rPr lang="ar-SA" dirty="0" smtClean="0"/>
              <a:t> حيث يحدث نقص </a:t>
            </a:r>
            <a:r>
              <a:rPr lang="ar-SA" dirty="0" err="1" smtClean="0"/>
              <a:t>بالاوكسجين</a:t>
            </a:r>
            <a:r>
              <a:rPr lang="ar-SA" dirty="0" smtClean="0"/>
              <a:t> بالجسم وعند مرور كريات الدم الحمراء عبر القلب يستشعر القلب بذلك فيقوم بدراسة البيانات وتحليلها ومعالجتها </a:t>
            </a:r>
            <a:r>
              <a:rPr lang="ar-SA" dirty="0" err="1" smtClean="0"/>
              <a:t>وارسال</a:t>
            </a:r>
            <a:r>
              <a:rPr lang="ar-SA" dirty="0" smtClean="0"/>
              <a:t> تلك المعلومات </a:t>
            </a:r>
            <a:r>
              <a:rPr lang="ar-SA" dirty="0" err="1" smtClean="0"/>
              <a:t>الى</a:t>
            </a:r>
            <a:r>
              <a:rPr lang="ar-SA" dirty="0" smtClean="0"/>
              <a:t> الدماغ وتبعا لتلك البيانات يقوم الدماغ </a:t>
            </a:r>
            <a:r>
              <a:rPr lang="ar-SA" dirty="0" err="1" smtClean="0"/>
              <a:t>بارسال</a:t>
            </a:r>
            <a:r>
              <a:rPr lang="ar-SA" dirty="0" smtClean="0"/>
              <a:t> </a:t>
            </a:r>
            <a:r>
              <a:rPr lang="ar-SA" dirty="0" err="1" smtClean="0"/>
              <a:t>الايعازات</a:t>
            </a:r>
            <a:r>
              <a:rPr lang="ar-SA" dirty="0" smtClean="0"/>
              <a:t> </a:t>
            </a:r>
            <a:r>
              <a:rPr lang="ar-SA" dirty="0" err="1" smtClean="0"/>
              <a:t>الى</a:t>
            </a:r>
            <a:r>
              <a:rPr lang="ar-SA" dirty="0" smtClean="0"/>
              <a:t> الكلية </a:t>
            </a:r>
            <a:r>
              <a:rPr lang="ar-SA" dirty="0" err="1" smtClean="0"/>
              <a:t>لافراز</a:t>
            </a:r>
            <a:r>
              <a:rPr lang="ar-SA" dirty="0" smtClean="0"/>
              <a:t> العامل الكلوي والى الكبد </a:t>
            </a:r>
            <a:r>
              <a:rPr lang="ar-SA" dirty="0" err="1" smtClean="0"/>
              <a:t>بافراز</a:t>
            </a:r>
            <a:r>
              <a:rPr lang="ar-SA" dirty="0" smtClean="0"/>
              <a:t> مادة </a:t>
            </a:r>
            <a:r>
              <a:rPr lang="ar-SA" dirty="0" err="1" smtClean="0"/>
              <a:t>الجلوبيولين</a:t>
            </a:r>
            <a:r>
              <a:rPr lang="ar-SA" dirty="0" smtClean="0"/>
              <a:t> فيتحدان في الدم لتشكيل هرمون</a:t>
            </a:r>
            <a:r>
              <a:rPr lang="en-US" dirty="0" smtClean="0"/>
              <a:t> ESP </a:t>
            </a:r>
            <a:r>
              <a:rPr lang="ar-SA" dirty="0" smtClean="0"/>
              <a:t>الذي يتم توجيهه </a:t>
            </a:r>
            <a:r>
              <a:rPr lang="ar-SA" dirty="0" err="1" smtClean="0"/>
              <a:t>الى</a:t>
            </a:r>
            <a:r>
              <a:rPr lang="ar-SA" dirty="0" smtClean="0"/>
              <a:t> نخاع العظم </a:t>
            </a:r>
            <a:r>
              <a:rPr lang="ar-SA" dirty="0" err="1" smtClean="0"/>
              <a:t>الاحمر</a:t>
            </a:r>
            <a:r>
              <a:rPr lang="ar-SA" dirty="0" smtClean="0"/>
              <a:t> فيحفزه على </a:t>
            </a:r>
            <a:r>
              <a:rPr lang="ar-SA" dirty="0" err="1" smtClean="0"/>
              <a:t>انتاج</a:t>
            </a:r>
            <a:r>
              <a:rPr lang="ar-SA" dirty="0" smtClean="0"/>
              <a:t> كريات الدم الحمراء لمعالجة نقص </a:t>
            </a:r>
            <a:r>
              <a:rPr lang="ar-SA" dirty="0" err="1" smtClean="0"/>
              <a:t>الاوكسجين</a:t>
            </a:r>
            <a:r>
              <a:rPr lang="ar-SA" dirty="0" smtClean="0"/>
              <a:t> وتوثق تلك البيانات في خلايا الدماغ للرجوع </a:t>
            </a:r>
            <a:r>
              <a:rPr lang="ar-SA" dirty="0" err="1" smtClean="0"/>
              <a:t>اليها</a:t>
            </a:r>
            <a:r>
              <a:rPr lang="ar-SA" dirty="0" smtClean="0"/>
              <a:t> مستقبلا</a:t>
            </a:r>
            <a:r>
              <a:rPr lang="en-US" dirty="0" smtClean="0"/>
              <a:t>..</a:t>
            </a:r>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in)">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143000"/>
          </a:xfrm>
          <a:solidFill>
            <a:schemeClr val="accent2">
              <a:lumMod val="20000"/>
              <a:lumOff val="80000"/>
            </a:schemeClr>
          </a:solidFill>
        </p:spPr>
        <p:txBody>
          <a:bodyPr>
            <a:normAutofit fontScale="90000"/>
          </a:bodyPr>
          <a:lstStyle/>
          <a:p>
            <a:r>
              <a:rPr lang="ar-IQ" dirty="0" smtClean="0"/>
              <a:t/>
            </a:r>
            <a:br>
              <a:rPr lang="ar-IQ" dirty="0" smtClean="0"/>
            </a:br>
            <a:r>
              <a:rPr lang="ar-SA" sz="4000" dirty="0" smtClean="0"/>
              <a:t>الآيات القرآنية والأحاديث النبوية </a:t>
            </a:r>
            <a:r>
              <a:rPr lang="ar-IQ" sz="4000" dirty="0" smtClean="0"/>
              <a:t>تثبت </a:t>
            </a:r>
            <a:r>
              <a:rPr lang="ar-SA" sz="4000" dirty="0" smtClean="0"/>
              <a:t>بأن محل العقل القلب</a:t>
            </a:r>
            <a:endParaRPr lang="ar-IQ" sz="4000" dirty="0"/>
          </a:p>
        </p:txBody>
      </p:sp>
      <p:sp>
        <p:nvSpPr>
          <p:cNvPr id="3" name="عنصر نائب للمحتوى 2"/>
          <p:cNvSpPr>
            <a:spLocks noGrp="1"/>
          </p:cNvSpPr>
          <p:nvPr>
            <p:ph idx="1"/>
          </p:nvPr>
        </p:nvSpPr>
        <p:spPr>
          <a:xfrm>
            <a:off x="0" y="1142984"/>
            <a:ext cx="9144000" cy="5715016"/>
          </a:xfrm>
          <a:solidFill>
            <a:schemeClr val="accent2">
              <a:lumMod val="20000"/>
              <a:lumOff val="80000"/>
            </a:schemeClr>
          </a:solidFill>
        </p:spPr>
        <p:txBody>
          <a:bodyPr>
            <a:normAutofit fontScale="77500" lnSpcReduction="20000"/>
          </a:bodyPr>
          <a:lstStyle/>
          <a:p>
            <a:r>
              <a:rPr lang="ar-IQ" dirty="0" err="1" smtClean="0"/>
              <a:t>ان</a:t>
            </a:r>
            <a:r>
              <a:rPr lang="ar-IQ" dirty="0" smtClean="0"/>
              <a:t> </a:t>
            </a:r>
            <a:r>
              <a:rPr lang="ar-SA" dirty="0" smtClean="0"/>
              <a:t>الآيات القرآنية والأحاديث النبوية في كل منها التصريح بكثرة  بأن محل العقل القلب, وكثرة ذلك وتكراره لا يترك احتمالا ولا شكا في ذلك, وكل نظر عقلي صحيح يستحيل أن يخالف الوحي الصريح, وسنذكر </a:t>
            </a:r>
            <a:r>
              <a:rPr lang="ar-IQ" dirty="0" smtClean="0"/>
              <a:t>بعض</a:t>
            </a:r>
            <a:r>
              <a:rPr lang="ar-SA" dirty="0" smtClean="0"/>
              <a:t> من الآيات الدالة على ذلك، </a:t>
            </a:r>
            <a:r>
              <a:rPr lang="ar-SA" dirty="0" err="1" smtClean="0"/>
              <a:t>و</a:t>
            </a:r>
            <a:r>
              <a:rPr lang="ar-IQ" dirty="0" smtClean="0"/>
              <a:t>بعض</a:t>
            </a:r>
            <a:r>
              <a:rPr lang="ar-SA" dirty="0" smtClean="0"/>
              <a:t> من الأحاديث النبوية</a:t>
            </a:r>
            <a:endParaRPr lang="en-US" dirty="0" smtClean="0"/>
          </a:p>
          <a:p>
            <a:r>
              <a:rPr lang="ar-SA" dirty="0" smtClean="0"/>
              <a:t>وهذه بعض نصوص </a:t>
            </a:r>
            <a:r>
              <a:rPr lang="ar-IQ" dirty="0" err="1" smtClean="0"/>
              <a:t>القرانية</a:t>
            </a:r>
            <a:r>
              <a:rPr lang="ar-SA" dirty="0" smtClean="0"/>
              <a:t> قال الله تعالى: وَلَقَدْ </a:t>
            </a:r>
            <a:r>
              <a:rPr lang="ar-SA" dirty="0" err="1" smtClean="0"/>
              <a:t>ذَرَأْنَا</a:t>
            </a:r>
            <a:r>
              <a:rPr lang="ar-SA" dirty="0" smtClean="0"/>
              <a:t> لِجَهَنَّمَ كَثِيراً مِنَ الْجِنِّ وَالْأِنْسِ لَهُمْ قُلُوبٌ لا يَفْقَهُونَ </a:t>
            </a:r>
            <a:r>
              <a:rPr lang="ar-SA" dirty="0" err="1" smtClean="0"/>
              <a:t>بِهَا</a:t>
            </a:r>
            <a:r>
              <a:rPr lang="ar-SA" dirty="0" smtClean="0"/>
              <a:t>.{لأعراف: من الآية179} فعابهم الله بأنهم لا يفقهون بقلوبهم ؛ والفقه هو: الفهم، والفهم لا يكون إلا بالعقل, فدل ذلك على: أن القلب محل العقل. ولو كان الأمر كما زعم الفلاسفة لقال: لهم أدمغة لا يفقهون </a:t>
            </a:r>
            <a:r>
              <a:rPr lang="ar-SA" dirty="0" err="1" smtClean="0"/>
              <a:t>بها</a:t>
            </a:r>
            <a:r>
              <a:rPr lang="ar-SA" dirty="0" smtClean="0"/>
              <a:t> .</a:t>
            </a:r>
            <a:endParaRPr lang="en-US" dirty="0" smtClean="0"/>
          </a:p>
          <a:p>
            <a:r>
              <a:rPr lang="ar-SA" dirty="0" smtClean="0"/>
              <a:t> قال الله تعالى:أَفَلَمْ يَسِيرُوا فِي الْأَرْضِ فَتَكُونَ لَهُمْ قُلُوبٌ يَعْقِلُونَ </a:t>
            </a:r>
            <a:r>
              <a:rPr lang="ar-SA" dirty="0" err="1" smtClean="0"/>
              <a:t>بِهَا</a:t>
            </a:r>
            <a:r>
              <a:rPr lang="ar-SA" dirty="0" smtClean="0"/>
              <a:t> أَوْ آذَانٌ يَسْمَعُونَ </a:t>
            </a:r>
            <a:r>
              <a:rPr lang="ar-SA" dirty="0" err="1" smtClean="0"/>
              <a:t>بِهَا</a:t>
            </a:r>
            <a:r>
              <a:rPr lang="ar-SA" dirty="0" smtClean="0"/>
              <a:t> فَإِنَّهَا لا تَعْمَى الْأَبْصَارُ وَلَكِنْ تَعْمَى الْقُلُوبُ الَّتِي فِي الصُّدُورِ. {الحج:46} ولم يقل: فتكون لهم أدمغة يعقلون </a:t>
            </a:r>
            <a:r>
              <a:rPr lang="ar-SA" dirty="0" err="1" smtClean="0"/>
              <a:t>بها</a:t>
            </a:r>
            <a:r>
              <a:rPr lang="ar-SA" dirty="0" smtClean="0"/>
              <a:t>. ولم يقل : ولكن تعمى الأدمغة التي في الرؤوس. كما ترى، فقد صرح في آية الحج هذه بأن: القلوب هي التي يعقل </a:t>
            </a:r>
            <a:r>
              <a:rPr lang="ar-SA" dirty="0" err="1" smtClean="0"/>
              <a:t>بها</a:t>
            </a:r>
            <a:r>
              <a:rPr lang="ar-SA" dirty="0" smtClean="0"/>
              <a:t>، وما ذلك إلا لأنها محل العقل كما ترى. ثم أكد ذلك تأكيدا لا يترك شبهة ولا لبسا ؛ فقال تعالى: وَلَكِنْ تَعْمَى الْقُلُوبُ الَّتِي فِي الصُّدُورِ.  فتأمل قوله تعالى: الَّتِي فِي الصُّدُورِ. تفهم ما فيه من التأكيد والإيضاح، ومعناه: أن القلوب التي في الصدور هي التي تعمى إذا سلب الله منها نور العقل، فلا تميز بعد عماها بين الحق والباطل، ولا بين الحسن والقبيح، ولا بين النافع والضار، وهو صريح بأن الذي يميز </a:t>
            </a:r>
            <a:r>
              <a:rPr lang="ar-SA" dirty="0" err="1" smtClean="0"/>
              <a:t>به</a:t>
            </a:r>
            <a:r>
              <a:rPr lang="ar-SA" dirty="0" smtClean="0"/>
              <a:t> كل ذلك هو العقل ومحله في القلب .</a:t>
            </a:r>
            <a:endParaRPr lang="en-US" dirty="0" smtClean="0"/>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lumMod val="20000"/>
              <a:lumOff val="80000"/>
            </a:schemeClr>
          </a:solidFill>
        </p:spPr>
        <p:txBody>
          <a:bodyPr>
            <a:normAutofit fontScale="70000" lnSpcReduction="20000"/>
          </a:bodyPr>
          <a:lstStyle/>
          <a:p>
            <a:endParaRPr lang="ar-IQ" dirty="0" smtClean="0"/>
          </a:p>
          <a:p>
            <a:r>
              <a:rPr lang="ar-SA" dirty="0" smtClean="0"/>
              <a:t>وقال تعالى: أَفَلا يَتَدَبَّرُونَ الْقُرْآنَ أَمْ عَلَى قُلُوبٍ أَقْفَالُهَا.{محمد:24}. ولم يقل : أم على أدمغتهم أقفالها . وانظر ما أصرح الآية هذه  في أن التدبر وإدراك المعاني </a:t>
            </a:r>
            <a:r>
              <a:rPr lang="ar-SA" dirty="0" err="1" smtClean="0"/>
              <a:t>به</a:t>
            </a:r>
            <a:r>
              <a:rPr lang="ar-SA" dirty="0" smtClean="0"/>
              <a:t> إنما هو القلب، ولو جعل على القلب قفل لم يحصل الإدراك ؛ فتبين : أن الدماغ ليس هو محل الإدراك كما ترى ... .</a:t>
            </a:r>
            <a:endParaRPr lang="en-US" dirty="0" smtClean="0"/>
          </a:p>
          <a:p>
            <a:r>
              <a:rPr lang="ar-SA" dirty="0" smtClean="0"/>
              <a:t>ثم ذكر عددا كبيرا من الآيات وبين دلالتها كما </a:t>
            </a:r>
            <a:r>
              <a:rPr lang="ar-SA" dirty="0" smtClean="0"/>
              <a:t>سبق</a:t>
            </a:r>
            <a:r>
              <a:rPr lang="en-US" smtClean="0"/>
              <a:t>  </a:t>
            </a:r>
            <a:endParaRPr lang="en-US" dirty="0" smtClean="0"/>
          </a:p>
          <a:p>
            <a:r>
              <a:rPr lang="ar-SA" dirty="0" smtClean="0"/>
              <a:t>  وأما الأحاديث المطابقة للآيات التي ذكرناها والدالة على أن محل العقل القلب فهي كثيرة جدا:</a:t>
            </a:r>
            <a:endParaRPr lang="en-US" dirty="0" smtClean="0"/>
          </a:p>
          <a:p>
            <a:r>
              <a:rPr lang="ar-SA" dirty="0" smtClean="0"/>
              <a:t>وكقول أنس رضي الله : كَانَ النَّبِيُّ صَلَّى اللَّهُ عَلَيْهِ وَسَلَّمَ يُكْثِرُ أَنْ يَقُولَ: يَا مُقَلِّبَ الْقُلُوبِ ثَبِّتْ قَلْبِي عَلَى دِينِكَ. قَالَ فَقُلْنَا: يَا رَسُولَ اللَّهِ آمَنَّا بِكَ وَبِمَا جِئْتَ </a:t>
            </a:r>
            <a:r>
              <a:rPr lang="ar-SA" dirty="0" err="1" smtClean="0"/>
              <a:t>بِهِ</a:t>
            </a:r>
            <a:r>
              <a:rPr lang="ar-SA" dirty="0" smtClean="0"/>
              <a:t> فَهَلْ تَخَافُ عَلَيْنَا؟ قَالَ: فَقَالَ: نَعَمْ، إِنَّ الْقُلُوبَ بَيْنَ أُصْبُعَيْنِ مِنْ أَصَابِعِ اللَّهِ عَزَّ وَجَلَّ يُقَلِّبُهَا. ولم يقل: يا مقلب الأدمغة ثبت دماغي على دينك....</a:t>
            </a:r>
            <a:endParaRPr lang="en-US" dirty="0" smtClean="0"/>
          </a:p>
          <a:p>
            <a:r>
              <a:rPr lang="ar-SA" dirty="0" smtClean="0"/>
              <a:t> الخلاصة: وقد تبين مما ذكرنا أن خالق العقل وواهبه للإنسان بين في آيات قرآنية كثيرة أن محل العقل القلب, وخالقه أعلم بمكانه، وكذلك رسول الله صلى الله عليه وآله وسلم كما رأيت .</a:t>
            </a:r>
            <a:endParaRPr lang="en-US" dirty="0" smtClean="0"/>
          </a:p>
          <a:p>
            <a:r>
              <a:rPr lang="ar-SA" dirty="0" smtClean="0"/>
              <a:t>ومن أشهر الأدلة التي يستدل </a:t>
            </a:r>
            <a:r>
              <a:rPr lang="ar-SA" dirty="0" err="1" smtClean="0"/>
              <a:t>بها</a:t>
            </a:r>
            <a:r>
              <a:rPr lang="ar-SA" dirty="0" smtClean="0"/>
              <a:t> القائلون من أن محل العقل الدماغ ؛ هو: أن كل شيء يؤثر في الدماغ يؤثر في العقل . ونحن لا ننكر أن العقل قد يتأثر بتأثر الدماغ ؛ ولكن نقول بموجبه, فنقول : سلّمنا أن العقل قد يتأثر بتأثر الدماغ، ولكن لا نسلم أن ذلك يستلزم أن محله الدماغ : فكم من عضو من أعضاء الإنسان خارج عن الدماغ بلا نزاع وهو يتأثر بتأثر الدماغ كما هو معلوم، وكم من شلل في بعض أعضاء الإنسان ناشئ عن اختلال واقع في الدماغ، فالعقل خارج عن الدماغ ؛ ولكن سلامته مشروطة بسلامة الدماغ ؛ كالأعضاء التي تختل باختلال الدماغ ؛ فإنها خارجة عنه مع أن سلامتها مشروط فيها سلامة الدماغ كما هو معروف...</a:t>
            </a:r>
            <a:endParaRPr lang="en-US" dirty="0" smtClean="0"/>
          </a:p>
          <a:p>
            <a:r>
              <a:rPr lang="ar-IQ" dirty="0" smtClean="0"/>
              <a:t>ومن النصوص </a:t>
            </a:r>
            <a:r>
              <a:rPr lang="ar-IQ" dirty="0" err="1" smtClean="0"/>
              <a:t>القرانية</a:t>
            </a:r>
            <a:r>
              <a:rPr lang="ar-IQ" dirty="0" smtClean="0"/>
              <a:t>  </a:t>
            </a:r>
            <a:r>
              <a:rPr lang="ar-IQ" dirty="0" err="1" smtClean="0"/>
              <a:t>والاحاديث</a:t>
            </a:r>
            <a:r>
              <a:rPr lang="ar-IQ" dirty="0" smtClean="0"/>
              <a:t> النبوية يثبت </a:t>
            </a:r>
            <a:r>
              <a:rPr lang="ar-IQ" dirty="0" err="1" smtClean="0"/>
              <a:t>الن</a:t>
            </a:r>
            <a:r>
              <a:rPr lang="ar-IQ" dirty="0" smtClean="0"/>
              <a:t> العقل في القلب ، </a:t>
            </a:r>
            <a:r>
              <a:rPr lang="ar-IQ" dirty="0" err="1" smtClean="0"/>
              <a:t>و</a:t>
            </a:r>
            <a:r>
              <a:rPr lang="ar-SA" dirty="0" smtClean="0"/>
              <a:t>، إذا القلب هو محل العقل ولا شك ولكن الدماغ محل التصور ثم إذا تصورها وجهزها بعث </a:t>
            </a:r>
            <a:r>
              <a:rPr lang="ar-SA" dirty="0" err="1" smtClean="0"/>
              <a:t>بها</a:t>
            </a:r>
            <a:r>
              <a:rPr lang="ar-SA" dirty="0" smtClean="0"/>
              <a:t> إلى القلب ثم القلب يأمر أو ينهى فكأن الدماغ سكرتير يجهز الأشياء ثم يدفعها إلى القلب ثم القلب يأمر أو ينهى وهذا ليس بغريب { وفي أنفسكم أفلا تبصرون</a:t>
            </a:r>
            <a:r>
              <a:rPr lang="en-US" dirty="0" smtClean="0"/>
              <a:t> {</a:t>
            </a:r>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heckerboard(across)">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heckerboard(across)">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143000"/>
          </a:xfrm>
          <a:solidFill>
            <a:schemeClr val="accent2">
              <a:lumMod val="20000"/>
              <a:lumOff val="80000"/>
            </a:schemeClr>
          </a:solidFill>
        </p:spPr>
        <p:txBody>
          <a:bodyPr/>
          <a:lstStyle/>
          <a:p>
            <a:r>
              <a:rPr lang="ar-IQ" dirty="0" smtClean="0"/>
              <a:t>الخاتمة</a:t>
            </a:r>
            <a:endParaRPr lang="ar-IQ" dirty="0"/>
          </a:p>
        </p:txBody>
      </p:sp>
      <p:sp>
        <p:nvSpPr>
          <p:cNvPr id="3" name="عنصر نائب للمحتوى 2"/>
          <p:cNvSpPr>
            <a:spLocks noGrp="1"/>
          </p:cNvSpPr>
          <p:nvPr>
            <p:ph idx="1"/>
          </p:nvPr>
        </p:nvSpPr>
        <p:spPr>
          <a:xfrm>
            <a:off x="0" y="1142984"/>
            <a:ext cx="9144000" cy="5715016"/>
          </a:xfrm>
          <a:solidFill>
            <a:schemeClr val="accent2">
              <a:lumMod val="20000"/>
              <a:lumOff val="80000"/>
            </a:schemeClr>
          </a:solidFill>
        </p:spPr>
        <p:txBody>
          <a:bodyPr>
            <a:normAutofit fontScale="92500" lnSpcReduction="20000"/>
          </a:bodyPr>
          <a:lstStyle/>
          <a:p>
            <a:r>
              <a:rPr lang="ar-SA" dirty="0" smtClean="0"/>
              <a:t>انطلاقا من أهمية </a:t>
            </a:r>
            <a:r>
              <a:rPr lang="ar-SA" dirty="0" err="1" smtClean="0"/>
              <a:t>ان</a:t>
            </a:r>
            <a:r>
              <a:rPr lang="ar-SA" dirty="0" smtClean="0"/>
              <a:t> لا نطيل </a:t>
            </a:r>
            <a:r>
              <a:rPr lang="ar-SA" dirty="0" err="1" smtClean="0"/>
              <a:t>اكثر</a:t>
            </a:r>
            <a:r>
              <a:rPr lang="ar-SA" dirty="0" smtClean="0"/>
              <a:t> في هذه الم</a:t>
            </a:r>
            <a:r>
              <a:rPr lang="ar-IQ" dirty="0" smtClean="0"/>
              <a:t>حاضرة</a:t>
            </a:r>
            <a:r>
              <a:rPr lang="ar-SA" dirty="0" smtClean="0"/>
              <a:t> فقد اتضح للعلماء ولنا ومن خلال الدراسات والأبحاث العلمية </a:t>
            </a:r>
            <a:r>
              <a:rPr lang="ar-SA" dirty="0" err="1" smtClean="0"/>
              <a:t>وايات</a:t>
            </a:r>
            <a:r>
              <a:rPr lang="ar-SA" dirty="0" smtClean="0"/>
              <a:t> </a:t>
            </a:r>
            <a:r>
              <a:rPr lang="ar-SA" dirty="0" err="1" smtClean="0"/>
              <a:t>القرأن</a:t>
            </a:r>
            <a:r>
              <a:rPr lang="ar-SA" dirty="0" smtClean="0"/>
              <a:t> الحكيم والسنة النبوية </a:t>
            </a:r>
            <a:r>
              <a:rPr lang="ar-SA" dirty="0" err="1" smtClean="0"/>
              <a:t>ان</a:t>
            </a:r>
            <a:r>
              <a:rPr lang="ar-SA" dirty="0" smtClean="0"/>
              <a:t> للقلب دورا كبيرا وقياديا هاما في العمليات العقلية والتربوية والنفسية والفهم </a:t>
            </a:r>
            <a:r>
              <a:rPr lang="ar-SA" dirty="0" err="1" smtClean="0"/>
              <a:t>والادراك</a:t>
            </a:r>
            <a:r>
              <a:rPr lang="ar-SA" dirty="0" smtClean="0"/>
              <a:t> والتعلم وهو مخزن لحفظ المعلومات والإحداث وبناء على هذه المعلومات يصدر </a:t>
            </a:r>
            <a:r>
              <a:rPr lang="ar-SA" dirty="0" err="1" smtClean="0"/>
              <a:t>الاوامر</a:t>
            </a:r>
            <a:r>
              <a:rPr lang="ar-SA" dirty="0" smtClean="0"/>
              <a:t> للدماغ عبر شبكة عصبية معقدة ليقوم الدماغ بالتنفيذ عبر جهازه العصبي ، ولكن هذه الحقائق العلمية الجديدة عن القلب لحد ألان لم يتم ذكرها في مصادر التربية الرياضية في العالم والوطن العربي ولم تشير للقلب ودور</a:t>
            </a:r>
            <a:r>
              <a:rPr lang="ar-IQ" dirty="0" smtClean="0"/>
              <a:t>ه</a:t>
            </a:r>
            <a:r>
              <a:rPr lang="ar-SA" dirty="0" smtClean="0"/>
              <a:t> </a:t>
            </a:r>
            <a:r>
              <a:rPr lang="ar-SA" dirty="0" err="1" smtClean="0"/>
              <a:t>واهميت</a:t>
            </a:r>
            <a:r>
              <a:rPr lang="ar-IQ" dirty="0" smtClean="0"/>
              <a:t>ه</a:t>
            </a:r>
            <a:r>
              <a:rPr lang="ar-SA" dirty="0" smtClean="0"/>
              <a:t> في أي من تلك العمليات ونتوقع في المستقبل القريب حدوث تغيير في مفاهيم ونظريات ومصادر التربية الرياضية وسيأخذ القلب دور</a:t>
            </a:r>
            <a:r>
              <a:rPr lang="ar-IQ" dirty="0" smtClean="0"/>
              <a:t>ه</a:t>
            </a:r>
            <a:r>
              <a:rPr lang="ar-SA" dirty="0" smtClean="0"/>
              <a:t> </a:t>
            </a:r>
            <a:r>
              <a:rPr lang="ar-SA" dirty="0" err="1" smtClean="0"/>
              <a:t>ومكانت</a:t>
            </a:r>
            <a:r>
              <a:rPr lang="ar-IQ" dirty="0" smtClean="0"/>
              <a:t>ه</a:t>
            </a:r>
            <a:r>
              <a:rPr lang="ar-SA" dirty="0" smtClean="0"/>
              <a:t> في العلوم المختلفة ومنها علوم التربية الرياضية كما أخذ </a:t>
            </a:r>
            <a:r>
              <a:rPr lang="ar-SA" dirty="0" err="1" smtClean="0"/>
              <a:t>مكانت</a:t>
            </a:r>
            <a:r>
              <a:rPr lang="ar-IQ" dirty="0" smtClean="0"/>
              <a:t>ه</a:t>
            </a:r>
            <a:r>
              <a:rPr lang="ar-SA" dirty="0" smtClean="0"/>
              <a:t> في القرآن الكريم حيث ذكر الله القلب في القرآن الكريم أكثر من (132) مرة ولو كان مجرد مضخة فقط لما أعطي هذه المكانة الكبيرة في </a:t>
            </a:r>
            <a:r>
              <a:rPr lang="ar-SA" dirty="0" err="1" smtClean="0"/>
              <a:t>القرأن</a:t>
            </a:r>
            <a:r>
              <a:rPr lang="ar-SA" dirty="0" smtClean="0"/>
              <a:t> الحكيم ولكن قال سبحانه تعالى قال (وَمَا أُوتِيتُمْ مِنْ الْعِلْمِ إِلاَّ قَلِيلاً).. والله اعلم ... ومن الله التوفيق</a:t>
            </a:r>
            <a:r>
              <a:rPr lang="en-US" dirty="0" smtClean="0"/>
              <a:t> </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lumMod val="20000"/>
              <a:lumOff val="80000"/>
            </a:schemeClr>
          </a:solidFill>
        </p:spPr>
        <p:txBody>
          <a:bodyPr/>
          <a:lstStyle/>
          <a:p>
            <a:endParaRPr lang="ar-IQ" dirty="0" smtClean="0"/>
          </a:p>
          <a:p>
            <a:endParaRPr lang="ar-IQ" dirty="0" smtClean="0"/>
          </a:p>
          <a:p>
            <a:pPr algn="ctr">
              <a:buNone/>
            </a:pPr>
            <a:endParaRPr lang="ar-IQ" sz="6600" dirty="0" smtClean="0">
              <a:effectLst>
                <a:glow rad="139700">
                  <a:schemeClr val="accent2">
                    <a:satMod val="175000"/>
                    <a:alpha val="40000"/>
                  </a:schemeClr>
                </a:glow>
              </a:effectLst>
            </a:endParaRPr>
          </a:p>
          <a:p>
            <a:pPr algn="ctr">
              <a:buNone/>
            </a:pPr>
            <a:r>
              <a:rPr lang="ar-IQ" sz="6600" dirty="0" smtClean="0">
                <a:effectLst>
                  <a:glow rad="139700">
                    <a:schemeClr val="accent2">
                      <a:satMod val="175000"/>
                      <a:alpha val="40000"/>
                    </a:schemeClr>
                  </a:glow>
                </a:effectLst>
              </a:rPr>
              <a:t>شكرا لحسن إصغائكم</a:t>
            </a:r>
            <a:endParaRPr lang="ar-IQ" sz="6600" dirty="0">
              <a:effectLst>
                <a:glow rad="139700">
                  <a:schemeClr val="accent2">
                    <a:satMod val="175000"/>
                    <a:alpha val="40000"/>
                  </a:schemeClr>
                </a:glow>
              </a:effectLst>
            </a:endParaRPr>
          </a:p>
        </p:txBody>
      </p:sp>
      <p:pic>
        <p:nvPicPr>
          <p:cNvPr id="4" name="صورة 3" descr="0_555d5_77ed0b09_L.png"/>
          <p:cNvPicPr>
            <a:picLocks noChangeAspect="1"/>
          </p:cNvPicPr>
          <p:nvPr/>
        </p:nvPicPr>
        <p:blipFill>
          <a:blip r:embed="rId2"/>
          <a:stretch>
            <a:fillRect/>
          </a:stretch>
        </p:blipFill>
        <p:spPr>
          <a:xfrm>
            <a:off x="0" y="0"/>
            <a:ext cx="9144000" cy="685799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plus(in)">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plus(in)">
                                      <p:cBhvr>
                                        <p:cTn id="1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417638"/>
          </a:xfrm>
          <a:solidFill>
            <a:schemeClr val="accent2">
              <a:lumMod val="20000"/>
              <a:lumOff val="80000"/>
            </a:schemeClr>
          </a:solidFill>
        </p:spPr>
        <p:txBody>
          <a:bodyPr/>
          <a:lstStyle/>
          <a:p>
            <a:r>
              <a:rPr lang="ar-IQ" dirty="0" smtClean="0"/>
              <a:t>القلب</a:t>
            </a:r>
            <a:endParaRPr lang="ar-IQ" dirty="0"/>
          </a:p>
        </p:txBody>
      </p:sp>
      <p:sp>
        <p:nvSpPr>
          <p:cNvPr id="3" name="عنصر نائب للمحتوى 2"/>
          <p:cNvSpPr>
            <a:spLocks noGrp="1"/>
          </p:cNvSpPr>
          <p:nvPr>
            <p:ph idx="1"/>
          </p:nvPr>
        </p:nvSpPr>
        <p:spPr>
          <a:xfrm>
            <a:off x="0" y="1428736"/>
            <a:ext cx="9144000" cy="5429264"/>
          </a:xfrm>
          <a:solidFill>
            <a:schemeClr val="accent2">
              <a:lumMod val="20000"/>
              <a:lumOff val="80000"/>
            </a:schemeClr>
          </a:solidFill>
        </p:spPr>
        <p:txBody>
          <a:bodyPr>
            <a:normAutofit/>
          </a:bodyPr>
          <a:lstStyle/>
          <a:p>
            <a:r>
              <a:rPr lang="ar-SA" b="1" dirty="0" smtClean="0"/>
              <a:t>القلب</a:t>
            </a:r>
            <a:endParaRPr lang="en-US" dirty="0" smtClean="0"/>
          </a:p>
          <a:p>
            <a:r>
              <a:rPr lang="ar-SA" dirty="0" smtClean="0"/>
              <a:t> هو عبارة عن أهم عضلة في الجسم بحيث تتمثل الوظيفة الأساسيّة لهذه العضلة في ضخ الدم المحمل بالأكسجين إلى أعضاء الجسم المختلفة بهدف تزويدها بالأكسجين لمساعدتها على تأدية وظائفها الأساسية، كما يضخ الدم القادم من الأعضاء والمحمل بثاني أكسيد الكربون إلى الرئتين وذلك من أجل تنقيتها وتزويدها بالأكسجين مرة أخرى، ويعتبر القلب مركزاً لنظام الدورة الدمويّة في الجسم التي تنقل الدم من وإلى جميع مناطق الجسم، ويقع القلب بين الرئتين وتحديداً خلف القفص الصدري من ناحية اليسار، وحجمه قريب من حجم قبضة اليد، ويقع فوق المعدة مباشرة. </a:t>
            </a:r>
            <a:endParaRPr lang="en-US" dirty="0" smtClean="0"/>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4)">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4)">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heel(4)">
                                      <p:cBhvr>
                                        <p:cTn id="2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000108"/>
          </a:xfrm>
          <a:solidFill>
            <a:schemeClr val="accent2">
              <a:lumMod val="20000"/>
              <a:lumOff val="80000"/>
            </a:schemeClr>
          </a:solidFill>
        </p:spPr>
        <p:txBody>
          <a:bodyPr>
            <a:normAutofit fontScale="90000"/>
          </a:bodyPr>
          <a:lstStyle/>
          <a:p>
            <a:r>
              <a:rPr lang="ar-IQ" b="1" dirty="0" smtClean="0"/>
              <a:t/>
            </a:r>
            <a:br>
              <a:rPr lang="ar-IQ" b="1" dirty="0" smtClean="0"/>
            </a:br>
            <a:r>
              <a:rPr lang="ar-SA" b="1" dirty="0" smtClean="0"/>
              <a:t>مكوّنات القلب ووظائفه</a:t>
            </a:r>
            <a:r>
              <a:rPr lang="ar-SA" dirty="0" smtClean="0"/>
              <a:t> :-</a:t>
            </a:r>
            <a:r>
              <a:rPr lang="en-US" dirty="0" smtClean="0"/>
              <a:t/>
            </a:r>
            <a:br>
              <a:rPr lang="en-US" dirty="0" smtClean="0"/>
            </a:br>
            <a:endParaRPr lang="ar-IQ" dirty="0"/>
          </a:p>
        </p:txBody>
      </p:sp>
      <p:sp>
        <p:nvSpPr>
          <p:cNvPr id="3" name="عنصر نائب للمحتوى 2"/>
          <p:cNvSpPr>
            <a:spLocks noGrp="1"/>
          </p:cNvSpPr>
          <p:nvPr>
            <p:ph idx="1"/>
          </p:nvPr>
        </p:nvSpPr>
        <p:spPr>
          <a:xfrm>
            <a:off x="0" y="1071546"/>
            <a:ext cx="9144000" cy="5786454"/>
          </a:xfrm>
          <a:solidFill>
            <a:schemeClr val="accent2">
              <a:lumMod val="20000"/>
              <a:lumOff val="80000"/>
            </a:schemeClr>
          </a:solidFill>
        </p:spPr>
        <p:txBody>
          <a:bodyPr>
            <a:normAutofit fontScale="70000" lnSpcReduction="20000"/>
          </a:bodyPr>
          <a:lstStyle/>
          <a:p>
            <a:r>
              <a:rPr lang="ar-SA" b="1" dirty="0" smtClean="0"/>
              <a:t>أ. مكوّنات الأجزاء الخارجيّة </a:t>
            </a:r>
            <a:endParaRPr lang="en-US" dirty="0" smtClean="0"/>
          </a:p>
          <a:p>
            <a:r>
              <a:rPr lang="ar-SA" dirty="0" smtClean="0"/>
              <a:t>تتكون عضلة القلب بشكل أساسي من مجموعة من الخلايا العضلية المخططة بالإضافة إلى مجموعة من الأجزاء الداخليّة والخارجيّة، حيث إنّ الأجزاء الخارجية للقلب هي: </a:t>
            </a:r>
            <a:endParaRPr lang="en-US" dirty="0" smtClean="0"/>
          </a:p>
          <a:p>
            <a:pPr lvl="0"/>
            <a:r>
              <a:rPr lang="ar-SA" dirty="0" smtClean="0"/>
              <a:t>الشريان </a:t>
            </a:r>
            <a:r>
              <a:rPr lang="ar-SA" dirty="0" err="1" smtClean="0"/>
              <a:t>الأبهر</a:t>
            </a:r>
            <a:r>
              <a:rPr lang="ar-SA" dirty="0" smtClean="0"/>
              <a:t> أو المعروف </a:t>
            </a:r>
            <a:r>
              <a:rPr lang="ar-SA" dirty="0" err="1" smtClean="0"/>
              <a:t>ايضاً</a:t>
            </a:r>
            <a:r>
              <a:rPr lang="ar-SA" dirty="0" smtClean="0"/>
              <a:t> بالشريان الأورطي الذي يعتبر أكبر شريان موجود في جسم الإنسان، وتتمثل وظيفته الأساسية في توزيع الدم الذي يحتوي على الأكسجين إلى جميع أعضاء الجسم فيما يُعرف بالدورة الدمويّة الكبرى. </a:t>
            </a:r>
            <a:endParaRPr lang="en-US" dirty="0" smtClean="0"/>
          </a:p>
          <a:p>
            <a:pPr lvl="0"/>
            <a:r>
              <a:rPr lang="ar-SA" dirty="0" smtClean="0"/>
              <a:t>الوريد الأجوف العلوي، وهو عبارة عن وعاء دموي يتميز بقطره الكبير إلا أنّه يعتبر قصيراً، وتتمثل وظيفته الأساسية في نقل الدم الذي يحتوي على الأكسجين من الجزء العلوي للجسم وحتى الأذين الأيمن. </a:t>
            </a:r>
            <a:endParaRPr lang="en-US" dirty="0" smtClean="0"/>
          </a:p>
          <a:p>
            <a:pPr lvl="0"/>
            <a:r>
              <a:rPr lang="ar-SA" dirty="0" smtClean="0"/>
              <a:t>الوريد الأجوف السفلي، وهو عبارة عن وعاء دموي ينقل الدم الخالي من الأكسجين والمحمل بثاني أكسيد الكربون من الجزء السفلي للجسم وتحديداً من الأحشاء والطرفين السفليين إلى القلب. </a:t>
            </a:r>
            <a:endParaRPr lang="en-US" dirty="0" smtClean="0"/>
          </a:p>
          <a:p>
            <a:pPr lvl="0"/>
            <a:r>
              <a:rPr lang="ar-SA" dirty="0" smtClean="0"/>
              <a:t>الشريان الرئوي الذي تتمثل وظيفته الأساسية في نقل الدم المنخفض الأكسجين إلى الرئتين.</a:t>
            </a:r>
            <a:endParaRPr lang="en-US" dirty="0" smtClean="0"/>
          </a:p>
          <a:p>
            <a:pPr lvl="0"/>
            <a:r>
              <a:rPr lang="ar-SA" dirty="0" smtClean="0"/>
              <a:t> الوريد الرئوي، وهو الوريد الذي يضخ الدم المليء بالأكسجين إلى من الرئتين وصولاً إلى القلب. </a:t>
            </a:r>
            <a:endParaRPr lang="en-US" dirty="0" smtClean="0"/>
          </a:p>
          <a:p>
            <a:pPr lvl="0"/>
            <a:r>
              <a:rPr lang="ar-SA" dirty="0" smtClean="0"/>
              <a:t>الشرايين التاجية، وهي الشرايين الرئيسية التي تغذي عضلة القلب بشكل أساسي، والتي تخرج من الشريان الأورطي، حيث تتكون هذه الشرايين من شريانيين رئيسيين هما الشريان التاجي الأيسر، والشريان التاجي الأيمن، بحيث يتفرع كلّ شريان منهما إلى مجموعة من الشرايين الصغرى التي تغذي القلب بالدم المحمل بالأكسجين.</a:t>
            </a:r>
            <a:endParaRPr lang="en-US" dirty="0" smtClean="0"/>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plus(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plus(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plus(in)">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3" presetClass="entr" presetSubtype="16"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plus(in)">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3" presetClass="entr" presetSubtype="16"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plus(in)">
                                      <p:cBhvr>
                                        <p:cTn id="32" dur="2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3" presetClass="entr" presetSubtype="16"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plus(in)">
                                      <p:cBhvr>
                                        <p:cTn id="37" dur="2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plus(in)">
                                      <p:cBhvr>
                                        <p:cTn id="42" dur="2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3" presetClass="entr" presetSubtype="16"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plus(in)">
                                      <p:cBhvr>
                                        <p:cTn id="47" dur="20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3" presetClass="entr" presetSubtype="16"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plus(in)">
                                      <p:cBhvr>
                                        <p:cTn id="5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lumMod val="20000"/>
              <a:lumOff val="80000"/>
            </a:schemeClr>
          </a:solidFill>
        </p:spPr>
        <p:txBody>
          <a:bodyPr/>
          <a:lstStyle/>
          <a:p>
            <a:r>
              <a:rPr lang="en-US" dirty="0" smtClean="0"/>
              <a:t> </a:t>
            </a:r>
            <a:r>
              <a:rPr lang="ar-SA" b="1" dirty="0" smtClean="0"/>
              <a:t>ب.</a:t>
            </a:r>
            <a:r>
              <a:rPr lang="ar-SA" dirty="0" smtClean="0"/>
              <a:t> </a:t>
            </a:r>
            <a:r>
              <a:rPr lang="ar-SA" b="1" dirty="0" smtClean="0"/>
              <a:t>مكوّنات الأجزاء الداخليّة</a:t>
            </a:r>
            <a:r>
              <a:rPr lang="ar-SA" dirty="0" smtClean="0"/>
              <a:t> </a:t>
            </a:r>
            <a:endParaRPr lang="en-US" dirty="0" smtClean="0"/>
          </a:p>
          <a:p>
            <a:r>
              <a:rPr lang="ar-SA" dirty="0" smtClean="0"/>
              <a:t>بالنسبة للأجزاء الداخليّة للقلب فتتكوّن بشكل أساسي من أربع غرف مجوّفة تتوزع بشكل أساسي على الجانبين الأيمن والأيسر للقلب بحيث يفصل بين هاتين الجهتين جدار عضلي يُعرف بالحاجز، وفي كلّ ناحية من أنحاء القلب يوجد أذين وبطين، بحيث يستقبل الأذين الأيمن الدم الخالي من الأكسجين والمليء بثاني أكسيد الكربون من جميع أنحاء الجسم، ثمّ يضخه إلى البطين الأيمن الذي يعيد ضخه إلى الرئتين، حيث تتم تنقية الدم ونقله مباشرة إلى الأذين الأيسر، ثمّ إلى البطين الأيسر الذي يضخ الدم إلى جميع أنحاء الجسم، ويوجد كلّ من الأذينين في الغرف العلويّة للقلب، أما بالنسبة للبطينين فيتمركزان بشكل أساسي في الجزء السفلي منه</a:t>
            </a:r>
            <a:r>
              <a:rPr lang="en-US" dirty="0" smtClean="0"/>
              <a:t>.</a:t>
            </a:r>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143000"/>
          </a:xfrm>
          <a:solidFill>
            <a:schemeClr val="accent2">
              <a:lumMod val="20000"/>
              <a:lumOff val="80000"/>
            </a:schemeClr>
          </a:solidFill>
        </p:spPr>
        <p:txBody>
          <a:bodyPr/>
          <a:lstStyle/>
          <a:p>
            <a:r>
              <a:rPr lang="ar-SA" dirty="0" smtClean="0"/>
              <a:t>الدماغ البشري </a:t>
            </a:r>
            <a:endParaRPr lang="ar-IQ" dirty="0"/>
          </a:p>
        </p:txBody>
      </p:sp>
      <p:sp>
        <p:nvSpPr>
          <p:cNvPr id="3" name="عنصر نائب للمحتوى 2"/>
          <p:cNvSpPr>
            <a:spLocks noGrp="1"/>
          </p:cNvSpPr>
          <p:nvPr>
            <p:ph idx="1"/>
          </p:nvPr>
        </p:nvSpPr>
        <p:spPr>
          <a:xfrm>
            <a:off x="0" y="1214422"/>
            <a:ext cx="9144000" cy="5643578"/>
          </a:xfrm>
          <a:solidFill>
            <a:schemeClr val="accent2">
              <a:lumMod val="20000"/>
              <a:lumOff val="80000"/>
            </a:schemeClr>
          </a:solidFill>
        </p:spPr>
        <p:txBody>
          <a:bodyPr>
            <a:normAutofit fontScale="70000" lnSpcReduction="20000"/>
          </a:bodyPr>
          <a:lstStyle/>
          <a:p>
            <a:r>
              <a:rPr lang="ar-SA" dirty="0" smtClean="0"/>
              <a:t>ينقسم الدماغ البشري إلى ثلاثة أقسام رئيسية وهي مقدمة الدماغ</a:t>
            </a:r>
            <a:r>
              <a:rPr lang="en-US" dirty="0" smtClean="0"/>
              <a:t> (Forebrain), </a:t>
            </a:r>
            <a:r>
              <a:rPr lang="ar-SA" dirty="0" smtClean="0"/>
              <a:t>ووسط الدماغ</a:t>
            </a:r>
            <a:r>
              <a:rPr lang="en-US" dirty="0" smtClean="0"/>
              <a:t> (Midbrain), </a:t>
            </a:r>
            <a:r>
              <a:rPr lang="ar-SA" dirty="0" smtClean="0"/>
              <a:t>ومؤخرة الدماغ</a:t>
            </a:r>
            <a:r>
              <a:rPr lang="en-US" dirty="0" smtClean="0"/>
              <a:t> (Hindbrain).</a:t>
            </a:r>
          </a:p>
          <a:p>
            <a:r>
              <a:rPr lang="ar-SA" b="1" dirty="0" smtClean="0"/>
              <a:t>مقدمة الدماغ</a:t>
            </a:r>
            <a:r>
              <a:rPr lang="en-US" b="1" dirty="0" smtClean="0"/>
              <a:t> (Forebrain)</a:t>
            </a:r>
            <a:endParaRPr lang="en-US" dirty="0" smtClean="0"/>
          </a:p>
          <a:p>
            <a:r>
              <a:rPr lang="ar-SA" dirty="0" smtClean="0"/>
              <a:t>مقدمة الدماغ هي أكبر وأكثر أجزاء الدماغ تعقيداَ وتتكون من</a:t>
            </a:r>
            <a:r>
              <a:rPr lang="en-US" dirty="0" smtClean="0"/>
              <a:t>:</a:t>
            </a:r>
          </a:p>
          <a:p>
            <a:pPr lvl="0"/>
            <a:r>
              <a:rPr lang="ar-SA" dirty="0" smtClean="0"/>
              <a:t>المهاد</a:t>
            </a:r>
            <a:r>
              <a:rPr lang="en-US" dirty="0" smtClean="0"/>
              <a:t>(Thalamus) </a:t>
            </a:r>
            <a:r>
              <a:rPr lang="ar-SA" dirty="0" smtClean="0"/>
              <a:t>ويعمل كطريق لمرور المعلومات الحسية </a:t>
            </a:r>
            <a:r>
              <a:rPr lang="ar-SA" dirty="0" smtClean="0"/>
              <a:t>للمخ ما </a:t>
            </a:r>
            <a:r>
              <a:rPr lang="ar-SA" dirty="0" smtClean="0"/>
              <a:t>عدا الشم </a:t>
            </a:r>
            <a:r>
              <a:rPr lang="en-US" dirty="0" smtClean="0"/>
              <a:t>(</a:t>
            </a:r>
            <a:r>
              <a:rPr lang="en-US" dirty="0" smtClean="0"/>
              <a:t>Cerebrum).</a:t>
            </a:r>
          </a:p>
          <a:p>
            <a:pPr lvl="0"/>
            <a:r>
              <a:rPr lang="en-US" dirty="0" smtClean="0"/>
              <a:t> </a:t>
            </a:r>
            <a:r>
              <a:rPr lang="ar-SA" dirty="0" smtClean="0"/>
              <a:t>ما تحت المهاد</a:t>
            </a:r>
            <a:r>
              <a:rPr lang="en-US" dirty="0" smtClean="0"/>
              <a:t>(Hypothalamus) </a:t>
            </a:r>
            <a:r>
              <a:rPr lang="ar-SA" dirty="0" smtClean="0"/>
              <a:t>وتساعد في التحكم في الغدة النخامية وتلعب دوراَ مهماَ في تنظيم حرارة الجسم والمحفزات الحيوية مثل الجوع والعطش</a:t>
            </a:r>
            <a:r>
              <a:rPr lang="en-US" dirty="0" smtClean="0"/>
              <a:t>.</a:t>
            </a:r>
          </a:p>
          <a:p>
            <a:pPr lvl="0"/>
            <a:r>
              <a:rPr lang="en-US" dirty="0" smtClean="0"/>
              <a:t> </a:t>
            </a:r>
            <a:r>
              <a:rPr lang="ar-SA" dirty="0" smtClean="0"/>
              <a:t>الجهاز </a:t>
            </a:r>
            <a:r>
              <a:rPr lang="ar-SA" dirty="0" err="1" smtClean="0"/>
              <a:t>الحوفي</a:t>
            </a:r>
            <a:r>
              <a:rPr lang="en-US" dirty="0" smtClean="0"/>
              <a:t>(Limbic system) </a:t>
            </a:r>
            <a:r>
              <a:rPr lang="ar-SA" dirty="0" smtClean="0"/>
              <a:t>وهو يعمل على معالجة الخبرات العاطفية</a:t>
            </a:r>
            <a:r>
              <a:rPr lang="en-US" dirty="0" smtClean="0"/>
              <a:t>.</a:t>
            </a:r>
          </a:p>
          <a:p>
            <a:pPr lvl="0"/>
            <a:r>
              <a:rPr lang="ar-SA" dirty="0" smtClean="0"/>
              <a:t>المخ</a:t>
            </a:r>
            <a:r>
              <a:rPr lang="en-US" dirty="0" smtClean="0"/>
              <a:t>(Cerebrum) </a:t>
            </a:r>
            <a:r>
              <a:rPr lang="ar-SA" dirty="0" smtClean="0"/>
              <a:t>ويتحكم في العمليات المعقدة مثل التعلم والتفكير</a:t>
            </a:r>
            <a:r>
              <a:rPr lang="en-US" dirty="0" smtClean="0"/>
              <a:t>.</a:t>
            </a:r>
          </a:p>
          <a:p>
            <a:r>
              <a:rPr lang="ar-SA" b="1" dirty="0" smtClean="0"/>
              <a:t>وسط الدماغ</a:t>
            </a:r>
            <a:r>
              <a:rPr lang="en-US" b="1" dirty="0" smtClean="0"/>
              <a:t> (Midbrain)</a:t>
            </a:r>
            <a:endParaRPr lang="en-US" dirty="0" smtClean="0"/>
          </a:p>
          <a:p>
            <a:r>
              <a:rPr lang="ar-SA" dirty="0" smtClean="0"/>
              <a:t>يساعدنا وسط الدماغ على تحديد أماكن الأحداث في الفراغ</a:t>
            </a:r>
            <a:r>
              <a:rPr lang="en-US" dirty="0" smtClean="0"/>
              <a:t>.</a:t>
            </a:r>
          </a:p>
          <a:p>
            <a:r>
              <a:rPr lang="ar-SA" b="1" dirty="0" smtClean="0"/>
              <a:t>مؤخرة الدماغ</a:t>
            </a:r>
            <a:r>
              <a:rPr lang="en-US" b="1" dirty="0" smtClean="0"/>
              <a:t> (Hindbrain)</a:t>
            </a:r>
            <a:endParaRPr lang="en-US" dirty="0" smtClean="0"/>
          </a:p>
          <a:p>
            <a:r>
              <a:rPr lang="ar-SA" dirty="0" smtClean="0"/>
              <a:t>تتكون مؤخرة الدماغ من</a:t>
            </a:r>
            <a:r>
              <a:rPr lang="en-US" dirty="0" smtClean="0"/>
              <a:t>:</a:t>
            </a:r>
          </a:p>
          <a:p>
            <a:pPr lvl="0"/>
            <a:r>
              <a:rPr lang="en-US" dirty="0" smtClean="0"/>
              <a:t> </a:t>
            </a:r>
            <a:r>
              <a:rPr lang="ar-SA" dirty="0" smtClean="0"/>
              <a:t>النخاع</a:t>
            </a:r>
            <a:r>
              <a:rPr lang="en-US" dirty="0" smtClean="0"/>
              <a:t> (Medulla) </a:t>
            </a:r>
            <a:r>
              <a:rPr lang="ar-SA" dirty="0" smtClean="0"/>
              <a:t>ويتحكم بوظائف اللاوعي مثل التنفس وجريان الدم</a:t>
            </a:r>
            <a:r>
              <a:rPr lang="en-US" dirty="0" smtClean="0"/>
              <a:t>.</a:t>
            </a:r>
          </a:p>
          <a:p>
            <a:pPr lvl="0"/>
            <a:r>
              <a:rPr lang="en-US" dirty="0" smtClean="0"/>
              <a:t> </a:t>
            </a:r>
            <a:r>
              <a:rPr lang="ar-SA" dirty="0" err="1" smtClean="0"/>
              <a:t>بونز</a:t>
            </a:r>
            <a:r>
              <a:rPr lang="en-US" dirty="0" smtClean="0"/>
              <a:t> (Pons) </a:t>
            </a:r>
            <a:r>
              <a:rPr lang="ar-SA" dirty="0" smtClean="0"/>
              <a:t>وتؤثر في</a:t>
            </a:r>
            <a:r>
              <a:rPr lang="en-US" dirty="0" smtClean="0"/>
              <a:t> </a:t>
            </a:r>
            <a:r>
              <a:rPr lang="ar-SA" b="1" u="sng" dirty="0" smtClean="0">
                <a:hlinkClick r:id="rId2" tooltip="النوم"/>
              </a:rPr>
              <a:t>النوم</a:t>
            </a:r>
            <a:r>
              <a:rPr lang="en-US" dirty="0" smtClean="0"/>
              <a:t> </a:t>
            </a:r>
            <a:r>
              <a:rPr lang="ar-SA" dirty="0" smtClean="0"/>
              <a:t>والاستيقاظ</a:t>
            </a:r>
            <a:r>
              <a:rPr lang="en-US" dirty="0" smtClean="0"/>
              <a:t>.</a:t>
            </a:r>
          </a:p>
          <a:p>
            <a:pPr lvl="0"/>
            <a:r>
              <a:rPr lang="en-US" dirty="0" smtClean="0"/>
              <a:t> </a:t>
            </a:r>
            <a:r>
              <a:rPr lang="ar-SA" dirty="0" smtClean="0"/>
              <a:t>المخيخ</a:t>
            </a:r>
            <a:r>
              <a:rPr lang="en-US" dirty="0" smtClean="0"/>
              <a:t> (Cerebellum) </a:t>
            </a:r>
            <a:r>
              <a:rPr lang="ar-SA" dirty="0" smtClean="0"/>
              <a:t>ويتحكم في التوازن وتنظم الحركة</a:t>
            </a:r>
            <a:r>
              <a:rPr lang="en-US" dirty="0" smtClean="0"/>
              <a:t>.</a:t>
            </a:r>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edge">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edge">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edge">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edge">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0"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edge">
                                      <p:cBhvr>
                                        <p:cTn id="32" dur="2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0" presetClass="entr" presetSubtype="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wedge">
                                      <p:cBhvr>
                                        <p:cTn id="37" dur="2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0"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wedge">
                                      <p:cBhvr>
                                        <p:cTn id="42" dur="2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0" presetClass="entr" presetSubtype="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wedge">
                                      <p:cBhvr>
                                        <p:cTn id="47" dur="20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0" presetClass="entr" presetSubtype="0"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wedge">
                                      <p:cBhvr>
                                        <p:cTn id="52" dur="2000"/>
                                        <p:tgtEl>
                                          <p:spTgt spid="3">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0" presetClass="entr" presetSubtype="0" fill="hold" grpId="0"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wedge">
                                      <p:cBhvr>
                                        <p:cTn id="57" dur="2000"/>
                                        <p:tgtEl>
                                          <p:spTgt spid="3">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0" presetClass="entr" presetSubtype="0" fill="hold" grpId="0" nodeType="click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animEffect transition="in" filter="wedge">
                                      <p:cBhvr>
                                        <p:cTn id="62" dur="2000"/>
                                        <p:tgtEl>
                                          <p:spTgt spid="3">
                                            <p:txEl>
                                              <p:pRg st="9" end="9"/>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0" presetClass="entr" presetSubtype="0"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Effect transition="in" filter="wedge">
                                      <p:cBhvr>
                                        <p:cTn id="67" dur="2000"/>
                                        <p:tgtEl>
                                          <p:spTgt spid="3">
                                            <p:txEl>
                                              <p:pRg st="10" end="1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0" presetClass="entr" presetSubtype="0" fill="hold" grpId="0" nodeType="clickEffect">
                                  <p:stCondLst>
                                    <p:cond delay="0"/>
                                  </p:stCondLst>
                                  <p:childTnLst>
                                    <p:set>
                                      <p:cBhvr>
                                        <p:cTn id="71" dur="1" fill="hold">
                                          <p:stCondLst>
                                            <p:cond delay="0"/>
                                          </p:stCondLst>
                                        </p:cTn>
                                        <p:tgtEl>
                                          <p:spTgt spid="3">
                                            <p:txEl>
                                              <p:pRg st="11" end="11"/>
                                            </p:txEl>
                                          </p:spTgt>
                                        </p:tgtEl>
                                        <p:attrNameLst>
                                          <p:attrName>style.visibility</p:attrName>
                                        </p:attrNameLst>
                                      </p:cBhvr>
                                      <p:to>
                                        <p:strVal val="visible"/>
                                      </p:to>
                                    </p:set>
                                    <p:animEffect transition="in" filter="wedge">
                                      <p:cBhvr>
                                        <p:cTn id="72" dur="2000"/>
                                        <p:tgtEl>
                                          <p:spTgt spid="3">
                                            <p:txEl>
                                              <p:pRg st="11" end="1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0" presetClass="entr" presetSubtype="0" fill="hold" grpId="0" nodeType="clickEffect">
                                  <p:stCondLst>
                                    <p:cond delay="0"/>
                                  </p:stCondLst>
                                  <p:childTnLst>
                                    <p:set>
                                      <p:cBhvr>
                                        <p:cTn id="76" dur="1" fill="hold">
                                          <p:stCondLst>
                                            <p:cond delay="0"/>
                                          </p:stCondLst>
                                        </p:cTn>
                                        <p:tgtEl>
                                          <p:spTgt spid="3">
                                            <p:txEl>
                                              <p:pRg st="12" end="12"/>
                                            </p:txEl>
                                          </p:spTgt>
                                        </p:tgtEl>
                                        <p:attrNameLst>
                                          <p:attrName>style.visibility</p:attrName>
                                        </p:attrNameLst>
                                      </p:cBhvr>
                                      <p:to>
                                        <p:strVal val="visible"/>
                                      </p:to>
                                    </p:set>
                                    <p:animEffect transition="in" filter="wedge">
                                      <p:cBhvr>
                                        <p:cTn id="77" dur="2000"/>
                                        <p:tgtEl>
                                          <p:spTgt spid="3">
                                            <p:txEl>
                                              <p:pRg st="12" end="12"/>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0" presetClass="entr" presetSubtype="0" fill="hold" grpId="0" nodeType="clickEffect">
                                  <p:stCondLst>
                                    <p:cond delay="0"/>
                                  </p:stCondLst>
                                  <p:childTnLst>
                                    <p:set>
                                      <p:cBhvr>
                                        <p:cTn id="81" dur="1" fill="hold">
                                          <p:stCondLst>
                                            <p:cond delay="0"/>
                                          </p:stCondLst>
                                        </p:cTn>
                                        <p:tgtEl>
                                          <p:spTgt spid="3">
                                            <p:txEl>
                                              <p:pRg st="13" end="13"/>
                                            </p:txEl>
                                          </p:spTgt>
                                        </p:tgtEl>
                                        <p:attrNameLst>
                                          <p:attrName>style.visibility</p:attrName>
                                        </p:attrNameLst>
                                      </p:cBhvr>
                                      <p:to>
                                        <p:strVal val="visible"/>
                                      </p:to>
                                    </p:set>
                                    <p:animEffect transition="in" filter="wedge">
                                      <p:cBhvr>
                                        <p:cTn id="82" dur="20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lumMod val="20000"/>
              <a:lumOff val="80000"/>
            </a:schemeClr>
          </a:solidFill>
        </p:spPr>
        <p:txBody>
          <a:bodyPr>
            <a:normAutofit fontScale="77500" lnSpcReduction="20000"/>
          </a:bodyPr>
          <a:lstStyle/>
          <a:p>
            <a:endParaRPr lang="ar-IQ" dirty="0" smtClean="0"/>
          </a:p>
          <a:p>
            <a:r>
              <a:rPr lang="ar-SA" dirty="0" smtClean="0"/>
              <a:t>الدماغ البشري يراقب وينظم تصرفات وردود أفعال الجسم, وهو يستلم بشكل مستمر معلومات حسية ويعالجها بسرعة ومن ثم يستجيب، وفي حالات الخطر بدل أن يرسل مركز التحكم الرسائل إلى مركز التفكير في مقدمة الدماغ يأمر الغدتين </a:t>
            </a:r>
            <a:r>
              <a:rPr lang="ar-SA" dirty="0" err="1" smtClean="0"/>
              <a:t>الكظريتين</a:t>
            </a:r>
            <a:r>
              <a:rPr lang="ar-SA" dirty="0" smtClean="0"/>
              <a:t> بإفراز الأدرينالين، مما يعيد توجيه تدفق الدم من الوظائف الأقل أهمية مثل الهضم إلى الوظائف الأكثر أهمية مما يجعل الوقت يبدو أبطأ ويزيد من قوة الملاحظة، ويستطيع الدماغ أيضا تغيير مذاق الإنسان</a:t>
            </a:r>
            <a:r>
              <a:rPr lang="en-US" dirty="0" smtClean="0"/>
              <a:t>.</a:t>
            </a:r>
          </a:p>
          <a:p>
            <a:r>
              <a:rPr lang="ar-SA" dirty="0" smtClean="0"/>
              <a:t>فهو يتغلب على </a:t>
            </a:r>
            <a:r>
              <a:rPr lang="ar-SA" dirty="0" err="1" smtClean="0"/>
              <a:t>المذاقات</a:t>
            </a:r>
            <a:r>
              <a:rPr lang="ar-SA" dirty="0" smtClean="0"/>
              <a:t> السيئة ليحصل على المواد المغذية، مثال ذلك الفلفل فبالرغم من طعمه اللاذع إلا أن الكثير من الناس تحب تناوله، فهو يحتوي على فيتامين</a:t>
            </a:r>
            <a:r>
              <a:rPr lang="en-US" dirty="0" smtClean="0"/>
              <a:t> C </a:t>
            </a:r>
            <a:r>
              <a:rPr lang="ar-SA" dirty="0" smtClean="0"/>
              <a:t>أكثر أربع مرات من حبة البرتقال، وفي حالات الجوع الشديد يأمر الدماغ الجسم ليفرز هرمن </a:t>
            </a:r>
            <a:r>
              <a:rPr lang="ar-SA" dirty="0" err="1" smtClean="0"/>
              <a:t>أوريكسين</a:t>
            </a:r>
            <a:r>
              <a:rPr lang="en-US" dirty="0" smtClean="0"/>
              <a:t> (</a:t>
            </a:r>
            <a:r>
              <a:rPr lang="en-US" dirty="0" err="1" smtClean="0"/>
              <a:t>Orexin</a:t>
            </a:r>
            <a:r>
              <a:rPr lang="en-US" dirty="0" smtClean="0"/>
              <a:t>) </a:t>
            </a:r>
            <a:r>
              <a:rPr lang="ar-SA" dirty="0" smtClean="0"/>
              <a:t>ليساعد في عملية البحث عن الطعام وحل المشاكل, ويبطئ من عمل الجسم، ويوقف الوظائف غير المهمة، ويوقف نمو الخلايا الجديدة للمحافظة على الطاقة، وكحل أخير يأمر الدماغ بإطلاق مواد كيميائية تجعل الجسم يأكل نفسه</a:t>
            </a:r>
            <a:r>
              <a:rPr lang="en-US" dirty="0" smtClean="0"/>
              <a:t>.</a:t>
            </a:r>
          </a:p>
          <a:p>
            <a:r>
              <a:rPr lang="ar-SA" dirty="0" smtClean="0"/>
              <a:t>عندما ينام الإنسان يأمر الدماغ بإفراز هرمون </a:t>
            </a:r>
            <a:r>
              <a:rPr lang="ar-SA" dirty="0" err="1" smtClean="0"/>
              <a:t>الميلاتونين</a:t>
            </a:r>
            <a:r>
              <a:rPr lang="en-US" dirty="0" smtClean="0"/>
              <a:t> (Melatonin) </a:t>
            </a:r>
            <a:r>
              <a:rPr lang="ar-SA" dirty="0" smtClean="0"/>
              <a:t>الذي يسبب الخمول أثناء النوم ويعمل على إصلاح خلايا الدماغ ونمو خلايا دماغية جديدة, ويستمر مركز السمع بالعمل أثناء النوم لهذا يمكن للمنبهات إيقاظنا، وفي حال </a:t>
            </a:r>
            <a:r>
              <a:rPr lang="ar-SA" dirty="0" err="1" smtClean="0"/>
              <a:t>إمتناع</a:t>
            </a:r>
            <a:r>
              <a:rPr lang="ar-SA" dirty="0" smtClean="0"/>
              <a:t> الإنسان عن النوم يتأثر مركز التفكير أولاَ مسبباَ أخطاء صغيرة مثل أخطاء في الكتابة كنسيان بعض الكلمات، وعندما يحس الدماغ بالخطر من قلة النوم يبدأ بإغلاق بعض المناطق غير المهمة في تلك اللحظة مثل مركز التفكير، وبعد استمرار قلة النوم لفترة طويلة يجبر الدماغ الجسم على النوم</a:t>
            </a:r>
            <a:r>
              <a:rPr lang="en-US" dirty="0" smtClean="0"/>
              <a:t>.</a:t>
            </a:r>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143000"/>
          </a:xfrm>
          <a:solidFill>
            <a:schemeClr val="accent2">
              <a:lumMod val="20000"/>
              <a:lumOff val="80000"/>
            </a:schemeClr>
          </a:solidFill>
        </p:spPr>
        <p:txBody>
          <a:bodyPr>
            <a:normAutofit fontScale="90000"/>
          </a:bodyPr>
          <a:lstStyle/>
          <a:p>
            <a:r>
              <a:rPr lang="ar-IQ" b="1" dirty="0" smtClean="0"/>
              <a:t/>
            </a:r>
            <a:br>
              <a:rPr lang="ar-IQ" b="1" dirty="0" smtClean="0"/>
            </a:br>
            <a:r>
              <a:rPr lang="ar-SA" b="1" dirty="0" smtClean="0"/>
              <a:t>الدماغ البشري والقلب</a:t>
            </a:r>
            <a:r>
              <a:rPr lang="en-US" dirty="0" smtClean="0"/>
              <a:t/>
            </a:r>
            <a:br>
              <a:rPr lang="en-US" dirty="0" smtClean="0"/>
            </a:br>
            <a:endParaRPr lang="ar-IQ" dirty="0"/>
          </a:p>
        </p:txBody>
      </p:sp>
      <p:sp>
        <p:nvSpPr>
          <p:cNvPr id="3" name="عنصر نائب للمحتوى 2"/>
          <p:cNvSpPr>
            <a:spLocks noGrp="1"/>
          </p:cNvSpPr>
          <p:nvPr>
            <p:ph idx="1"/>
          </p:nvPr>
        </p:nvSpPr>
        <p:spPr>
          <a:xfrm>
            <a:off x="0" y="1214422"/>
            <a:ext cx="9144000" cy="5643578"/>
          </a:xfrm>
          <a:solidFill>
            <a:schemeClr val="accent2">
              <a:lumMod val="20000"/>
              <a:lumOff val="80000"/>
            </a:schemeClr>
          </a:solidFill>
        </p:spPr>
        <p:txBody>
          <a:bodyPr>
            <a:normAutofit fontScale="70000" lnSpcReduction="20000"/>
          </a:bodyPr>
          <a:lstStyle/>
          <a:p>
            <a:r>
              <a:rPr lang="ar-SA" dirty="0" smtClean="0"/>
              <a:t>لقد اعتبر القلب في كثير من الثقافات عبر التاريخ مصدر العواطف والحكمة, ويشعر الناس بأن الحب والعواطف الأخرى تحدث في منطقة القلب، ومع ذلك فقد أكد العلماء في الماضي أن الدماغ هو </a:t>
            </a:r>
            <a:r>
              <a:rPr lang="ar-SA" dirty="0" err="1" smtClean="0"/>
              <a:t>المسؤل</a:t>
            </a:r>
            <a:r>
              <a:rPr lang="ar-SA" dirty="0" smtClean="0"/>
              <a:t> عن العواطف، ولكن بعد بحث موسع تم اكتشاف أن القلب يحتوي على نظام عصبي معقد، مما يمكنه من التصرف بشكل مستقل ويمكنه من التعلم والتذكر والإحساس، ويحتوي النظام العصبي للقلب على حوالي 40000 خلية عصبية</a:t>
            </a:r>
            <a:r>
              <a:rPr lang="en-US" dirty="0" smtClean="0"/>
              <a:t>.</a:t>
            </a:r>
          </a:p>
          <a:p>
            <a:r>
              <a:rPr lang="ar-SA" dirty="0" smtClean="0"/>
              <a:t>ويتواصل القلب مع الدماغ ويؤثر على الإدراك واتخاذ القرارات وعمليات أخرى، وقد ذكر القرآن الكريم أن العقل مكانه القلب، ويجمع </a:t>
            </a:r>
            <a:r>
              <a:rPr lang="ar-SA" dirty="0" err="1" smtClean="0"/>
              <a:t>إبن</a:t>
            </a:r>
            <a:r>
              <a:rPr lang="ar-SA" dirty="0" smtClean="0"/>
              <a:t> القيم بين العقل والقلب والدماغ فيقول:” الصواب إن مبدأه ومنشأه من القلب –أي العقل- وفروعه وثمرته في الرأس، والقرآن قد دل على هذا بقوله: ﴿أَفَلَمْ يَسِيرُوا فِي الْأَرْضِ فَتَكُونَ لَهُمْ قُلُوبٌ يَعْقِلُونَ </a:t>
            </a:r>
            <a:r>
              <a:rPr lang="ar-SA" dirty="0" err="1" smtClean="0"/>
              <a:t>بِهَا</a:t>
            </a:r>
            <a:r>
              <a:rPr lang="ar-SA" dirty="0" smtClean="0"/>
              <a:t>﴾[الحج:46] وقال: ﴿إِنَّ فِي ذَلِكَ لَذِكْرَى لِمَن كَانَ لَهُ قَلْبٌ﴾[ق:37]، ولم يرد بالقلب هنا مضغة اللحم المشتركة بين الحيوانات بل المراد ما فيه من العقل واللب”, وقال رسول الله صلى الله عليه وسلم: ” وإن في الجسد مضغة إذا صلحت صلح الجسد كله وإذا فسدت فسد الجسد كله ألا وهي القلب” أخرجه البخاري ومسلم</a:t>
            </a:r>
            <a:r>
              <a:rPr lang="en-US" dirty="0" smtClean="0"/>
              <a:t>.</a:t>
            </a:r>
          </a:p>
          <a:p>
            <a:r>
              <a:rPr lang="ar-SA" dirty="0" smtClean="0"/>
              <a:t>يعمل النظام العصبي للقلب بشكل مستقل عن الدماغ وهذا هو سبب نجاح عمليات زرع القلب، في العادة يتواصل القلب مع الدماغ عبر ألياف عصبية والتي تمر عبر العصب التائه والحبل </a:t>
            </a:r>
            <a:r>
              <a:rPr lang="ar-SA" dirty="0" err="1" smtClean="0"/>
              <a:t>الشوكي</a:t>
            </a:r>
            <a:r>
              <a:rPr lang="ar-SA" dirty="0" smtClean="0"/>
              <a:t>, ولكن في عملية زراعة القلب هذه الوصلات العصبية لا تعمل إلا بعد فترة طويلة من الزمن, ويتمكن القلب المزروع من العمل في الجسم الذي زرع فيه باستخدام قدرة  نظامه العصبي المستقل</a:t>
            </a:r>
            <a:r>
              <a:rPr lang="en-US" dirty="0" smtClean="0"/>
              <a:t>.</a:t>
            </a:r>
            <a:br>
              <a:rPr lang="en-US" dirty="0" smtClean="0"/>
            </a:br>
            <a:r>
              <a:rPr lang="ar-SA" dirty="0" smtClean="0"/>
              <a:t>أظهر بحث أن القلب يرسل المعلومات إلى الدماغ وإلى الجسم عبر حقل كهرومغناطيسي، ويولد القلب أقوى وأوسع حقل كهرومغناطيسي متوازن في الجسم وهو أقوى 500 مرة من حقل الدماغ ويمكن التقاطه على بعد عدة أقدام من الجسم</a:t>
            </a:r>
            <a:r>
              <a:rPr lang="en-US" dirty="0" smtClean="0"/>
              <a:t>.</a:t>
            </a:r>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slide(fromBottom)">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slide(fromBottom)">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slide(fromBottom)">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slide(fromBottom)">
                                      <p:cBhvr>
                                        <p:cTn id="2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143000"/>
          </a:xfrm>
          <a:solidFill>
            <a:schemeClr val="accent2">
              <a:lumMod val="20000"/>
              <a:lumOff val="80000"/>
            </a:schemeClr>
          </a:solidFill>
        </p:spPr>
        <p:txBody>
          <a:bodyPr/>
          <a:lstStyle/>
          <a:p>
            <a:r>
              <a:rPr lang="ar-SA" dirty="0" smtClean="0"/>
              <a:t>المفاهيم والنظريات </a:t>
            </a:r>
            <a:endParaRPr lang="ar-IQ" dirty="0"/>
          </a:p>
        </p:txBody>
      </p:sp>
      <p:sp>
        <p:nvSpPr>
          <p:cNvPr id="3" name="عنصر نائب للمحتوى 2"/>
          <p:cNvSpPr>
            <a:spLocks noGrp="1"/>
          </p:cNvSpPr>
          <p:nvPr>
            <p:ph idx="1"/>
          </p:nvPr>
        </p:nvSpPr>
        <p:spPr>
          <a:xfrm>
            <a:off x="0" y="1142984"/>
            <a:ext cx="9144000" cy="5715016"/>
          </a:xfrm>
          <a:solidFill>
            <a:schemeClr val="accent2">
              <a:lumMod val="20000"/>
              <a:lumOff val="80000"/>
            </a:schemeClr>
          </a:solidFill>
        </p:spPr>
        <p:txBody>
          <a:bodyPr>
            <a:normAutofit fontScale="85000" lnSpcReduction="20000"/>
          </a:bodyPr>
          <a:lstStyle/>
          <a:p>
            <a:r>
              <a:rPr lang="ar-SA" dirty="0" err="1" smtClean="0"/>
              <a:t>إنطلاقا</a:t>
            </a:r>
            <a:r>
              <a:rPr lang="ar-SA" dirty="0" smtClean="0"/>
              <a:t> من </a:t>
            </a:r>
            <a:r>
              <a:rPr lang="ar-SA" dirty="0" err="1" smtClean="0"/>
              <a:t>اهمية</a:t>
            </a:r>
            <a:r>
              <a:rPr lang="ar-SA" dirty="0" smtClean="0"/>
              <a:t> أن يطلع أساتذة التربية الرياضية والمدربين واللاعبين والمهتمين بالجانب العلمي للرياضة على احدث المستجدات والدراسات والبحوث العلمية لكبار العلماء ومنها الدراسات التي تتعلق بالقلب </a:t>
            </a:r>
            <a:r>
              <a:rPr lang="ar-SA" dirty="0" err="1" smtClean="0"/>
              <a:t>وأهميتة</a:t>
            </a:r>
            <a:r>
              <a:rPr lang="ar-SA" dirty="0" smtClean="0"/>
              <a:t> ودورة في العمليات العقلية المختلفة ، </a:t>
            </a:r>
            <a:r>
              <a:rPr lang="ar-SA" dirty="0" err="1" smtClean="0"/>
              <a:t>اذ</a:t>
            </a:r>
            <a:r>
              <a:rPr lang="ar-SA" dirty="0" smtClean="0"/>
              <a:t> </a:t>
            </a:r>
            <a:r>
              <a:rPr lang="ar-SA" dirty="0" err="1" smtClean="0"/>
              <a:t>ان</a:t>
            </a:r>
            <a:r>
              <a:rPr lang="ar-SA" dirty="0" smtClean="0"/>
              <a:t> هناك حقائق ومفاهيم علمية جديدة ستظهر في التربية الرياضية تقلب المفاهيم والنظريات الحالية رأسا على عقب في العديد من العلوم المرتبطة بالتدريب الرياضي ومنها التعلم الحركي وعلم الحركة وعلم النفس </a:t>
            </a:r>
            <a:r>
              <a:rPr lang="ar-SA" dirty="0" err="1" smtClean="0"/>
              <a:t>والفسيولوجيا</a:t>
            </a:r>
            <a:r>
              <a:rPr lang="ar-SA" dirty="0" smtClean="0"/>
              <a:t> وغيرها من العلوم بعد أن أكد العلماء على </a:t>
            </a:r>
            <a:r>
              <a:rPr lang="ar-SA" dirty="0" err="1" smtClean="0"/>
              <a:t>ان</a:t>
            </a:r>
            <a:r>
              <a:rPr lang="ar-SA" dirty="0" smtClean="0"/>
              <a:t> القلب ليس مجرد مضخة تضخ الدم من القلب </a:t>
            </a:r>
            <a:r>
              <a:rPr lang="ar-SA" dirty="0" err="1" smtClean="0"/>
              <a:t>الى</a:t>
            </a:r>
            <a:r>
              <a:rPr lang="ar-SA" dirty="0" smtClean="0"/>
              <a:t> جميع أنحاء الجسم بل اثبت العلماء مؤخرا بأن العمليات العقلية تحدث في القلب وليس في الدماغ وأن العقل مركزة في القلب وليس في الدماغ وقد بدأت تتكشف الكثير من الحقائق العلمية الجديدة عن حقيقة القلب في العمليات العقلية والنفسية والتربوية وخاصة بعد إن تطورت تقنيات زراعة القلب الطبيعي والصناعي للعديد من </a:t>
            </a:r>
            <a:r>
              <a:rPr lang="ar-SA" dirty="0" err="1" smtClean="0"/>
              <a:t>الاشخاص</a:t>
            </a:r>
            <a:r>
              <a:rPr lang="ar-SA" dirty="0" smtClean="0"/>
              <a:t> حيث أكتشف العلماء أن الكثير من الحالات النفسية والتربوية والتعلم والفهم </a:t>
            </a:r>
            <a:r>
              <a:rPr lang="ar-SA" dirty="0" err="1" smtClean="0"/>
              <a:t>والادراك</a:t>
            </a:r>
            <a:r>
              <a:rPr lang="ar-SA" dirty="0" smtClean="0"/>
              <a:t> والمشاعر </a:t>
            </a:r>
            <a:r>
              <a:rPr lang="ar-SA" dirty="0" err="1" smtClean="0"/>
              <a:t>والاحاسيس</a:t>
            </a:r>
            <a:r>
              <a:rPr lang="ar-SA" dirty="0" smtClean="0"/>
              <a:t> والميول الفكرية والقيم </a:t>
            </a:r>
            <a:r>
              <a:rPr lang="ar-SA" dirty="0" err="1" smtClean="0"/>
              <a:t>والمبادى</a:t>
            </a:r>
            <a:r>
              <a:rPr lang="ar-SA" dirty="0" smtClean="0"/>
              <a:t> قد تغيرت وبدرجة كبيرة لدى </a:t>
            </a:r>
            <a:r>
              <a:rPr lang="ar-SA" dirty="0" err="1" smtClean="0"/>
              <a:t>الاشخاص</a:t>
            </a:r>
            <a:r>
              <a:rPr lang="ar-SA" dirty="0" smtClean="0"/>
              <a:t> الذين زرعوا لهم قلوب طبيعية من </a:t>
            </a:r>
            <a:r>
              <a:rPr lang="ar-SA" dirty="0" err="1" smtClean="0"/>
              <a:t>اشخاص</a:t>
            </a:r>
            <a:r>
              <a:rPr lang="ar-SA" dirty="0" smtClean="0"/>
              <a:t> </a:t>
            </a:r>
            <a:r>
              <a:rPr lang="ar-SA" dirty="0" err="1" smtClean="0"/>
              <a:t>اخرين</a:t>
            </a:r>
            <a:r>
              <a:rPr lang="ar-SA" dirty="0" smtClean="0"/>
              <a:t> فارقوا الحياة وقد سلك الذين زرعوا لهم القلوب سلوك المتبرع بالقلب في </a:t>
            </a:r>
            <a:r>
              <a:rPr lang="ar-SA" dirty="0" err="1" smtClean="0"/>
              <a:t>شخصيتة</a:t>
            </a:r>
            <a:r>
              <a:rPr lang="ar-SA" dirty="0" smtClean="0"/>
              <a:t> وطباعة </a:t>
            </a:r>
            <a:r>
              <a:rPr lang="ar-SA" dirty="0" err="1" smtClean="0"/>
              <a:t>وذوقة</a:t>
            </a:r>
            <a:r>
              <a:rPr lang="ar-SA" dirty="0" smtClean="0"/>
              <a:t> </a:t>
            </a:r>
            <a:r>
              <a:rPr lang="ar-SA" dirty="0" err="1" smtClean="0"/>
              <a:t>وثقافتة</a:t>
            </a:r>
            <a:r>
              <a:rPr lang="ar-SA" dirty="0" smtClean="0"/>
              <a:t> </a:t>
            </a:r>
            <a:r>
              <a:rPr lang="ar-SA" dirty="0" err="1" smtClean="0"/>
              <a:t>ومعتقداتة</a:t>
            </a:r>
            <a:r>
              <a:rPr lang="ar-SA" dirty="0" smtClean="0"/>
              <a:t> </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2000" fill="hold"/>
                                        <p:tgtEl>
                                          <p:spTgt spid="3">
                                            <p:bg/>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grpId="0" nodeType="clickEffect">
                                  <p:stCondLst>
                                    <p:cond delay="0"/>
                                  </p:stCondLst>
                                  <p:childTnLst>
                                    <p:animRot by="21600000">
                                      <p:cBhvr>
                                        <p:cTn id="14" dur="2000" fill="hold"/>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143000"/>
          </a:xfrm>
          <a:solidFill>
            <a:schemeClr val="accent2">
              <a:lumMod val="20000"/>
              <a:lumOff val="80000"/>
            </a:schemeClr>
          </a:solidFill>
        </p:spPr>
        <p:txBody>
          <a:bodyPr>
            <a:normAutofit fontScale="90000"/>
          </a:bodyPr>
          <a:lstStyle/>
          <a:p>
            <a:r>
              <a:rPr lang="ar-SA" dirty="0" smtClean="0"/>
              <a:t>الحقائق العلمية التي تؤكد على إن العقل في القلب وليس في الدماغ</a:t>
            </a:r>
            <a:endParaRPr lang="ar-IQ" dirty="0"/>
          </a:p>
        </p:txBody>
      </p:sp>
      <p:sp>
        <p:nvSpPr>
          <p:cNvPr id="3" name="عنصر نائب للمحتوى 2"/>
          <p:cNvSpPr>
            <a:spLocks noGrp="1"/>
          </p:cNvSpPr>
          <p:nvPr>
            <p:ph idx="1"/>
          </p:nvPr>
        </p:nvSpPr>
        <p:spPr>
          <a:xfrm>
            <a:off x="0" y="1214422"/>
            <a:ext cx="9144000" cy="5643578"/>
          </a:xfrm>
          <a:solidFill>
            <a:schemeClr val="accent2">
              <a:lumMod val="20000"/>
              <a:lumOff val="80000"/>
            </a:schemeClr>
          </a:solidFill>
        </p:spPr>
        <p:txBody>
          <a:bodyPr>
            <a:normAutofit fontScale="85000" lnSpcReduction="10000"/>
          </a:bodyPr>
          <a:lstStyle/>
          <a:p>
            <a:r>
              <a:rPr lang="ar-SA" dirty="0" smtClean="0"/>
              <a:t>نذكر منها</a:t>
            </a:r>
            <a:r>
              <a:rPr lang="ar-IQ" dirty="0" smtClean="0"/>
              <a:t> :-</a:t>
            </a:r>
          </a:p>
          <a:p>
            <a:r>
              <a:rPr lang="ar-SA" dirty="0" smtClean="0"/>
              <a:t>في خبر نشرته قناة</a:t>
            </a:r>
            <a:r>
              <a:rPr lang="en-US" dirty="0" smtClean="0"/>
              <a:t> MBC </a:t>
            </a:r>
            <a:r>
              <a:rPr lang="ar-SA" dirty="0" smtClean="0"/>
              <a:t>قبل فترة مفاده أن الأطباء الأمريكان وجدوا مجموعة من الخلايا العصبية في جدار القلب وأن هذه الخلايا مسئولة عن اتخاذ القرار في الجسم .. وقد اثبتوا علميا دون أي شك أن القلب يتصل مع الدماغ من خلال شبكة معقدة من الأعصاب وأن هناك رسائل مشتركة بين القلب والدماغ وأنهما يعملان بتناسق وبتناغم أعجازي وأن القلب يقوم بتوجيه الدماغ في عملة عن طريق شبكة معقدة من الخلايا العصبية تتكون من (40) ألف خلية عصبية كل خلية من هذه الخلايا لها القدرة على خزن ونقل المعلومات أكثر من قدرة الخلايا العصبية في الدماغ بحوالي (5000) مرة وان مجالها الكهربائي أقوى من المجال الكهربائي لخلايا الدماغ بحوالي (60) مرة وكذلك المجال المغناطيسي للقلب فهو اكبر بكثير من الدماغ حيث تقوم هذه الخلايا بإرسال المعلومات والإحداث من القلب </a:t>
            </a:r>
            <a:r>
              <a:rPr lang="ar-SA" dirty="0" err="1" smtClean="0"/>
              <a:t>الى</a:t>
            </a:r>
            <a:r>
              <a:rPr lang="ar-SA" dirty="0" smtClean="0"/>
              <a:t> ساق المخ عبر ممرات خاصة ووسائل متعددة يؤثر فيها القلب على الدماغ منها عصبي ومنها كيميائي ومنها فيزيائي ومنها كهرومغناطيسي فتحدث عمليات الفهم والاستيعاب لهذه المعلومات داخل الدماغ </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diamond(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amond(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diamond(in)">
                                      <p:cBhvr>
                                        <p:cTn id="2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2543</Words>
  <PresentationFormat>عرض على الشاشة (3:4)‏</PresentationFormat>
  <Paragraphs>77</Paragraphs>
  <Slides>19</Slides>
  <Notes>0</Notes>
  <HiddenSlides>0</HiddenSlides>
  <MMClips>0</MMClips>
  <ScaleCrop>false</ScaleCrop>
  <HeadingPairs>
    <vt:vector size="4" baseType="variant">
      <vt:variant>
        <vt:lpstr>سمة</vt:lpstr>
      </vt:variant>
      <vt:variant>
        <vt:i4>1</vt:i4>
      </vt:variant>
      <vt:variant>
        <vt:lpstr>عناوين الشرائح</vt:lpstr>
      </vt:variant>
      <vt:variant>
        <vt:i4>19</vt:i4>
      </vt:variant>
    </vt:vector>
  </HeadingPairs>
  <TitlesOfParts>
    <vt:vector size="20" baseType="lpstr">
      <vt:lpstr>سمة Office</vt:lpstr>
      <vt:lpstr>الشريحة 1</vt:lpstr>
      <vt:lpstr>القلب</vt:lpstr>
      <vt:lpstr> مكوّنات القلب ووظائفه :- </vt:lpstr>
      <vt:lpstr>الشريحة 4</vt:lpstr>
      <vt:lpstr>الدماغ البشري </vt:lpstr>
      <vt:lpstr>الشريحة 6</vt:lpstr>
      <vt:lpstr> الدماغ البشري والقلب </vt:lpstr>
      <vt:lpstr>المفاهيم والنظريات </vt:lpstr>
      <vt:lpstr>الحقائق العلمية التي تؤكد على إن العقل في القلب وليس في الدماغ</vt:lpstr>
      <vt:lpstr>الشريحة 10</vt:lpstr>
      <vt:lpstr>الشريحة 11</vt:lpstr>
      <vt:lpstr>الشريحة 12</vt:lpstr>
      <vt:lpstr>الشريحة 13</vt:lpstr>
      <vt:lpstr>الشريحة 14</vt:lpstr>
      <vt:lpstr>الشريحة 15</vt:lpstr>
      <vt:lpstr> الآيات القرآنية والأحاديث النبوية تثبت بأن محل العقل القلب</vt:lpstr>
      <vt:lpstr>الشريحة 17</vt:lpstr>
      <vt:lpstr>الخاتمة</vt:lpstr>
      <vt:lpstr>الشريحة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الغدير</dc:creator>
  <cp:lastModifiedBy>الغدير</cp:lastModifiedBy>
  <cp:revision>16</cp:revision>
  <dcterms:created xsi:type="dcterms:W3CDTF">2019-02-24T11:42:34Z</dcterms:created>
  <dcterms:modified xsi:type="dcterms:W3CDTF">2019-02-26T22:13:57Z</dcterms:modified>
</cp:coreProperties>
</file>