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A1B77A2-604A-4BA6-A600-72CB51A7F5E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820366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A1B77A2-604A-4BA6-A600-72CB51A7F5E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1565852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A1B77A2-604A-4BA6-A600-72CB51A7F5E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55868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A1B77A2-604A-4BA6-A600-72CB51A7F5E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1003443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A1B77A2-604A-4BA6-A600-72CB51A7F5E3}"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343833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A1B77A2-604A-4BA6-A600-72CB51A7F5E3}"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329806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A1B77A2-604A-4BA6-A600-72CB51A7F5E3}" type="datetimeFigureOut">
              <a:rPr lang="ar-IQ" smtClean="0"/>
              <a:t>16/09/1440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214605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A1B77A2-604A-4BA6-A600-72CB51A7F5E3}" type="datetimeFigureOut">
              <a:rPr lang="ar-IQ" smtClean="0"/>
              <a:t>16/09/1440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245961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A1B77A2-604A-4BA6-A600-72CB51A7F5E3}" type="datetimeFigureOut">
              <a:rPr lang="ar-IQ" smtClean="0"/>
              <a:t>16/09/1440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214439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A1B77A2-604A-4BA6-A600-72CB51A7F5E3}"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345173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A1B77A2-604A-4BA6-A600-72CB51A7F5E3}"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865DBCF-928B-4A67-8864-C81D67A8582F}" type="slidenum">
              <a:rPr lang="ar-IQ" smtClean="0"/>
              <a:t>‹#›</a:t>
            </a:fld>
            <a:endParaRPr lang="ar-IQ"/>
          </a:p>
        </p:txBody>
      </p:sp>
    </p:spTree>
    <p:extLst>
      <p:ext uri="{BB962C8B-B14F-4D97-AF65-F5344CB8AC3E}">
        <p14:creationId xmlns:p14="http://schemas.microsoft.com/office/powerpoint/2010/main" val="278676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A1B77A2-604A-4BA6-A600-72CB51A7F5E3}" type="datetimeFigureOut">
              <a:rPr lang="ar-IQ" smtClean="0"/>
              <a:t>16/09/1440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865DBCF-928B-4A67-8864-C81D67A8582F}" type="slidenum">
              <a:rPr lang="ar-IQ" smtClean="0"/>
              <a:t>‹#›</a:t>
            </a:fld>
            <a:endParaRPr lang="ar-IQ"/>
          </a:p>
        </p:txBody>
      </p:sp>
    </p:spTree>
    <p:extLst>
      <p:ext uri="{BB962C8B-B14F-4D97-AF65-F5344CB8AC3E}">
        <p14:creationId xmlns:p14="http://schemas.microsoft.com/office/powerpoint/2010/main" val="2346228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747464"/>
            <a:ext cx="7772400" cy="3339802"/>
          </a:xfrm>
        </p:spPr>
        <p:txBody>
          <a:bodyPr/>
          <a:lstStyle/>
          <a:p>
            <a:r>
              <a:rPr lang="ar-IQ" dirty="0" smtClean="0"/>
              <a:t>مؤسسات الديمقراطية الاغريقية</a:t>
            </a:r>
            <a:endParaRPr lang="ar-IQ" dirty="0"/>
          </a:p>
        </p:txBody>
      </p:sp>
      <p:sp>
        <p:nvSpPr>
          <p:cNvPr id="3" name="عنوان فرعي 2"/>
          <p:cNvSpPr>
            <a:spLocks noGrp="1"/>
          </p:cNvSpPr>
          <p:nvPr>
            <p:ph type="subTitle" idx="1"/>
          </p:nvPr>
        </p:nvSpPr>
        <p:spPr>
          <a:xfrm>
            <a:off x="539552" y="1412776"/>
            <a:ext cx="8064896" cy="4968552"/>
          </a:xfrm>
        </p:spPr>
        <p:txBody>
          <a:bodyPr>
            <a:normAutofit fontScale="77500" lnSpcReduction="20000"/>
          </a:bodyPr>
          <a:lstStyle/>
          <a:p>
            <a:r>
              <a:rPr lang="ar-IQ" dirty="0" smtClean="0"/>
              <a:t>كانت اولى مؤسسات الديمقراطية الاغريقية والتي تشكل الهيئة السيادية الاساسية هي الجمعية التي كانت تجتمع اكثر من اربعين مرة في السنة وقد نص قانونها على ان الحد الادنى من عدد الناس المطلوب حضورهم لتكون الجلسات فيها صالحة 7 آلاف مواطن ، وكانت تهتم بكافة القضايا الكبرى مثل الاطار القانوني لصيانة النظام العام وفرض الضرائب المباشرة ونفي الاشخاص وتقويم اداء الجيش والبحرية وعقد التحالفات وإعلان الحرب وتحقيق السلم.</a:t>
            </a:r>
          </a:p>
          <a:p>
            <a:pPr algn="r"/>
            <a:r>
              <a:rPr lang="ar-IQ" dirty="0" smtClean="0"/>
              <a:t>وثاني مؤسسات الديمقراطية الاغريقية هو مجلس الخمسمائة وهو اكثر اهمية من الجمعية الا انه اقل سلطاناً ويتكون من 500 عضوية اختيارهم بالقرعة ويتم صرف رواتب لهم وكانت قبائل اثينا العشرة تختار 50 عضواً لتمثيلها في هذا المجلس ومدة العضوية في هذا المجلس سنة واحدة وتعقد جلساته بشكل علني ولصعوبة اجتماع مجلس الخمسين لجأ </a:t>
            </a:r>
            <a:r>
              <a:rPr lang="ar-IQ" dirty="0" err="1" smtClean="0"/>
              <a:t>الاثينيون</a:t>
            </a:r>
            <a:r>
              <a:rPr lang="ar-IQ" smtClean="0"/>
              <a:t> الى طريقة التناوب في الحكم بمعنى يتولى ممثل كل قبيلة عشرة ايام في السنة مهام الحكم عن طريق هذه اللجنة وتقوم لجنة الخمسين في صباح كل يوم باختيار عضو من اعضائها يكون رئيساً لها وللمجلس وكانت اختصاصات مجلس الخمسمائة تشريعية وتنفيذية واستشارية.</a:t>
            </a:r>
            <a:endParaRPr lang="en-US" dirty="0" smtClean="0"/>
          </a:p>
          <a:p>
            <a:endParaRPr lang="ar-IQ" dirty="0"/>
          </a:p>
        </p:txBody>
      </p:sp>
    </p:spTree>
    <p:extLst>
      <p:ext uri="{BB962C8B-B14F-4D97-AF65-F5344CB8AC3E}">
        <p14:creationId xmlns:p14="http://schemas.microsoft.com/office/powerpoint/2010/main" val="208827704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168</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مؤسسات الديمقراطية الاغريقية</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مؤسسات الديمقراطية الاغريقية</dc:title>
  <dc:creator>DR.Ahmed Saker 2O11</dc:creator>
  <cp:lastModifiedBy>DR.Ahmed Saker 2O11</cp:lastModifiedBy>
  <cp:revision>1</cp:revision>
  <dcterms:created xsi:type="dcterms:W3CDTF">2019-05-19T21:22:31Z</dcterms:created>
  <dcterms:modified xsi:type="dcterms:W3CDTF">2019-05-19T21:27:45Z</dcterms:modified>
</cp:coreProperties>
</file>