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6" r:id="rId3"/>
    <p:sldId id="257" r:id="rId4"/>
    <p:sldId id="258" r:id="rId5"/>
    <p:sldId id="259" r:id="rId6"/>
    <p:sldId id="260" r:id="rId7"/>
    <p:sldId id="265" r:id="rId8"/>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1B8ABB09-4A1D-463E-8065-109CC2B7EFAA}" type="datetimeFigureOut">
              <a:rPr lang="ar-SA" smtClean="0"/>
              <a:t>23/06/1440</a:t>
            </a:fld>
            <a:endParaRPr lang="ar-SA" dirty="0"/>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a:xfrm>
            <a:off x="342900"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5216724" y="8636000"/>
            <a:ext cx="1600200" cy="406400"/>
          </a:xfrm>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a:xfrm>
            <a:off x="1964532"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a:xfrm>
            <a:off x="6338292" y="1079499"/>
            <a:ext cx="377190" cy="401108"/>
          </a:xfrm>
        </p:spPr>
        <p:txBody>
          <a:bodyPr/>
          <a:lstStyle/>
          <a:p>
            <a:fld id="{0B34F065-1154-456A-91E3-76DE8E75E17B}" type="slidenum">
              <a:rPr lang="ar-SA" smtClean="0"/>
              <a:t>‹#›</a:t>
            </a:fld>
            <a:endParaRPr lang="ar-SA" dirty="0"/>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342900" y="8641292"/>
            <a:ext cx="3195042" cy="402336"/>
          </a:xfrm>
        </p:spPr>
        <p:txBody>
          <a:bodyPr/>
          <a:lstStyle/>
          <a:p>
            <a:endParaRPr lang="ar-SA" dirty="0"/>
          </a:p>
        </p:txBody>
      </p:sp>
      <p:sp>
        <p:nvSpPr>
          <p:cNvPr id="7" name="عنصر نائب لرقم الشريحة 6"/>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1B8ABB09-4A1D-463E-8065-109CC2B7EFAA}" type="datetimeFigureOut">
              <a:rPr lang="ar-SA" smtClean="0"/>
              <a:t>23/06/1440</a:t>
            </a:fld>
            <a:endParaRPr lang="ar-SA" dirty="0"/>
          </a:p>
        </p:txBody>
      </p:sp>
      <p:sp>
        <p:nvSpPr>
          <p:cNvPr id="8" name="عنصر نائب للتذييل 7"/>
          <p:cNvSpPr>
            <a:spLocks noGrp="1"/>
          </p:cNvSpPr>
          <p:nvPr>
            <p:ph type="ftr" sz="quarter" idx="11"/>
          </p:nvPr>
        </p:nvSpPr>
        <p:spPr>
          <a:xfrm>
            <a:off x="342900" y="8641292"/>
            <a:ext cx="3195828" cy="402336"/>
          </a:xfrm>
        </p:spPr>
        <p:txBody>
          <a:bodyPr/>
          <a:lstStyle/>
          <a:p>
            <a:endParaRPr lang="ar-SA" dirty="0"/>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1B8ABB09-4A1D-463E-8065-109CC2B7EFAA}" type="datetimeFigureOut">
              <a:rPr lang="ar-SA" smtClean="0"/>
              <a:t>23/06/1440</a:t>
            </a:fld>
            <a:endParaRPr lang="ar-SA" dirty="0"/>
          </a:p>
        </p:txBody>
      </p:sp>
      <p:sp>
        <p:nvSpPr>
          <p:cNvPr id="3" name="عنصر نائب للتذييل 2"/>
          <p:cNvSpPr>
            <a:spLocks noGrp="1"/>
          </p:cNvSpPr>
          <p:nvPr>
            <p:ph type="ftr" sz="quarter" idx="11"/>
          </p:nvPr>
        </p:nvSpPr>
        <p:spPr>
          <a:xfrm>
            <a:off x="342900" y="8642521"/>
            <a:ext cx="3195042" cy="401108"/>
          </a:xfrm>
        </p:spPr>
        <p:txBody>
          <a:bodyPr/>
          <a:lstStyle/>
          <a:p>
            <a:endParaRPr lang="ar-SA" dirty="0"/>
          </a:p>
        </p:txBody>
      </p:sp>
      <p:sp>
        <p:nvSpPr>
          <p:cNvPr id="4" name="عنصر نائب لرقم الشريحة 3"/>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23/06/1440</a:t>
            </a:fld>
            <a:endParaRPr lang="ar-SA" dirty="0"/>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8640" y="111561"/>
            <a:ext cx="6408712" cy="8894743"/>
          </a:xfrm>
          <a:prstGeom prst="rect">
            <a:avLst/>
          </a:prstGeom>
          <a:noFill/>
        </p:spPr>
        <p:txBody>
          <a:bodyPr wrap="square" rtlCol="1">
            <a:spAutoFit/>
          </a:bodyPr>
          <a:lstStyle/>
          <a:p>
            <a:r>
              <a:rPr lang="ar-IQ" sz="1600" b="1" dirty="0">
                <a:solidFill>
                  <a:srgbClr val="FFC000"/>
                </a:solidFill>
                <a:latin typeface="Times New Roman"/>
                <a:ea typeface="Times New Roman"/>
                <a:cs typeface="Arial"/>
              </a:rPr>
              <a:t>الجامعة المستنصرية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كلية التربية الاساسية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قسم التربية البدنية وعلوم الرياضة  </a:t>
            </a:r>
            <a:endParaRPr lang="en-US" sz="1600" dirty="0">
              <a:solidFill>
                <a:srgbClr val="FFC000"/>
              </a:solidFill>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r>
              <a:rPr lang="ar-IQ" sz="2400" dirty="0" smtClean="0">
                <a:latin typeface="Times New Roman"/>
                <a:ea typeface="Times New Roman"/>
                <a:cs typeface="Arial"/>
              </a:rPr>
              <a:t>              </a:t>
            </a:r>
            <a:r>
              <a:rPr lang="ar-IQ" sz="5400" b="1" dirty="0" smtClean="0">
                <a:latin typeface="Times New Roman"/>
                <a:ea typeface="Times New Roman"/>
                <a:cs typeface="Arial"/>
              </a:rPr>
              <a:t>الفسلجة الرياضية</a:t>
            </a:r>
            <a:r>
              <a:rPr lang="ar-IQ" sz="9600" b="1" dirty="0">
                <a:latin typeface="Times New Roman"/>
                <a:ea typeface="Times New Roman"/>
                <a:cs typeface="Arial"/>
              </a:rPr>
              <a:t> </a:t>
            </a:r>
            <a:endParaRPr lang="en-US" sz="2400" dirty="0">
              <a:latin typeface="Times New Roman"/>
              <a:ea typeface="Times New Roman"/>
            </a:endParaRPr>
          </a:p>
          <a:p>
            <a:r>
              <a:rPr lang="ar-IQ" sz="4000" b="1" dirty="0" smtClean="0">
                <a:ea typeface="Times New Roman"/>
                <a:cs typeface="Arial"/>
              </a:rPr>
              <a:t>               </a:t>
            </a:r>
          </a:p>
          <a:p>
            <a:r>
              <a:rPr lang="ar-IQ" sz="4000" b="1" dirty="0">
                <a:ea typeface="Times New Roman"/>
                <a:cs typeface="Arial"/>
              </a:rPr>
              <a:t> </a:t>
            </a:r>
            <a:r>
              <a:rPr lang="ar-IQ" sz="4000" b="1" dirty="0" smtClean="0">
                <a:ea typeface="Times New Roman"/>
                <a:cs typeface="Arial"/>
              </a:rPr>
              <a:t>               </a:t>
            </a:r>
            <a:r>
              <a:rPr lang="ar-IQ" sz="3200" b="1" dirty="0" smtClean="0">
                <a:solidFill>
                  <a:srgbClr val="FFFF00"/>
                </a:solidFill>
                <a:ea typeface="Times New Roman"/>
                <a:cs typeface="Arial"/>
              </a:rPr>
              <a:t>المرحلة الثانية</a:t>
            </a:r>
          </a:p>
          <a:p>
            <a:endParaRPr lang="ar-IQ" sz="3200" b="1" dirty="0">
              <a:effectLst/>
              <a:latin typeface="Times New Roman"/>
              <a:ea typeface="Times New Roman"/>
              <a:cs typeface="Arial"/>
            </a:endParaRPr>
          </a:p>
          <a:p>
            <a:pPr algn="ctr"/>
            <a:endParaRPr lang="ar-IQ" sz="3200" b="1" dirty="0">
              <a:latin typeface="Times New Roman"/>
              <a:ea typeface="Times New Roman"/>
              <a:cs typeface="Arial"/>
            </a:endParaRPr>
          </a:p>
          <a:p>
            <a:pPr algn="ctr"/>
            <a:r>
              <a:rPr lang="ar-IQ" sz="3600" b="1" dirty="0" smtClean="0">
                <a:latin typeface="Times New Roman"/>
                <a:ea typeface="Times New Roman"/>
                <a:cs typeface="Arial"/>
              </a:rPr>
              <a:t>د. حسين علي حسين الكوفي</a:t>
            </a:r>
            <a:endParaRPr lang="ar-IQ" sz="36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en-US" sz="2400" dirty="0">
              <a:effectLst/>
              <a:latin typeface="Times New Roman"/>
              <a:ea typeface="Times New Roman"/>
            </a:endParaRPr>
          </a:p>
        </p:txBody>
      </p:sp>
    </p:spTree>
    <p:extLst>
      <p:ext uri="{BB962C8B-B14F-4D97-AF65-F5344CB8AC3E}">
        <p14:creationId xmlns:p14="http://schemas.microsoft.com/office/powerpoint/2010/main" val="40459990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16632" y="245119"/>
            <a:ext cx="6741368" cy="8648521"/>
          </a:xfrm>
          <a:prstGeom prst="rect">
            <a:avLst/>
          </a:prstGeom>
          <a:noFill/>
        </p:spPr>
        <p:txBody>
          <a:bodyPr wrap="square" rtlCol="1">
            <a:spAutoFit/>
          </a:bodyPr>
          <a:lstStyle/>
          <a:p>
            <a:pPr algn="ctr"/>
            <a:r>
              <a:rPr lang="ar-IQ" sz="3600" b="1" u="sng" dirty="0">
                <a:latin typeface="Times New Roman"/>
                <a:ea typeface="Times New Roman"/>
                <a:cs typeface="Arial"/>
              </a:rPr>
              <a:t>تغذية </a:t>
            </a:r>
            <a:r>
              <a:rPr lang="ar-IQ" sz="3600" b="1" u="sng" dirty="0" smtClean="0">
                <a:latin typeface="Times New Roman"/>
                <a:ea typeface="Times New Roman"/>
                <a:cs typeface="Arial"/>
              </a:rPr>
              <a:t>الرياضي</a:t>
            </a:r>
            <a:endParaRPr lang="en-US" sz="3200" u="sng" dirty="0">
              <a:latin typeface="Times New Roman"/>
              <a:ea typeface="Times New Roman"/>
            </a:endParaRPr>
          </a:p>
          <a:p>
            <a:pPr algn="just"/>
            <a:r>
              <a:rPr lang="ar-IQ" sz="2600" dirty="0">
                <a:latin typeface="Times New Roman"/>
                <a:ea typeface="Times New Roman"/>
                <a:cs typeface="Arial"/>
              </a:rPr>
              <a:t>    تعد عملية التغذية مثالاً للاتصال بين البيئة الخارجية والجسم البشري ، إذ تحتوي المواد الغذائية على المواد الكيميائية الحيوية اللازمة لحياة الإنسان التي لها تأثير على وظائف الجهاز العصبي المركزي فضلاً عن تأثيرها الفعال على سير العمليات البيولوجية للجسم .   </a:t>
            </a:r>
            <a:endParaRPr lang="en-US" sz="2600" dirty="0">
              <a:latin typeface="Times New Roman"/>
              <a:ea typeface="Times New Roman"/>
            </a:endParaRPr>
          </a:p>
          <a:p>
            <a:pPr algn="just"/>
            <a:r>
              <a:rPr lang="ar-IQ" sz="2600" dirty="0">
                <a:latin typeface="Times New Roman"/>
                <a:ea typeface="Times New Roman"/>
                <a:cs typeface="Arial"/>
              </a:rPr>
              <a:t>    وأن تغذية الإنسان هي العنصر الأهم </a:t>
            </a:r>
            <a:r>
              <a:rPr lang="ar-IQ" sz="2600" dirty="0">
                <a:latin typeface="Times New Roman"/>
                <a:ea typeface="Times New Roman"/>
                <a:cs typeface="Arial"/>
              </a:rPr>
              <a:t>لأستمرر</a:t>
            </a:r>
            <a:r>
              <a:rPr lang="ar-IQ" sz="2600" dirty="0">
                <a:latin typeface="Times New Roman"/>
                <a:ea typeface="Times New Roman"/>
                <a:cs typeface="Arial"/>
              </a:rPr>
              <a:t> حياته والعلاقة بين الانسان والغذاء باحتياج الجسم إلى الغذاء من أجل تأدية وظائفه الحيوية والمتمثلة بكافة نشاطاته اليومية بكفاءة فالإنسان يعتمد في دوام حياته على ما يناوله من مواد  غذائية . </a:t>
            </a:r>
            <a:r>
              <a:rPr lang="ar-IQ" sz="2600" b="1" dirty="0">
                <a:latin typeface="Times New Roman"/>
                <a:ea typeface="Times New Roman"/>
                <a:cs typeface="Arial"/>
              </a:rPr>
              <a:t>وعلم التغذية</a:t>
            </a:r>
            <a:r>
              <a:rPr lang="ar-IQ" sz="2600" dirty="0">
                <a:latin typeface="Times New Roman"/>
                <a:ea typeface="Times New Roman"/>
                <a:cs typeface="Arial"/>
              </a:rPr>
              <a:t> </a:t>
            </a:r>
            <a:r>
              <a:rPr lang="ar-IQ" sz="2600" b="1" dirty="0">
                <a:latin typeface="Times New Roman"/>
                <a:ea typeface="Times New Roman"/>
                <a:cs typeface="Arial"/>
              </a:rPr>
              <a:t>هو العلم الذي يدرس العمليات الحيوية والكيميائية التي يستعملها الانسان في أخذ المواد الغذائية واستخدامها للاستفادة منها في جسمه من حيث هضمها وامتصاصها ونقلها وتمثيلها الغذائي .</a:t>
            </a:r>
            <a:r>
              <a:rPr lang="ar-IQ" sz="2600" dirty="0">
                <a:latin typeface="Times New Roman"/>
                <a:ea typeface="Times New Roman"/>
                <a:cs typeface="Arial"/>
              </a:rPr>
              <a:t>    </a:t>
            </a:r>
            <a:endParaRPr lang="en-US" sz="2600" dirty="0">
              <a:latin typeface="Times New Roman"/>
              <a:ea typeface="Times New Roman"/>
            </a:endParaRPr>
          </a:p>
          <a:p>
            <a:r>
              <a:rPr lang="ar-IQ" sz="2600" dirty="0">
                <a:ea typeface="Times New Roman"/>
                <a:cs typeface="Arial"/>
              </a:rPr>
              <a:t>   أي أنه العلاقة بين الغذاء والجسم ويشمل تناول الغذاء وهضمه وامتصاصه وتمثيله في الجسم وما ينتج عن ذلك من تحرير للطاقة وعمليات النمو والتكاثر وصيانة الأنسجة والإنتاج والتخلص من الفضلات . أما الغذاء هو أي مادة صلبة أو سائلة تزود الجسم بالعناصر الغذائية ويحصل من استهلاكها على الطاقة والنمو والصيانة لأنسجة وخلايا الجسم وتنظيم العمليات الحيوية . </a:t>
            </a:r>
            <a:endParaRPr lang="en-US" sz="2600" dirty="0">
              <a:effectLst/>
              <a:latin typeface="Times New Roman"/>
              <a:ea typeface="Times New Roman"/>
            </a:endParaRPr>
          </a:p>
        </p:txBody>
      </p:sp>
    </p:spTree>
    <p:extLst>
      <p:ext uri="{BB962C8B-B14F-4D97-AF65-F5344CB8AC3E}">
        <p14:creationId xmlns:p14="http://schemas.microsoft.com/office/powerpoint/2010/main" val="26815935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8640" y="-36512"/>
            <a:ext cx="6480720" cy="8769580"/>
          </a:xfrm>
          <a:prstGeom prst="rect">
            <a:avLst/>
          </a:prstGeom>
          <a:noFill/>
        </p:spPr>
        <p:txBody>
          <a:bodyPr wrap="square" rtlCol="1">
            <a:spAutoFit/>
          </a:bodyPr>
          <a:lstStyle/>
          <a:p>
            <a:pPr marL="685800" algn="ctr"/>
            <a:endParaRPr lang="ar-IQ" sz="2800" dirty="0" smtClean="0">
              <a:latin typeface="Times New Roman"/>
              <a:ea typeface="Times New Roman"/>
              <a:cs typeface="Arial"/>
            </a:endParaRPr>
          </a:p>
          <a:p>
            <a:pPr marL="685800" algn="ctr"/>
            <a:r>
              <a:rPr lang="ar-IQ" sz="3200" dirty="0" smtClean="0">
                <a:latin typeface="Times New Roman"/>
                <a:ea typeface="Times New Roman"/>
                <a:cs typeface="Arial"/>
              </a:rPr>
              <a:t>الوظائف </a:t>
            </a:r>
            <a:r>
              <a:rPr lang="ar-IQ" sz="3200" dirty="0">
                <a:latin typeface="Times New Roman"/>
                <a:ea typeface="Times New Roman"/>
                <a:cs typeface="Arial"/>
              </a:rPr>
              <a:t>الرئيسية للغذاء       </a:t>
            </a:r>
            <a:endParaRPr lang="en-US" sz="2000" dirty="0">
              <a:latin typeface="Times New Roman"/>
              <a:ea typeface="Times New Roman"/>
            </a:endParaRPr>
          </a:p>
          <a:p>
            <a:pPr marL="342900" lvl="0" indent="-342900" algn="just">
              <a:lnSpc>
                <a:spcPct val="115000"/>
              </a:lnSpc>
              <a:spcAft>
                <a:spcPts val="1000"/>
              </a:spcAft>
              <a:buFont typeface="+mj-lt"/>
              <a:buAutoNum type="arabicPeriod"/>
            </a:pPr>
            <a:r>
              <a:rPr lang="ar-IQ" sz="2400" b="1" u="sng" dirty="0">
                <a:cs typeface="Arial"/>
              </a:rPr>
              <a:t>إمداد الجسم بالطاقة</a:t>
            </a:r>
            <a:r>
              <a:rPr lang="ar-IQ" sz="2400" b="1" dirty="0">
                <a:cs typeface="Arial"/>
              </a:rPr>
              <a:t> :</a:t>
            </a:r>
            <a:endParaRPr lang="en-US" sz="2400" dirty="0"/>
          </a:p>
          <a:p>
            <a:pPr marL="233680" algn="just"/>
            <a:r>
              <a:rPr lang="ar-IQ" sz="2400" dirty="0">
                <a:latin typeface="Times New Roman"/>
                <a:ea typeface="Times New Roman"/>
                <a:cs typeface="Arial"/>
              </a:rPr>
              <a:t>    تمد العناصر الغذائية – الدهون – الكربوهيدرات – البروتينات – الفيتامينات – العناصر المعدنية والأملاح – الماء الجسم بالطاقة التي تحتاجها للمحافظة على صحته وبناء ما تلف اثناء الجهد وتعويض ما فقده وكلما زاد حجم وشدة وكثافة النشاط زاد الاحتياج الى الطاقة .</a:t>
            </a:r>
            <a:endParaRPr lang="en-US" dirty="0">
              <a:latin typeface="Times New Roman"/>
              <a:ea typeface="Times New Roman"/>
            </a:endParaRPr>
          </a:p>
          <a:p>
            <a:pPr marL="342900" lvl="0" indent="-342900" algn="just">
              <a:lnSpc>
                <a:spcPct val="115000"/>
              </a:lnSpc>
              <a:spcAft>
                <a:spcPts val="1000"/>
              </a:spcAft>
              <a:buFont typeface="+mj-lt"/>
              <a:buAutoNum type="arabicPeriod"/>
            </a:pPr>
            <a:r>
              <a:rPr lang="ar-IQ" sz="2400" b="1" u="sng" dirty="0">
                <a:cs typeface="Arial"/>
              </a:rPr>
              <a:t>بناء الجسم ونموه</a:t>
            </a:r>
            <a:r>
              <a:rPr lang="ar-IQ" sz="2400" b="1" dirty="0">
                <a:cs typeface="Arial"/>
              </a:rPr>
              <a:t> :</a:t>
            </a:r>
            <a:endParaRPr lang="en-US" sz="2400" dirty="0"/>
          </a:p>
          <a:p>
            <a:pPr marL="233680" algn="just"/>
            <a:r>
              <a:rPr lang="ar-IQ" sz="2400" dirty="0">
                <a:latin typeface="Times New Roman"/>
                <a:ea typeface="Times New Roman"/>
                <a:cs typeface="Arial"/>
              </a:rPr>
              <a:t>    ان من اهم وظائف الغذاء هو بناء او إعادة بناء الأنسجة والخلايا المكونة للجسم إذ ان للغذاء دور هام في توفير المواد الخام اللازمة لبناء الخلايا الجديدة وتعويض الجسم عن التالف منها كما يدخل في بناء وتكوين العظام والأسنان وفي بناء العضلات وفي توفير المواد الضرورية لتكوين خلايا الدم ومكوناته الاساسية وفي تكوين الإنزيمات والهرمونات والسوائل المختلفة الضرورية للجسم لذا يجب ان يكون الغذاء متكاملاً ومتوازناً بحيث تتوفر فيه العناصر الغذائية اللازمة لبناء الجسم ونموه .</a:t>
            </a:r>
            <a:endParaRPr lang="en-US" dirty="0">
              <a:latin typeface="Times New Roman"/>
              <a:ea typeface="Times New Roman"/>
            </a:endParaRPr>
          </a:p>
          <a:p>
            <a:pPr marL="233680" algn="just"/>
            <a:r>
              <a:rPr lang="ar-IQ" sz="2400" b="1" dirty="0">
                <a:latin typeface="Times New Roman"/>
                <a:ea typeface="Times New Roman"/>
                <a:cs typeface="Arial"/>
              </a:rPr>
              <a:t>3 – </a:t>
            </a:r>
            <a:r>
              <a:rPr lang="ar-IQ" sz="2400" b="1" u="sng" dirty="0">
                <a:latin typeface="Times New Roman"/>
                <a:ea typeface="Times New Roman"/>
                <a:cs typeface="Arial"/>
              </a:rPr>
              <a:t>تزويد الجسم بالعناصر والمركبات الحيوية</a:t>
            </a:r>
            <a:r>
              <a:rPr lang="ar-IQ" sz="2400" b="1" dirty="0">
                <a:latin typeface="Times New Roman"/>
                <a:ea typeface="Times New Roman"/>
                <a:cs typeface="Arial"/>
              </a:rPr>
              <a:t> :</a:t>
            </a:r>
            <a:endParaRPr lang="en-US" dirty="0">
              <a:latin typeface="Times New Roman"/>
              <a:ea typeface="Times New Roman"/>
            </a:endParaRPr>
          </a:p>
          <a:p>
            <a:pPr marL="233680" algn="just"/>
            <a:r>
              <a:rPr lang="ar-IQ" sz="2400" dirty="0">
                <a:latin typeface="Times New Roman"/>
                <a:ea typeface="Times New Roman"/>
                <a:cs typeface="Arial"/>
              </a:rPr>
              <a:t>    يقوم الغذاء بتزويد الجسم بالعناصر والمركبات الحيوية اللازمة لتنظيم العمليات والتفاعلات الكيميائية والفسيولوجية التي تتم داخل الجسم والضرورية للمحافظة على حياته </a:t>
            </a:r>
            <a:r>
              <a:rPr lang="ar-IQ" sz="2800" dirty="0"/>
              <a:t> </a:t>
            </a:r>
            <a:endParaRPr lang="en-US" sz="2800" dirty="0">
              <a:effectLst/>
            </a:endParaRPr>
          </a:p>
        </p:txBody>
      </p:sp>
    </p:spTree>
    <p:extLst>
      <p:ext uri="{BB962C8B-B14F-4D97-AF65-F5344CB8AC3E}">
        <p14:creationId xmlns:p14="http://schemas.microsoft.com/office/powerpoint/2010/main" val="24631820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108520"/>
            <a:ext cx="6624736" cy="6744410"/>
          </a:xfrm>
          <a:prstGeom prst="rect">
            <a:avLst/>
          </a:prstGeom>
          <a:noFill/>
        </p:spPr>
        <p:txBody>
          <a:bodyPr wrap="square" rtlCol="1">
            <a:spAutoFit/>
          </a:bodyPr>
          <a:lstStyle/>
          <a:p>
            <a:endParaRPr lang="ar-IQ" sz="500" b="1" u="sng" dirty="0" smtClean="0"/>
          </a:p>
          <a:p>
            <a:endParaRPr lang="ar-IQ" sz="500" b="1" u="sng" dirty="0"/>
          </a:p>
          <a:p>
            <a:endParaRPr lang="ar-IQ" sz="500" b="1" u="sng" dirty="0" smtClean="0"/>
          </a:p>
          <a:p>
            <a:endParaRPr lang="ar-IQ" sz="500" b="1" u="sng" dirty="0"/>
          </a:p>
          <a:p>
            <a:endParaRPr lang="ar-IQ" sz="500" b="1" u="sng" dirty="0" smtClean="0"/>
          </a:p>
          <a:p>
            <a:pPr marL="53340" algn="just"/>
            <a:r>
              <a:rPr lang="ar-IQ" sz="2800" b="1" dirty="0">
                <a:latin typeface="Times New Roman"/>
                <a:ea typeface="Times New Roman"/>
                <a:cs typeface="Arial"/>
              </a:rPr>
              <a:t>العناصر الاساسية للغذاء : </a:t>
            </a:r>
            <a:endParaRPr lang="ar-IQ" sz="2800" b="1" dirty="0" smtClean="0">
              <a:latin typeface="Times New Roman"/>
              <a:ea typeface="Times New Roman"/>
              <a:cs typeface="Arial"/>
            </a:endParaRPr>
          </a:p>
          <a:p>
            <a:pPr marL="53340" algn="just"/>
            <a:r>
              <a:rPr lang="ar-IQ" sz="2800" b="1" dirty="0" smtClean="0">
                <a:latin typeface="Times New Roman"/>
                <a:ea typeface="Times New Roman"/>
                <a:cs typeface="Arial"/>
              </a:rPr>
              <a:t> </a:t>
            </a:r>
            <a:endParaRPr lang="en-US" sz="2400" dirty="0">
              <a:latin typeface="Times New Roman"/>
              <a:ea typeface="Times New Roman"/>
            </a:endParaRPr>
          </a:p>
          <a:p>
            <a:pPr marL="53340" algn="just"/>
            <a:r>
              <a:rPr lang="ar-IQ" sz="2400" dirty="0">
                <a:latin typeface="Times New Roman"/>
                <a:ea typeface="Times New Roman"/>
                <a:cs typeface="Arial"/>
              </a:rPr>
              <a:t>    هي المواد الاولية التي يحتويها الغذاء ، ولا يمكن أن تصنع في الجسم إذ تم  تصنع في الجسم سوف يكون بكميات غير كافية مما يتحتم الحصول عليه من الغذاء وتشمل العناصر الغذائية مركبات عضوية وغير عضوية وأخرى كيميائية ينتج عن تناولها الطاقة والعمليات الحيوية الاخرى . وتشمل التالي :- </a:t>
            </a:r>
            <a:endParaRPr lang="ar-IQ" sz="2400" dirty="0" smtClean="0">
              <a:latin typeface="Times New Roman"/>
              <a:ea typeface="Times New Roman"/>
              <a:cs typeface="Arial"/>
            </a:endParaRPr>
          </a:p>
          <a:p>
            <a:pPr marL="53340" algn="just"/>
            <a:endParaRPr lang="en-US" sz="2400" dirty="0">
              <a:latin typeface="Times New Roman"/>
              <a:ea typeface="Times New Roman"/>
            </a:endParaRPr>
          </a:p>
          <a:p>
            <a:pPr marL="342900" lvl="0" indent="-342900" algn="just">
              <a:lnSpc>
                <a:spcPct val="115000"/>
              </a:lnSpc>
              <a:spcAft>
                <a:spcPts val="1000"/>
              </a:spcAft>
              <a:buFont typeface="Wingdings"/>
              <a:buChar char=""/>
            </a:pPr>
            <a:r>
              <a:rPr lang="ar-IQ" sz="2400" dirty="0" smtClean="0">
                <a:cs typeface="Arial"/>
              </a:rPr>
              <a:t>الكربوهيدرات</a:t>
            </a:r>
            <a:r>
              <a:rPr lang="ar-IQ" sz="2400" b="1" dirty="0" smtClean="0">
                <a:cs typeface="Arial"/>
              </a:rPr>
              <a:t> </a:t>
            </a:r>
            <a:r>
              <a:rPr lang="ar-IQ" sz="2400" dirty="0">
                <a:cs typeface="Arial"/>
              </a:rPr>
              <a:t>.</a:t>
            </a:r>
            <a:endParaRPr lang="en-US" sz="2400" dirty="0"/>
          </a:p>
          <a:p>
            <a:pPr marL="342900" lvl="0" indent="-342900" algn="just">
              <a:lnSpc>
                <a:spcPct val="115000"/>
              </a:lnSpc>
              <a:spcAft>
                <a:spcPts val="1000"/>
              </a:spcAft>
              <a:buFont typeface="Wingdings"/>
              <a:buChar char=""/>
            </a:pPr>
            <a:r>
              <a:rPr lang="ar-IQ" sz="2400" dirty="0">
                <a:cs typeface="Arial"/>
              </a:rPr>
              <a:t>الدهون .</a:t>
            </a:r>
            <a:endParaRPr lang="en-US" sz="2400" dirty="0"/>
          </a:p>
          <a:p>
            <a:pPr marL="342900" lvl="0" indent="-342900" algn="just">
              <a:lnSpc>
                <a:spcPct val="115000"/>
              </a:lnSpc>
              <a:spcAft>
                <a:spcPts val="1000"/>
              </a:spcAft>
              <a:buFont typeface="Wingdings"/>
              <a:buChar char=""/>
            </a:pPr>
            <a:r>
              <a:rPr lang="ar-IQ" sz="2400" dirty="0">
                <a:cs typeface="Arial"/>
              </a:rPr>
              <a:t>البروتينات .</a:t>
            </a:r>
            <a:endParaRPr lang="en-US" sz="2400" dirty="0"/>
          </a:p>
          <a:p>
            <a:pPr marL="342900" lvl="0" indent="-342900" algn="just">
              <a:lnSpc>
                <a:spcPct val="115000"/>
              </a:lnSpc>
              <a:spcAft>
                <a:spcPts val="1000"/>
              </a:spcAft>
              <a:buFont typeface="Wingdings"/>
              <a:buChar char=""/>
            </a:pPr>
            <a:r>
              <a:rPr lang="ar-IQ" sz="2400" dirty="0">
                <a:cs typeface="Arial"/>
              </a:rPr>
              <a:t>الفيتامينات .</a:t>
            </a:r>
            <a:endParaRPr lang="en-US" sz="2400" dirty="0"/>
          </a:p>
          <a:p>
            <a:pPr marL="342900" lvl="0" indent="-342900" algn="just">
              <a:lnSpc>
                <a:spcPct val="115000"/>
              </a:lnSpc>
              <a:spcAft>
                <a:spcPts val="1000"/>
              </a:spcAft>
              <a:buFont typeface="Wingdings"/>
              <a:buChar char=""/>
            </a:pPr>
            <a:r>
              <a:rPr lang="ar-IQ" sz="2400" dirty="0">
                <a:cs typeface="Arial"/>
              </a:rPr>
              <a:t>الاملاح .</a:t>
            </a:r>
            <a:endParaRPr lang="en-US" sz="2400" dirty="0"/>
          </a:p>
          <a:p>
            <a:pPr marL="342900" lvl="0" indent="-342900" algn="just">
              <a:lnSpc>
                <a:spcPct val="115000"/>
              </a:lnSpc>
              <a:spcAft>
                <a:spcPts val="1000"/>
              </a:spcAft>
              <a:buFont typeface="Wingdings"/>
              <a:buChar char=""/>
            </a:pPr>
            <a:r>
              <a:rPr lang="ar-IQ" sz="2400" dirty="0">
                <a:cs typeface="Arial"/>
              </a:rPr>
              <a:t>الماء .</a:t>
            </a:r>
            <a:endParaRPr lang="en-US" sz="2400" dirty="0">
              <a:effectLst/>
            </a:endParaRPr>
          </a:p>
        </p:txBody>
      </p:sp>
    </p:spTree>
    <p:extLst>
      <p:ext uri="{BB962C8B-B14F-4D97-AF65-F5344CB8AC3E}">
        <p14:creationId xmlns:p14="http://schemas.microsoft.com/office/powerpoint/2010/main" val="163324562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36512"/>
            <a:ext cx="6597352" cy="8876276"/>
          </a:xfrm>
          <a:prstGeom prst="rect">
            <a:avLst/>
          </a:prstGeom>
          <a:noFill/>
        </p:spPr>
        <p:txBody>
          <a:bodyPr wrap="square" rtlCol="1">
            <a:spAutoFit/>
          </a:bodyPr>
          <a:lstStyle/>
          <a:p>
            <a:endParaRPr lang="en-US" sz="2200" dirty="0">
              <a:latin typeface="Times New Roman"/>
              <a:ea typeface="Times New Roman"/>
            </a:endParaRPr>
          </a:p>
          <a:p>
            <a:pPr marL="5080" algn="just"/>
            <a:r>
              <a:rPr lang="ar-IQ" sz="2800" b="1" dirty="0">
                <a:latin typeface="Times New Roman"/>
                <a:ea typeface="Times New Roman"/>
                <a:cs typeface="Arial"/>
              </a:rPr>
              <a:t>تغذية الرياضي :-    </a:t>
            </a:r>
            <a:endParaRPr lang="en-US" sz="2800" dirty="0">
              <a:latin typeface="Times New Roman"/>
              <a:ea typeface="Times New Roman"/>
            </a:endParaRPr>
          </a:p>
          <a:p>
            <a:pPr marL="5080" algn="just"/>
            <a:r>
              <a:rPr lang="ar-IQ" sz="2200" dirty="0">
                <a:latin typeface="Times New Roman"/>
                <a:ea typeface="Times New Roman"/>
                <a:cs typeface="Arial"/>
              </a:rPr>
              <a:t>     للغذاء التأثير البالغ على الرياضيين في كونه مسهل وميسر أو كونه معوق يعيق تحقيق الانجاز لذلك فيجب على الرياضي الاهتمام بغذائه قبل وأثناء وبعد السباق لما له الدور البالغ عليه ويجب علية أتباع التالي : - </a:t>
            </a:r>
            <a:endParaRPr lang="ar-IQ" sz="2200" dirty="0" smtClean="0">
              <a:latin typeface="Times New Roman"/>
              <a:ea typeface="Times New Roman"/>
              <a:cs typeface="Arial"/>
            </a:endParaRPr>
          </a:p>
          <a:p>
            <a:pPr marL="5080" algn="just"/>
            <a:r>
              <a:rPr lang="ar-IQ" sz="2200" dirty="0" smtClean="0">
                <a:latin typeface="Times New Roman"/>
                <a:ea typeface="Times New Roman"/>
                <a:cs typeface="Arial"/>
              </a:rPr>
              <a:t>  </a:t>
            </a:r>
            <a:endParaRPr lang="en-US" sz="2200" dirty="0">
              <a:latin typeface="Times New Roman"/>
              <a:ea typeface="Times New Roman"/>
            </a:endParaRPr>
          </a:p>
          <a:p>
            <a:pPr marL="5080" algn="just"/>
            <a:r>
              <a:rPr lang="ar-IQ" sz="2800" b="1" dirty="0">
                <a:latin typeface="Times New Roman"/>
                <a:ea typeface="Times New Roman"/>
                <a:cs typeface="Arial"/>
              </a:rPr>
              <a:t>تغذيه الرياضي قبل السباق :-</a:t>
            </a:r>
            <a:endParaRPr lang="en-US" sz="28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يجب أن تكون أخر وجبه يتناولها الرياضي قبل 3 – 4 ساعات من بدء النشاط.</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يجب أن تحتوي المواد الغذائية على نسبه عليه وملائمة من </a:t>
            </a:r>
            <a:r>
              <a:rPr lang="ar-IQ" sz="2200" dirty="0" smtClean="0">
                <a:latin typeface="Times New Roman"/>
                <a:ea typeface="Times New Roman"/>
                <a:cs typeface="Arial"/>
              </a:rPr>
              <a:t>الكربوهيدرات </a:t>
            </a:r>
            <a:r>
              <a:rPr lang="ar-IQ" sz="2200" dirty="0">
                <a:latin typeface="Times New Roman"/>
                <a:ea typeface="Times New Roman"/>
                <a:cs typeface="Arial"/>
              </a:rPr>
              <a:t>إضافة للفيتامينات ويمكن تناول </a:t>
            </a:r>
            <a:r>
              <a:rPr lang="ar-IQ" sz="2200" dirty="0" smtClean="0">
                <a:latin typeface="Times New Roman"/>
                <a:ea typeface="Times New Roman"/>
                <a:cs typeface="Arial"/>
              </a:rPr>
              <a:t>الكربوهيدرات </a:t>
            </a:r>
            <a:r>
              <a:rPr lang="ar-IQ" sz="2200" dirty="0">
                <a:latin typeface="Times New Roman"/>
                <a:ea typeface="Times New Roman"/>
                <a:cs typeface="Arial"/>
              </a:rPr>
              <a:t>قبل ساعة أو ساعتين لسرعة هضمها .</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أخذ سكريات سريعة الامتصاص والتمثيل ويفضل أخذها على شكل سوائل قبل السباق بنصف ساعة لأنه تزيد من تخزين </a:t>
            </a:r>
            <a:r>
              <a:rPr lang="ar-IQ" sz="2200" dirty="0">
                <a:latin typeface="Times New Roman"/>
                <a:ea typeface="Times New Roman"/>
                <a:cs typeface="Arial"/>
              </a:rPr>
              <a:t>الكلايكوجين</a:t>
            </a:r>
            <a:r>
              <a:rPr lang="ar-IQ" sz="2200" dirty="0">
                <a:latin typeface="Times New Roman"/>
                <a:ea typeface="Times New Roman"/>
                <a:cs typeface="Arial"/>
              </a:rPr>
              <a:t> .</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يجب على الرياضي خفض نسبة البروتينات في الطعام قبل ثلاث أيام من السباق لأن النسبة العالية تؤدي إلى التشنج العضلي والألم المفاصل .</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تجنب </a:t>
            </a:r>
            <a:r>
              <a:rPr lang="ar-IQ" sz="2200" dirty="0" smtClean="0">
                <a:latin typeface="Times New Roman"/>
                <a:ea typeface="Times New Roman"/>
                <a:cs typeface="Arial"/>
              </a:rPr>
              <a:t>الأغذية </a:t>
            </a:r>
            <a:r>
              <a:rPr lang="ar-IQ" sz="2200" dirty="0">
                <a:latin typeface="Times New Roman"/>
                <a:ea typeface="Times New Roman"/>
                <a:cs typeface="Arial"/>
              </a:rPr>
              <a:t>التي تهضم بصعوبة مثل الدهون واللحوم لأنها تحتاج إلى 3 – 4 ساعات لهضمها .</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الامتناع عن الأغذية المالحة لأنها تسبب العطش </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الامتناع عن المنبهات مثل الشاي والقهوة .</a:t>
            </a:r>
            <a:endParaRPr lang="en-US" sz="2200" dirty="0">
              <a:latin typeface="Times New Roman"/>
              <a:ea typeface="Times New Roman"/>
            </a:endParaRPr>
          </a:p>
          <a:p>
            <a:pPr marL="342900" lvl="0" indent="-342900">
              <a:lnSpc>
                <a:spcPct val="115000"/>
              </a:lnSpc>
              <a:spcAft>
                <a:spcPts val="1000"/>
              </a:spcAft>
              <a:buFont typeface="+mj-lt"/>
              <a:buAutoNum type="arabicPeriod"/>
            </a:pPr>
            <a:r>
              <a:rPr lang="ar-IQ" sz="2200" dirty="0">
                <a:latin typeface="Times New Roman"/>
                <a:ea typeface="Times New Roman"/>
                <a:cs typeface="Arial"/>
              </a:rPr>
              <a:t>تجنب المشروبات الغازية والامتناع عن المشروبات الكحولية والتدخين .</a:t>
            </a:r>
            <a:endParaRPr lang="en-US" sz="2200" dirty="0">
              <a:effectLst/>
              <a:latin typeface="Times New Roman"/>
              <a:ea typeface="Times New Roman"/>
            </a:endParaRPr>
          </a:p>
        </p:txBody>
      </p:sp>
    </p:spTree>
    <p:extLst>
      <p:ext uri="{BB962C8B-B14F-4D97-AF65-F5344CB8AC3E}">
        <p14:creationId xmlns:p14="http://schemas.microsoft.com/office/powerpoint/2010/main" val="9448144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251520"/>
            <a:ext cx="6480720" cy="8789586"/>
          </a:xfrm>
          <a:prstGeom prst="rect">
            <a:avLst/>
          </a:prstGeom>
        </p:spPr>
        <p:txBody>
          <a:bodyPr wrap="square">
            <a:spAutoFit/>
          </a:bodyPr>
          <a:lstStyle/>
          <a:p>
            <a:pPr marL="5080" algn="just"/>
            <a:r>
              <a:rPr lang="ar-IQ" sz="3200" b="1" dirty="0">
                <a:latin typeface="Times New Roman"/>
                <a:ea typeface="Times New Roman"/>
                <a:cs typeface="Arial"/>
              </a:rPr>
              <a:t>تغذية الرياضي أثناء السباق </a:t>
            </a:r>
            <a:r>
              <a:rPr lang="ar-IQ" sz="3200" b="1" dirty="0" smtClean="0">
                <a:latin typeface="Times New Roman"/>
                <a:ea typeface="Times New Roman"/>
                <a:cs typeface="Arial"/>
              </a:rPr>
              <a:t>:-</a:t>
            </a:r>
          </a:p>
          <a:p>
            <a:pPr marL="5080" algn="just"/>
            <a:endParaRPr lang="en-US" sz="2800" dirty="0">
              <a:latin typeface="Times New Roman"/>
              <a:ea typeface="Times New Roman"/>
            </a:endParaRPr>
          </a:p>
          <a:p>
            <a:pPr marL="342900" lvl="0" indent="-342900">
              <a:buFont typeface="+mj-lt"/>
              <a:buAutoNum type="arabicPeriod"/>
            </a:pPr>
            <a:r>
              <a:rPr lang="ar-IQ" sz="2200" dirty="0">
                <a:latin typeface="Times New Roman"/>
                <a:ea typeface="Times New Roman"/>
                <a:cs typeface="Arial"/>
              </a:rPr>
              <a:t>يجب تناول الأغذية التي تناسب الجهد المبذول وشدة الجهد ونوع اللعبة واحتياجاتها من السعرات الحرارية بما يغطي الجهد إلى نهايته .</a:t>
            </a:r>
            <a:endParaRPr lang="en-US" sz="2200" dirty="0">
              <a:latin typeface="Times New Roman"/>
              <a:ea typeface="Times New Roman"/>
            </a:endParaRPr>
          </a:p>
          <a:p>
            <a:pPr marL="342900" lvl="0" indent="-342900">
              <a:buFont typeface="+mj-lt"/>
              <a:buAutoNum type="arabicPeriod"/>
            </a:pPr>
            <a:r>
              <a:rPr lang="ar-IQ" sz="2200" dirty="0">
                <a:latin typeface="Times New Roman"/>
                <a:ea typeface="Times New Roman"/>
                <a:cs typeface="Arial"/>
              </a:rPr>
              <a:t>يجب أن توفر التغذية الطاقة اللازمة لتغطية متطلبات الفعالية أو النشاط الرياضي الممارس .</a:t>
            </a:r>
            <a:endParaRPr lang="en-US" sz="2200" dirty="0">
              <a:latin typeface="Times New Roman"/>
              <a:ea typeface="Times New Roman"/>
            </a:endParaRPr>
          </a:p>
          <a:p>
            <a:pPr marL="342900" lvl="0" indent="-342900">
              <a:buFont typeface="+mj-lt"/>
              <a:buAutoNum type="arabicPeriod"/>
            </a:pPr>
            <a:r>
              <a:rPr lang="ar-IQ" sz="2200" dirty="0">
                <a:latin typeface="Times New Roman"/>
                <a:ea typeface="Times New Roman"/>
                <a:cs typeface="Arial"/>
              </a:rPr>
              <a:t>أن يكون الطعام المتناول سهل الهضم حيث لا يحمل المعدة والأمعاء فوق الطاقة .</a:t>
            </a:r>
            <a:endParaRPr lang="en-US" sz="2200" dirty="0">
              <a:latin typeface="Times New Roman"/>
              <a:ea typeface="Times New Roman"/>
            </a:endParaRPr>
          </a:p>
          <a:p>
            <a:pPr marL="342900" lvl="0" indent="-342900">
              <a:buFont typeface="+mj-lt"/>
              <a:buAutoNum type="arabicPeriod"/>
            </a:pPr>
            <a:r>
              <a:rPr lang="ar-IQ" sz="2200" dirty="0">
                <a:latin typeface="Times New Roman"/>
                <a:ea typeface="Times New Roman"/>
                <a:cs typeface="Arial"/>
              </a:rPr>
              <a:t>الفعاليات ذات الزمن القصير لا تتطلب تغذية خلال السباق كالجري لمسافة 100م .</a:t>
            </a:r>
            <a:endParaRPr lang="en-US" sz="2200" dirty="0">
              <a:latin typeface="Times New Roman"/>
              <a:ea typeface="Times New Roman"/>
            </a:endParaRPr>
          </a:p>
          <a:p>
            <a:pPr marL="342900" lvl="0" indent="-342900">
              <a:buFont typeface="+mj-lt"/>
              <a:buAutoNum type="arabicPeriod"/>
            </a:pPr>
            <a:r>
              <a:rPr lang="ar-IQ" sz="2200" dirty="0">
                <a:latin typeface="Times New Roman"/>
                <a:ea typeface="Times New Roman"/>
                <a:cs typeface="Arial"/>
              </a:rPr>
              <a:t>الفعاليات التي تستغرق زمن طويل مثل المارثون وسباق الدراجات يفضل فيها المحافظة على مستوى معين من السكر لذلك يجب أخذ السكر السائل في السباقات التي تستغرق أكثر من ساعة .</a:t>
            </a:r>
            <a:endParaRPr lang="en-US" sz="2200" dirty="0">
              <a:latin typeface="Times New Roman"/>
              <a:ea typeface="Times New Roman"/>
            </a:endParaRPr>
          </a:p>
          <a:p>
            <a:pPr marL="342900" lvl="0" indent="-342900">
              <a:spcAft>
                <a:spcPts val="1000"/>
              </a:spcAft>
              <a:buFont typeface="+mj-lt"/>
              <a:buAutoNum type="arabicPeriod"/>
            </a:pPr>
            <a:r>
              <a:rPr lang="ar-IQ" sz="2200" dirty="0">
                <a:latin typeface="Times New Roman"/>
                <a:ea typeface="Times New Roman"/>
                <a:cs typeface="Arial"/>
              </a:rPr>
              <a:t>تناول نسبة قليلة من الدهون مع الأطعمة التي تحتوي على الاملاح والفيتامينات التي تناسب شدة الجهد والفترة الزمنية المستغرقة </a:t>
            </a:r>
            <a:r>
              <a:rPr lang="ar-IQ" sz="2200" dirty="0" smtClean="0">
                <a:latin typeface="Times New Roman"/>
                <a:ea typeface="Times New Roman"/>
                <a:cs typeface="Arial"/>
              </a:rPr>
              <a:t>.</a:t>
            </a:r>
          </a:p>
          <a:p>
            <a:pPr marL="342900" lvl="0" indent="-342900">
              <a:spcAft>
                <a:spcPts val="1000"/>
              </a:spcAft>
              <a:buFont typeface="+mj-lt"/>
              <a:buAutoNum type="arabicPeriod"/>
            </a:pPr>
            <a:endParaRPr lang="en-US" sz="1600" dirty="0">
              <a:latin typeface="Times New Roman"/>
              <a:ea typeface="Times New Roman"/>
            </a:endParaRPr>
          </a:p>
          <a:p>
            <a:pPr marL="5080" algn="just"/>
            <a:r>
              <a:rPr lang="ar-IQ" sz="2800" b="1" dirty="0">
                <a:latin typeface="Times New Roman"/>
                <a:ea typeface="Times New Roman"/>
                <a:cs typeface="Arial"/>
              </a:rPr>
              <a:t>تغذية الرياضي بعد السباق </a:t>
            </a:r>
            <a:r>
              <a:rPr lang="ar-IQ" sz="2800" b="1" dirty="0" smtClean="0">
                <a:latin typeface="Times New Roman"/>
                <a:ea typeface="Times New Roman"/>
                <a:cs typeface="Arial"/>
              </a:rPr>
              <a:t>:-</a:t>
            </a:r>
            <a:endParaRPr lang="en-US" sz="28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زيادة نسبة البروتينات والدهون للإسراع في عملية البناء لأنها تدخل في بناء خلايا العضلية والعصبية وهي مصدر غني بالطاقة .</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تناول كميات كافية من الفيتامينات والسوائل والأملاح المعدنية ويجب تناولها بعد 1 – 2 ساعة على الأقل بعد السباق لسلامة عملية </a:t>
            </a:r>
            <a:r>
              <a:rPr lang="ar-IQ" sz="2200" dirty="0" smtClean="0">
                <a:latin typeface="Times New Roman"/>
                <a:ea typeface="Times New Roman"/>
                <a:cs typeface="Arial"/>
              </a:rPr>
              <a:t>الهضم</a:t>
            </a:r>
            <a:endParaRPr lang="en-US" sz="2200" dirty="0">
              <a:latin typeface="Times New Roman"/>
              <a:ea typeface="Times New Roman"/>
            </a:endParaRPr>
          </a:p>
          <a:p>
            <a:pPr marL="342900" lvl="0" indent="-342900">
              <a:lnSpc>
                <a:spcPct val="115000"/>
              </a:lnSpc>
              <a:buFont typeface="+mj-lt"/>
              <a:buAutoNum type="arabicPeriod"/>
            </a:pPr>
            <a:r>
              <a:rPr lang="ar-IQ" sz="2200" dirty="0">
                <a:latin typeface="Times New Roman"/>
                <a:ea typeface="Times New Roman"/>
                <a:cs typeface="Arial"/>
              </a:rPr>
              <a:t>الابتعاد عن الأغذية المثلجة </a:t>
            </a:r>
            <a:r>
              <a:rPr lang="ar-IQ" sz="2200" dirty="0" smtClean="0">
                <a:latin typeface="Times New Roman"/>
                <a:ea typeface="Times New Roman"/>
                <a:cs typeface="Arial"/>
              </a:rPr>
              <a:t>. </a:t>
            </a:r>
            <a:endParaRPr lang="en-US" sz="2200" dirty="0">
              <a:effectLst/>
              <a:latin typeface="Times New Roman"/>
              <a:ea typeface="Times New Roman"/>
            </a:endParaRPr>
          </a:p>
        </p:txBody>
      </p:sp>
    </p:spTree>
    <p:extLst>
      <p:ext uri="{BB962C8B-B14F-4D97-AF65-F5344CB8AC3E}">
        <p14:creationId xmlns:p14="http://schemas.microsoft.com/office/powerpoint/2010/main" val="986536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0" y="107504"/>
            <a:ext cx="6723366" cy="896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1456400"/>
      </p:ext>
    </p:extLst>
  </p:cSld>
  <p:clrMapOvr>
    <a:masterClrMapping/>
  </p:clrMapOvr>
  <mc:AlternateContent xmlns:mc="http://schemas.openxmlformats.org/markup-compatibility/2006" xmlns:p14="http://schemas.microsoft.com/office/powerpoint/2010/main">
    <mc:Choice Requires="p14">
      <p:transition>
        <p14:flip dir="l"/>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229</TotalTime>
  <Words>745</Words>
  <Application>Microsoft Office PowerPoint</Application>
  <PresentationFormat>عرض على الشاشة (3:4)‏</PresentationFormat>
  <Paragraphs>69</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27</cp:revision>
  <dcterms:created xsi:type="dcterms:W3CDTF">2012-03-07T17:45:39Z</dcterms:created>
  <dcterms:modified xsi:type="dcterms:W3CDTF">2019-02-28T19:01:05Z</dcterms:modified>
</cp:coreProperties>
</file>