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66" r:id="rId3"/>
    <p:sldId id="257" r:id="rId4"/>
    <p:sldId id="258" r:id="rId5"/>
    <p:sldId id="259" r:id="rId6"/>
    <p:sldId id="260" r:id="rId7"/>
    <p:sldId id="265" r:id="rId8"/>
  </p:sldIdLst>
  <p:sldSz cx="6858000" cy="9144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7" d="100"/>
          <a:sy n="47" d="100"/>
        </p:scale>
        <p:origin x="-61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5113655" y="7383194"/>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عنوان 7"/>
          <p:cNvSpPr>
            <a:spLocks noGrp="1"/>
          </p:cNvSpPr>
          <p:nvPr>
            <p:ph type="ctrTitle"/>
          </p:nvPr>
        </p:nvSpPr>
        <p:spPr>
          <a:xfrm>
            <a:off x="405408" y="1035052"/>
            <a:ext cx="6047184" cy="1960033"/>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05408" y="3000373"/>
            <a:ext cx="6047184" cy="23368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028700" y="8016876"/>
            <a:ext cx="4343400" cy="486833"/>
          </a:xfrm>
        </p:spPr>
        <p:txBody>
          <a:bodyPr tIns="0" bIns="0" anchor="t"/>
          <a:lstStyle>
            <a:lvl1pPr algn="r">
              <a:defRPr sz="1000"/>
            </a:lvl1pPr>
          </a:lstStyle>
          <a:p>
            <a:fld id="{1B8ABB09-4A1D-463E-8065-109CC2B7EFAA}" type="datetimeFigureOut">
              <a:rPr lang="ar-SA" smtClean="0"/>
              <a:t>23/06/1440</a:t>
            </a:fld>
            <a:endParaRPr lang="ar-SA" dirty="0"/>
          </a:p>
        </p:txBody>
      </p:sp>
      <p:sp>
        <p:nvSpPr>
          <p:cNvPr id="17" name="عنصر نائب للتذييل 16"/>
          <p:cNvSpPr>
            <a:spLocks noGrp="1"/>
          </p:cNvSpPr>
          <p:nvPr>
            <p:ph type="ftr" sz="quarter" idx="11"/>
          </p:nvPr>
        </p:nvSpPr>
        <p:spPr>
          <a:xfrm>
            <a:off x="1028700" y="7534273"/>
            <a:ext cx="4343400" cy="486833"/>
          </a:xfrm>
        </p:spPr>
        <p:txBody>
          <a:bodyPr tIns="0" bIns="0" anchor="b"/>
          <a:lstStyle>
            <a:lvl1pPr algn="r">
              <a:defRPr sz="1100"/>
            </a:lvl1pPr>
          </a:lstStyle>
          <a:p>
            <a:endParaRPr lang="ar-SA" dirty="0"/>
          </a:p>
        </p:txBody>
      </p:sp>
      <p:sp>
        <p:nvSpPr>
          <p:cNvPr id="29" name="عنصر نائب لرقم الشريحة 28"/>
          <p:cNvSpPr>
            <a:spLocks noGrp="1"/>
          </p:cNvSpPr>
          <p:nvPr>
            <p:ph type="sldNum" sz="quarter" idx="12"/>
          </p:nvPr>
        </p:nvSpPr>
        <p:spPr>
          <a:xfrm>
            <a:off x="6294185" y="7669743"/>
            <a:ext cx="377190" cy="486833"/>
          </a:xfrm>
        </p:spPr>
        <p:txBody>
          <a:bodyPr anchor="ctr"/>
          <a:lstStyle>
            <a:lvl1pPr algn="ctr">
              <a:defRPr sz="1300">
                <a:solidFill>
                  <a:srgbClr val="FFFFFF"/>
                </a:solidFill>
              </a:defRPr>
            </a:lvl1pPr>
          </a:lstStyle>
          <a:p>
            <a:fld id="{0B34F065-1154-456A-91E3-76DE8E75E17B}" type="slidenum">
              <a:rPr lang="ar-SA" smtClean="0"/>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23/06/1440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5086350" y="508000"/>
            <a:ext cx="1428750" cy="73152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342900" y="508000"/>
            <a:ext cx="4686300" cy="73152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23/06/1440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56659"/>
            <a:ext cx="6172200" cy="1865376"/>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342900" y="2510411"/>
            <a:ext cx="6172200" cy="6096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3593592" y="8640064"/>
            <a:ext cx="1600200" cy="402336"/>
          </a:xfrm>
        </p:spPr>
        <p:txBody>
          <a:bodyPr/>
          <a:lstStyle/>
          <a:p>
            <a:fld id="{1B8ABB09-4A1D-463E-8065-109CC2B7EFAA}" type="datetimeFigureOut">
              <a:rPr lang="ar-SA" smtClean="0"/>
              <a:t>23/06/1440</a:t>
            </a:fld>
            <a:endParaRPr lang="ar-SA" dirty="0"/>
          </a:p>
        </p:txBody>
      </p:sp>
      <p:sp>
        <p:nvSpPr>
          <p:cNvPr id="5" name="عنصر نائب للتذييل 4"/>
          <p:cNvSpPr>
            <a:spLocks noGrp="1"/>
          </p:cNvSpPr>
          <p:nvPr>
            <p:ph type="ftr" sz="quarter" idx="11"/>
          </p:nvPr>
        </p:nvSpPr>
        <p:spPr>
          <a:xfrm>
            <a:off x="342900" y="8641293"/>
            <a:ext cx="3195042" cy="401108"/>
          </a:xfrm>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5276" y="9380"/>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مثلث متساوي الساقين 7"/>
          <p:cNvSpPr/>
          <p:nvPr/>
        </p:nvSpPr>
        <p:spPr>
          <a:xfrm rot="5400000" flipV="1">
            <a:off x="5113655" y="790137"/>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تاريخ 3"/>
          <p:cNvSpPr>
            <a:spLocks noGrp="1"/>
          </p:cNvSpPr>
          <p:nvPr>
            <p:ph type="dt" sz="half" idx="10"/>
          </p:nvPr>
        </p:nvSpPr>
        <p:spPr>
          <a:xfrm>
            <a:off x="5216724" y="8636000"/>
            <a:ext cx="1600200" cy="406400"/>
          </a:xfrm>
        </p:spPr>
        <p:txBody>
          <a:bodyPr/>
          <a:lstStyle/>
          <a:p>
            <a:fld id="{1B8ABB09-4A1D-463E-8065-109CC2B7EFAA}" type="datetimeFigureOut">
              <a:rPr lang="ar-SA" smtClean="0"/>
              <a:t>23/06/1440</a:t>
            </a:fld>
            <a:endParaRPr lang="ar-SA" dirty="0"/>
          </a:p>
        </p:txBody>
      </p:sp>
      <p:sp>
        <p:nvSpPr>
          <p:cNvPr id="5" name="عنصر نائب للتذييل 4"/>
          <p:cNvSpPr>
            <a:spLocks noGrp="1"/>
          </p:cNvSpPr>
          <p:nvPr>
            <p:ph type="ftr" sz="quarter" idx="11"/>
          </p:nvPr>
        </p:nvSpPr>
        <p:spPr>
          <a:xfrm>
            <a:off x="1964532" y="8641293"/>
            <a:ext cx="3195042" cy="401108"/>
          </a:xfrm>
        </p:spPr>
        <p:txBody>
          <a:bodyPr/>
          <a:lstStyle/>
          <a:p>
            <a:endParaRPr lang="ar-SA" dirty="0"/>
          </a:p>
        </p:txBody>
      </p:sp>
      <p:sp>
        <p:nvSpPr>
          <p:cNvPr id="6" name="عنصر نائب لرقم الشريحة 5"/>
          <p:cNvSpPr>
            <a:spLocks noGrp="1"/>
          </p:cNvSpPr>
          <p:nvPr>
            <p:ph type="sldNum" sz="quarter" idx="12"/>
          </p:nvPr>
        </p:nvSpPr>
        <p:spPr>
          <a:xfrm>
            <a:off x="6338292" y="1079499"/>
            <a:ext cx="377190" cy="401108"/>
          </a:xfrm>
        </p:spPr>
        <p:txBody>
          <a:bodyPr/>
          <a:lstStyle/>
          <a:p>
            <a:fld id="{0B34F065-1154-456A-91E3-76DE8E75E17B}" type="slidenum">
              <a:rPr lang="ar-SA" smtClean="0"/>
              <a:t>‹#›</a:t>
            </a:fld>
            <a:endParaRPr lang="ar-SA" dirty="0"/>
          </a:p>
        </p:txBody>
      </p:sp>
      <p:cxnSp>
        <p:nvCxnSpPr>
          <p:cNvPr id="11" name="رابط مستقيم 10"/>
          <p:cNvCxnSpPr/>
          <p:nvPr/>
        </p:nvCxnSpPr>
        <p:spPr>
          <a:xfrm rot="10800000">
            <a:off x="4851596" y="12508"/>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285750" y="361953"/>
            <a:ext cx="5429250" cy="1816100"/>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85750" y="2178048"/>
            <a:ext cx="2914650" cy="3048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34290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348615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3593592" y="8641292"/>
            <a:ext cx="1600200" cy="402336"/>
          </a:xfrm>
        </p:spPr>
        <p:txBody>
          <a:bodyPr/>
          <a:lstStyle/>
          <a:p>
            <a:fld id="{1B8ABB09-4A1D-463E-8065-109CC2B7EFAA}" type="datetimeFigureOut">
              <a:rPr lang="ar-SA" smtClean="0"/>
              <a:t>23/06/1440</a:t>
            </a:fld>
            <a:endParaRPr lang="ar-SA" dirty="0"/>
          </a:p>
        </p:txBody>
      </p:sp>
      <p:sp>
        <p:nvSpPr>
          <p:cNvPr id="6" name="عنصر نائب للتذييل 5"/>
          <p:cNvSpPr>
            <a:spLocks noGrp="1"/>
          </p:cNvSpPr>
          <p:nvPr>
            <p:ph type="ftr" sz="quarter" idx="11"/>
          </p:nvPr>
        </p:nvSpPr>
        <p:spPr>
          <a:xfrm>
            <a:off x="342900" y="8641292"/>
            <a:ext cx="3195042" cy="402336"/>
          </a:xfrm>
        </p:spPr>
        <p:txBody>
          <a:bodyPr/>
          <a:lstStyle/>
          <a:p>
            <a:endParaRPr lang="ar-SA" dirty="0"/>
          </a:p>
        </p:txBody>
      </p:sp>
      <p:sp>
        <p:nvSpPr>
          <p:cNvPr id="7" name="عنصر نائب لرقم الشريحة 6"/>
          <p:cNvSpPr>
            <a:spLocks noGrp="1"/>
          </p:cNvSpPr>
          <p:nvPr>
            <p:ph type="sldNum" sz="quarter" idx="12"/>
          </p:nvPr>
        </p:nvSpPr>
        <p:spPr>
          <a:xfrm>
            <a:off x="5692140" y="8641292"/>
            <a:ext cx="377190" cy="402336"/>
          </a:xfrm>
        </p:spPr>
        <p:txBody>
          <a:bodyPr/>
          <a:lstStyle/>
          <a:p>
            <a:fld id="{0B34F065-1154-456A-91E3-76DE8E75E17B}"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86149" y="387643"/>
            <a:ext cx="800100" cy="8205216"/>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23755" y="387643"/>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023755" y="4569499"/>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1516672" y="387643"/>
            <a:ext cx="5143500" cy="402336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1516672" y="4569499"/>
            <a:ext cx="5143500" cy="402336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3593592" y="8641292"/>
            <a:ext cx="1597914" cy="402336"/>
          </a:xfrm>
        </p:spPr>
        <p:txBody>
          <a:bodyPr/>
          <a:lstStyle/>
          <a:p>
            <a:fld id="{1B8ABB09-4A1D-463E-8065-109CC2B7EFAA}" type="datetimeFigureOut">
              <a:rPr lang="ar-SA" smtClean="0"/>
              <a:t>23/06/1440</a:t>
            </a:fld>
            <a:endParaRPr lang="ar-SA" dirty="0"/>
          </a:p>
        </p:txBody>
      </p:sp>
      <p:sp>
        <p:nvSpPr>
          <p:cNvPr id="8" name="عنصر نائب للتذييل 7"/>
          <p:cNvSpPr>
            <a:spLocks noGrp="1"/>
          </p:cNvSpPr>
          <p:nvPr>
            <p:ph type="ftr" sz="quarter" idx="11"/>
          </p:nvPr>
        </p:nvSpPr>
        <p:spPr>
          <a:xfrm>
            <a:off x="342900" y="8641292"/>
            <a:ext cx="3195828" cy="402336"/>
          </a:xfrm>
        </p:spPr>
        <p:txBody>
          <a:bodyPr/>
          <a:lstStyle/>
          <a:p>
            <a:endParaRPr lang="ar-SA" dirty="0"/>
          </a:p>
        </p:txBody>
      </p:sp>
      <p:sp>
        <p:nvSpPr>
          <p:cNvPr id="9" name="عنصر نائب لرقم الشريحة 8"/>
          <p:cNvSpPr>
            <a:spLocks noGrp="1"/>
          </p:cNvSpPr>
          <p:nvPr>
            <p:ph type="sldNum" sz="quarter" idx="12"/>
          </p:nvPr>
        </p:nvSpPr>
        <p:spPr>
          <a:xfrm>
            <a:off x="5692140" y="8644128"/>
            <a:ext cx="377190" cy="402336"/>
          </a:xfrm>
        </p:spPr>
        <p:txBody>
          <a:bodyPr/>
          <a:lstStyle>
            <a:lvl1pPr algn="ctr">
              <a:defRPr/>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23/06/1440</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3593592" y="8641292"/>
            <a:ext cx="1600200" cy="402336"/>
          </a:xfrm>
        </p:spPr>
        <p:txBody>
          <a:bodyPr/>
          <a:lstStyle/>
          <a:p>
            <a:fld id="{1B8ABB09-4A1D-463E-8065-109CC2B7EFAA}" type="datetimeFigureOut">
              <a:rPr lang="ar-SA" smtClean="0"/>
              <a:t>23/06/1440</a:t>
            </a:fld>
            <a:endParaRPr lang="ar-SA" dirty="0"/>
          </a:p>
        </p:txBody>
      </p:sp>
      <p:sp>
        <p:nvSpPr>
          <p:cNvPr id="3" name="عنصر نائب للتذييل 2"/>
          <p:cNvSpPr>
            <a:spLocks noGrp="1"/>
          </p:cNvSpPr>
          <p:nvPr>
            <p:ph type="ftr" sz="quarter" idx="11"/>
          </p:nvPr>
        </p:nvSpPr>
        <p:spPr>
          <a:xfrm>
            <a:off x="342900" y="8642521"/>
            <a:ext cx="3195042" cy="401108"/>
          </a:xfrm>
        </p:spPr>
        <p:txBody>
          <a:bodyPr/>
          <a:lstStyle/>
          <a:p>
            <a:endParaRPr lang="ar-SA" dirty="0"/>
          </a:p>
        </p:txBody>
      </p:sp>
      <p:sp>
        <p:nvSpPr>
          <p:cNvPr id="4" name="عنصر نائب لرقم الشريحة 3"/>
          <p:cNvSpPr>
            <a:spLocks noGrp="1"/>
          </p:cNvSpPr>
          <p:nvPr>
            <p:ph type="sldNum" sz="quarter" idx="12"/>
          </p:nvPr>
        </p:nvSpPr>
        <p:spPr>
          <a:xfrm>
            <a:off x="5692140" y="8641292"/>
            <a:ext cx="377190" cy="402336"/>
          </a:xfrm>
        </p:spPr>
        <p:txBody>
          <a:bodyPr/>
          <a:lstStyle/>
          <a:p>
            <a:fld id="{0B34F065-1154-456A-91E3-76DE8E75E1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490219"/>
            <a:ext cx="685800" cy="79248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851892" y="490219"/>
            <a:ext cx="1828800" cy="79248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2738438" y="426720"/>
            <a:ext cx="3957066" cy="798576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09232" y="8741664"/>
            <a:ext cx="1600200" cy="402336"/>
          </a:xfrm>
        </p:spPr>
        <p:txBody>
          <a:bodyPr/>
          <a:lstStyle>
            <a:lvl1pPr>
              <a:defRPr sz="900"/>
            </a:lvl1pPr>
          </a:lstStyle>
          <a:p>
            <a:fld id="{1B8ABB09-4A1D-463E-8065-109CC2B7EFAA}" type="datetimeFigureOut">
              <a:rPr lang="ar-SA" smtClean="0"/>
              <a:t>23/06/1440</a:t>
            </a:fld>
            <a:endParaRPr lang="ar-SA" dirty="0"/>
          </a:p>
        </p:txBody>
      </p:sp>
      <p:sp>
        <p:nvSpPr>
          <p:cNvPr id="6" name="عنصر نائب للتذييل 5"/>
          <p:cNvSpPr>
            <a:spLocks noGrp="1"/>
          </p:cNvSpPr>
          <p:nvPr>
            <p:ph type="ftr" sz="quarter" idx="11"/>
          </p:nvPr>
        </p:nvSpPr>
        <p:spPr>
          <a:xfrm>
            <a:off x="851892" y="8741664"/>
            <a:ext cx="3857340" cy="402336"/>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6307932" y="8741664"/>
            <a:ext cx="377190" cy="402336"/>
          </a:xfrm>
        </p:spPr>
        <p:txBody>
          <a:bodyPr/>
          <a:lstStyle>
            <a:lvl1pPr>
              <a:defRPr sz="900"/>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201195"/>
            <a:ext cx="685800" cy="85344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853678" y="498621"/>
            <a:ext cx="5500116" cy="7315200"/>
          </a:xfrm>
          <a:solidFill>
            <a:schemeClr val="bg2">
              <a:shade val="50000"/>
            </a:schemeClr>
          </a:solidFill>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4" name="عنصر نائب للنص 3"/>
          <p:cNvSpPr>
            <a:spLocks noGrp="1"/>
          </p:cNvSpPr>
          <p:nvPr>
            <p:ph type="body" sz="half" idx="2"/>
          </p:nvPr>
        </p:nvSpPr>
        <p:spPr>
          <a:xfrm>
            <a:off x="857250" y="7823200"/>
            <a:ext cx="5500116" cy="9144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81144" y="8741664"/>
            <a:ext cx="1577340" cy="402336"/>
          </a:xfrm>
        </p:spPr>
        <p:txBody>
          <a:bodyPr/>
          <a:lstStyle>
            <a:lvl1pPr>
              <a:defRPr sz="900"/>
            </a:lvl1pPr>
          </a:lstStyle>
          <a:p>
            <a:fld id="{1B8ABB09-4A1D-463E-8065-109CC2B7EFAA}" type="datetimeFigureOut">
              <a:rPr lang="ar-SA" smtClean="0"/>
              <a:t>23/06/1440</a:t>
            </a:fld>
            <a:endParaRPr lang="ar-SA" dirty="0"/>
          </a:p>
        </p:txBody>
      </p:sp>
      <p:sp>
        <p:nvSpPr>
          <p:cNvPr id="6" name="عنصر نائب للتذييل 5"/>
          <p:cNvSpPr>
            <a:spLocks noGrp="1"/>
          </p:cNvSpPr>
          <p:nvPr>
            <p:ph type="ftr" sz="quarter" idx="11"/>
          </p:nvPr>
        </p:nvSpPr>
        <p:spPr>
          <a:xfrm>
            <a:off x="877824" y="8742892"/>
            <a:ext cx="3711054" cy="402336"/>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6162894" y="8741664"/>
            <a:ext cx="274320" cy="402336"/>
          </a:xfrm>
        </p:spPr>
        <p:txBody>
          <a:bodyPr/>
          <a:lstStyle>
            <a:lvl1pPr algn="ctr">
              <a:defRPr sz="900"/>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5276" y="18758"/>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رابط مستقيم 7"/>
          <p:cNvCxnSpPr/>
          <p:nvPr/>
        </p:nvCxnSpPr>
        <p:spPr>
          <a:xfrm>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4851596" y="6597880"/>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342900" y="356659"/>
            <a:ext cx="6172200" cy="1865376"/>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42900" y="2510411"/>
            <a:ext cx="6172200" cy="6096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3593592" y="8641292"/>
            <a:ext cx="1600200" cy="402336"/>
          </a:xfrm>
          <a:prstGeom prst="rect">
            <a:avLst/>
          </a:prstGeom>
        </p:spPr>
        <p:txBody>
          <a:bodyPr vert="horz" anchor="b"/>
          <a:lstStyle>
            <a:lvl1pPr algn="l" eaLnBrk="1" latinLnBrk="0" hangingPunct="1">
              <a:defRPr kumimoji="0" sz="1000" b="0">
                <a:solidFill>
                  <a:schemeClr val="tx1"/>
                </a:solidFill>
              </a:defRPr>
            </a:lvl1pPr>
          </a:lstStyle>
          <a:p>
            <a:fld id="{1B8ABB09-4A1D-463E-8065-109CC2B7EFAA}" type="datetimeFigureOut">
              <a:rPr lang="ar-SA" smtClean="0"/>
              <a:t>23/06/1440</a:t>
            </a:fld>
            <a:endParaRPr lang="ar-SA" dirty="0"/>
          </a:p>
        </p:txBody>
      </p:sp>
      <p:sp>
        <p:nvSpPr>
          <p:cNvPr id="3" name="عنصر نائب للتذييل 2"/>
          <p:cNvSpPr>
            <a:spLocks noGrp="1"/>
          </p:cNvSpPr>
          <p:nvPr>
            <p:ph type="ftr" sz="quarter" idx="3"/>
          </p:nvPr>
        </p:nvSpPr>
        <p:spPr>
          <a:xfrm>
            <a:off x="342900" y="8642521"/>
            <a:ext cx="3195042" cy="401108"/>
          </a:xfrm>
          <a:prstGeom prst="rect">
            <a:avLst/>
          </a:prstGeom>
        </p:spPr>
        <p:txBody>
          <a:bodyPr vert="horz" anchor="b"/>
          <a:lstStyle>
            <a:lvl1pPr algn="r" eaLnBrk="1" latinLnBrk="0" hangingPunct="1">
              <a:defRPr kumimoji="0" sz="1000">
                <a:solidFill>
                  <a:schemeClr val="tx1"/>
                </a:solidFill>
              </a:defRPr>
            </a:lvl1pPr>
          </a:lstStyle>
          <a:p>
            <a:endParaRPr lang="ar-SA" dirty="0"/>
          </a:p>
        </p:txBody>
      </p:sp>
      <p:sp>
        <p:nvSpPr>
          <p:cNvPr id="23" name="عنصر نائب لرقم الشريحة 22"/>
          <p:cNvSpPr>
            <a:spLocks noGrp="1"/>
          </p:cNvSpPr>
          <p:nvPr>
            <p:ph type="sldNum" sz="quarter" idx="4"/>
          </p:nvPr>
        </p:nvSpPr>
        <p:spPr>
          <a:xfrm>
            <a:off x="5692140" y="8641292"/>
            <a:ext cx="377190" cy="402336"/>
          </a:xfrm>
          <a:prstGeom prst="rect">
            <a:avLst/>
          </a:prstGeom>
        </p:spPr>
        <p:txBody>
          <a:bodyPr vert="horz" anchor="b"/>
          <a:lstStyle>
            <a:lvl1pPr algn="ctr" eaLnBrk="1" latinLnBrk="0" hangingPunct="1">
              <a:defRPr kumimoji="0" sz="1200">
                <a:solidFill>
                  <a:schemeClr val="tx1"/>
                </a:solidFill>
              </a:defRPr>
            </a:lvl1pPr>
          </a:lstStyle>
          <a:p>
            <a:fld id="{0B34F065-1154-456A-91E3-76DE8E75E17B}" type="slidenum">
              <a:rPr lang="ar-SA" smtClean="0"/>
              <a:t>‹#›</a:t>
            </a:fld>
            <a:endParaRPr lang="ar-SA"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88640" y="111561"/>
            <a:ext cx="6408712" cy="8894743"/>
          </a:xfrm>
          <a:prstGeom prst="rect">
            <a:avLst/>
          </a:prstGeom>
          <a:noFill/>
        </p:spPr>
        <p:txBody>
          <a:bodyPr wrap="square" rtlCol="1">
            <a:spAutoFit/>
          </a:bodyPr>
          <a:lstStyle/>
          <a:p>
            <a:r>
              <a:rPr lang="ar-IQ" sz="1600" b="1" dirty="0">
                <a:solidFill>
                  <a:srgbClr val="FFC000"/>
                </a:solidFill>
                <a:latin typeface="Times New Roman"/>
                <a:ea typeface="Times New Roman"/>
                <a:cs typeface="Arial"/>
              </a:rPr>
              <a:t>الجامعة المستنصرية</a:t>
            </a:r>
            <a:endParaRPr lang="en-US" sz="1600" dirty="0">
              <a:solidFill>
                <a:srgbClr val="FFC000"/>
              </a:solidFill>
              <a:latin typeface="Times New Roman"/>
              <a:ea typeface="Times New Roman"/>
            </a:endParaRPr>
          </a:p>
          <a:p>
            <a:r>
              <a:rPr lang="ar-IQ" sz="1600" b="1" dirty="0">
                <a:solidFill>
                  <a:srgbClr val="FFC000"/>
                </a:solidFill>
                <a:latin typeface="Times New Roman"/>
                <a:ea typeface="Times New Roman"/>
                <a:cs typeface="Arial"/>
              </a:rPr>
              <a:t>كلية التربية الاساسية</a:t>
            </a:r>
            <a:endParaRPr lang="en-US" sz="1600" dirty="0">
              <a:solidFill>
                <a:srgbClr val="FFC000"/>
              </a:solidFill>
              <a:latin typeface="Times New Roman"/>
              <a:ea typeface="Times New Roman"/>
            </a:endParaRPr>
          </a:p>
          <a:p>
            <a:r>
              <a:rPr lang="ar-IQ" sz="1600" b="1" dirty="0">
                <a:solidFill>
                  <a:srgbClr val="FFC000"/>
                </a:solidFill>
                <a:latin typeface="Times New Roman"/>
                <a:ea typeface="Times New Roman"/>
                <a:cs typeface="Arial"/>
              </a:rPr>
              <a:t>قسم التربية البدنية وعلوم الرياضة  </a:t>
            </a:r>
            <a:endParaRPr lang="en-US" sz="1600" dirty="0">
              <a:solidFill>
                <a:srgbClr val="FFC000"/>
              </a:solidFill>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r>
              <a:rPr lang="ar-IQ" sz="2400" dirty="0" smtClean="0">
                <a:latin typeface="Times New Roman"/>
                <a:ea typeface="Times New Roman"/>
                <a:cs typeface="Arial"/>
              </a:rPr>
              <a:t>              </a:t>
            </a:r>
            <a:r>
              <a:rPr lang="ar-IQ" sz="5400" b="1" dirty="0" smtClean="0">
                <a:latin typeface="Times New Roman"/>
                <a:ea typeface="Times New Roman"/>
                <a:cs typeface="Arial"/>
              </a:rPr>
              <a:t>الفسلجة الرياضية</a:t>
            </a:r>
            <a:r>
              <a:rPr lang="ar-IQ" sz="9600" b="1" dirty="0">
                <a:latin typeface="Times New Roman"/>
                <a:ea typeface="Times New Roman"/>
                <a:cs typeface="Arial"/>
              </a:rPr>
              <a:t> </a:t>
            </a:r>
            <a:endParaRPr lang="en-US" sz="2400" dirty="0">
              <a:latin typeface="Times New Roman"/>
              <a:ea typeface="Times New Roman"/>
            </a:endParaRPr>
          </a:p>
          <a:p>
            <a:r>
              <a:rPr lang="ar-IQ" sz="4000" b="1" dirty="0" smtClean="0">
                <a:ea typeface="Times New Roman"/>
                <a:cs typeface="Arial"/>
              </a:rPr>
              <a:t>               </a:t>
            </a:r>
          </a:p>
          <a:p>
            <a:r>
              <a:rPr lang="ar-IQ" sz="4000" b="1" dirty="0">
                <a:ea typeface="Times New Roman"/>
                <a:cs typeface="Arial"/>
              </a:rPr>
              <a:t> </a:t>
            </a:r>
            <a:r>
              <a:rPr lang="ar-IQ" sz="4000" b="1" dirty="0" smtClean="0">
                <a:ea typeface="Times New Roman"/>
                <a:cs typeface="Arial"/>
              </a:rPr>
              <a:t>               </a:t>
            </a:r>
            <a:r>
              <a:rPr lang="ar-IQ" sz="3200" b="1" dirty="0" smtClean="0">
                <a:solidFill>
                  <a:srgbClr val="FFFF00"/>
                </a:solidFill>
                <a:ea typeface="Times New Roman"/>
                <a:cs typeface="Arial"/>
              </a:rPr>
              <a:t>المرحلة الثانية</a:t>
            </a:r>
          </a:p>
          <a:p>
            <a:endParaRPr lang="ar-IQ" sz="3200" b="1" dirty="0">
              <a:effectLst/>
              <a:latin typeface="Times New Roman"/>
              <a:ea typeface="Times New Roman"/>
              <a:cs typeface="Arial"/>
            </a:endParaRPr>
          </a:p>
          <a:p>
            <a:pPr algn="ctr"/>
            <a:endParaRPr lang="ar-IQ" sz="3200" b="1" dirty="0">
              <a:latin typeface="Times New Roman"/>
              <a:ea typeface="Times New Roman"/>
              <a:cs typeface="Arial"/>
            </a:endParaRPr>
          </a:p>
          <a:p>
            <a:pPr algn="ctr"/>
            <a:r>
              <a:rPr lang="ar-IQ" sz="3600" b="1" dirty="0" smtClean="0">
                <a:latin typeface="Times New Roman"/>
                <a:ea typeface="Times New Roman"/>
                <a:cs typeface="Arial"/>
              </a:rPr>
              <a:t>د. حسين علي حسين الكوفي</a:t>
            </a:r>
            <a:endParaRPr lang="ar-IQ" sz="3600" b="1" dirty="0">
              <a:effectLst/>
              <a:latin typeface="Times New Roman"/>
              <a:ea typeface="Times New Roman"/>
              <a:cs typeface="Arial"/>
            </a:endParaRPr>
          </a:p>
          <a:p>
            <a:endParaRPr lang="ar-IQ" sz="3200" b="1" dirty="0" smtClean="0">
              <a:latin typeface="Times New Roman"/>
              <a:ea typeface="Times New Roman"/>
              <a:cs typeface="Arial"/>
            </a:endParaRPr>
          </a:p>
          <a:p>
            <a:endParaRPr lang="ar-IQ" sz="3200" b="1" dirty="0">
              <a:effectLst/>
              <a:latin typeface="Times New Roman"/>
              <a:ea typeface="Times New Roman"/>
              <a:cs typeface="Arial"/>
            </a:endParaRPr>
          </a:p>
          <a:p>
            <a:endParaRPr lang="ar-IQ" sz="3200" b="1" dirty="0" smtClean="0">
              <a:latin typeface="Times New Roman"/>
              <a:ea typeface="Times New Roman"/>
              <a:cs typeface="Arial"/>
            </a:endParaRPr>
          </a:p>
          <a:p>
            <a:endParaRPr lang="ar-IQ" sz="3200" b="1" dirty="0">
              <a:effectLst/>
              <a:latin typeface="Times New Roman"/>
              <a:ea typeface="Times New Roman"/>
              <a:cs typeface="Arial"/>
            </a:endParaRPr>
          </a:p>
          <a:p>
            <a:endParaRPr lang="en-US" sz="2400" dirty="0">
              <a:effectLst/>
              <a:latin typeface="Times New Roman"/>
              <a:ea typeface="Times New Roman"/>
            </a:endParaRPr>
          </a:p>
        </p:txBody>
      </p:sp>
    </p:spTree>
    <p:extLst>
      <p:ext uri="{BB962C8B-B14F-4D97-AF65-F5344CB8AC3E}">
        <p14:creationId xmlns:p14="http://schemas.microsoft.com/office/powerpoint/2010/main" val="404599907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44016" y="245119"/>
            <a:ext cx="6741368" cy="7478970"/>
          </a:xfrm>
          <a:prstGeom prst="rect">
            <a:avLst/>
          </a:prstGeom>
          <a:noFill/>
        </p:spPr>
        <p:txBody>
          <a:bodyPr wrap="square" rtlCol="1">
            <a:spAutoFit/>
          </a:bodyPr>
          <a:lstStyle/>
          <a:p>
            <a:pPr marL="228600" algn="justLow"/>
            <a:r>
              <a:rPr lang="ar-SA" sz="3200" b="1" dirty="0">
                <a:latin typeface="Times New Roman"/>
                <a:ea typeface="Times New Roman"/>
                <a:cs typeface="Arial"/>
              </a:rPr>
              <a:t>النظام </a:t>
            </a:r>
            <a:r>
              <a:rPr lang="ar-SA" sz="3200" b="1" dirty="0">
                <a:latin typeface="Times New Roman"/>
                <a:ea typeface="Times New Roman"/>
                <a:cs typeface="Arial"/>
              </a:rPr>
              <a:t>الاوكسجيني</a:t>
            </a:r>
            <a:r>
              <a:rPr lang="ar-SA" sz="3200" b="1" dirty="0">
                <a:latin typeface="Times New Roman"/>
                <a:ea typeface="Times New Roman"/>
                <a:cs typeface="Arial"/>
              </a:rPr>
              <a:t> </a:t>
            </a:r>
            <a:r>
              <a:rPr lang="ar-SA" sz="3200" dirty="0">
                <a:latin typeface="Times New Roman"/>
                <a:ea typeface="Times New Roman"/>
                <a:cs typeface="Arial"/>
              </a:rPr>
              <a:t>:</a:t>
            </a:r>
            <a:endParaRPr lang="en-US" sz="2000" dirty="0">
              <a:latin typeface="Times New Roman"/>
              <a:ea typeface="Times New Roman"/>
            </a:endParaRPr>
          </a:p>
          <a:p>
            <a:pPr marL="228600" algn="justLow"/>
            <a:r>
              <a:rPr lang="ar-SA" sz="2800" dirty="0">
                <a:latin typeface="Times New Roman"/>
                <a:ea typeface="Times New Roman"/>
                <a:cs typeface="Arial"/>
              </a:rPr>
              <a:t> </a:t>
            </a:r>
            <a:endParaRPr lang="en-US" sz="2000" dirty="0">
              <a:latin typeface="Times New Roman"/>
              <a:ea typeface="Times New Roman"/>
            </a:endParaRPr>
          </a:p>
          <a:p>
            <a:pPr marL="228600" algn="just"/>
            <a:r>
              <a:rPr lang="ar-SA" sz="2800" dirty="0">
                <a:latin typeface="Times New Roman"/>
                <a:ea typeface="Times New Roman"/>
                <a:cs typeface="Arial"/>
              </a:rPr>
              <a:t>       يتميز هذا النظام عن النظامين الآخرين </a:t>
            </a:r>
            <a:r>
              <a:rPr lang="ar-SA" sz="2800" dirty="0" smtClean="0">
                <a:latin typeface="Times New Roman"/>
                <a:ea typeface="Times New Roman"/>
                <a:cs typeface="Arial"/>
              </a:rPr>
              <a:t>لا نتاج </a:t>
            </a:r>
            <a:r>
              <a:rPr lang="ar-SA" sz="2800" dirty="0">
                <a:latin typeface="Times New Roman"/>
                <a:ea typeface="Times New Roman"/>
                <a:cs typeface="Arial"/>
              </a:rPr>
              <a:t>الطاقة بوجود الاوكسجين كعامل فعال خلال التفاعلات الكيميائية </a:t>
            </a:r>
            <a:r>
              <a:rPr lang="ar-SA" sz="2800" dirty="0" smtClean="0">
                <a:latin typeface="Times New Roman"/>
                <a:ea typeface="Times New Roman"/>
                <a:cs typeface="Arial"/>
              </a:rPr>
              <a:t>لأعاده </a:t>
            </a:r>
            <a:r>
              <a:rPr lang="ar-SA" sz="2800" dirty="0">
                <a:latin typeface="Times New Roman"/>
                <a:ea typeface="Times New Roman"/>
                <a:cs typeface="Arial"/>
              </a:rPr>
              <a:t>بناء </a:t>
            </a:r>
            <a:r>
              <a:rPr lang="en-US" sz="2800" dirty="0">
                <a:latin typeface="Arial"/>
                <a:ea typeface="Times New Roman"/>
              </a:rPr>
              <a:t>ATP</a:t>
            </a:r>
            <a:r>
              <a:rPr lang="ar-SA" sz="2800" dirty="0">
                <a:latin typeface="Times New Roman"/>
                <a:ea typeface="Times New Roman"/>
                <a:cs typeface="Arial"/>
              </a:rPr>
              <a:t> وفي وجود الأوكسجين يمكن </a:t>
            </a:r>
            <a:r>
              <a:rPr lang="ar-SA" sz="2800" dirty="0" smtClean="0">
                <a:latin typeface="Times New Roman"/>
                <a:ea typeface="Times New Roman"/>
                <a:cs typeface="Arial"/>
              </a:rPr>
              <a:t>استعادة </a:t>
            </a:r>
            <a:r>
              <a:rPr lang="ar-SA" sz="2800" dirty="0">
                <a:latin typeface="Times New Roman"/>
                <a:ea typeface="Times New Roman"/>
                <a:cs typeface="Arial"/>
              </a:rPr>
              <a:t>بناء 39 مول </a:t>
            </a:r>
            <a:r>
              <a:rPr lang="en-US" sz="2800" dirty="0">
                <a:latin typeface="Arial"/>
                <a:ea typeface="Times New Roman"/>
              </a:rPr>
              <a:t>ATP</a:t>
            </a:r>
            <a:r>
              <a:rPr lang="ar-SA" sz="2800" dirty="0">
                <a:latin typeface="Times New Roman"/>
                <a:ea typeface="Times New Roman"/>
                <a:cs typeface="Arial"/>
              </a:rPr>
              <a:t> بواسطة التكسير الكامل لجزيء كلايكوجين ليصبح ثاني أوكسيد الكربون وماء وتعتبر هذه أكبر كمية </a:t>
            </a:r>
            <a:r>
              <a:rPr lang="ar-SA" sz="2800" dirty="0" smtClean="0">
                <a:latin typeface="Times New Roman"/>
                <a:ea typeface="Times New Roman"/>
                <a:cs typeface="Arial"/>
              </a:rPr>
              <a:t>لأعاده </a:t>
            </a:r>
            <a:r>
              <a:rPr lang="ar-SA" sz="2800" dirty="0">
                <a:latin typeface="Times New Roman"/>
                <a:ea typeface="Times New Roman"/>
                <a:cs typeface="Arial"/>
              </a:rPr>
              <a:t>بناء </a:t>
            </a:r>
            <a:r>
              <a:rPr lang="en-US" sz="2800" dirty="0">
                <a:latin typeface="Arial"/>
                <a:ea typeface="Times New Roman"/>
              </a:rPr>
              <a:t>ATP</a:t>
            </a:r>
            <a:r>
              <a:rPr lang="ar-SA" sz="2800" dirty="0">
                <a:latin typeface="Times New Roman"/>
                <a:ea typeface="Times New Roman"/>
                <a:cs typeface="Arial"/>
              </a:rPr>
              <a:t> ومثل هذا يتطلب مئات التفاعلات الكيميائية ومئات من النظم الأنزيمية والتي تزيد في تعقيدها بدرجة كبيرة عن أنتاج الطاقة اللاهوائي بالنظامين السابقين ، ويتم نظام الأوكسجين في داخل الخلية العضلية ، ولكن في حيز محدد وهو </a:t>
            </a:r>
            <a:r>
              <a:rPr lang="ar-SA" sz="2800" dirty="0" smtClean="0">
                <a:latin typeface="Times New Roman"/>
                <a:ea typeface="Times New Roman"/>
                <a:cs typeface="Arial"/>
              </a:rPr>
              <a:t>ما يسمى </a:t>
            </a:r>
            <a:r>
              <a:rPr lang="ar-SA" sz="2800" dirty="0">
                <a:latin typeface="Times New Roman"/>
                <a:ea typeface="Times New Roman"/>
                <a:cs typeface="Arial"/>
              </a:rPr>
              <a:t>الميتوكندريا</a:t>
            </a:r>
            <a:r>
              <a:rPr lang="ar-SA" sz="2800" dirty="0">
                <a:latin typeface="Times New Roman"/>
                <a:ea typeface="Times New Roman"/>
                <a:cs typeface="Arial"/>
              </a:rPr>
              <a:t> وهي عباره عن أجسام تحمل المواد الغذائية للخلية ويكثر تواجدها في الخلايا العضلية ، ويمكن تقسيم التفاعلات الكيميائية للنظام الهوائي أو نظام الأوكسجين الى ثلاث </a:t>
            </a:r>
            <a:r>
              <a:rPr lang="ar-SA" sz="2800" dirty="0">
                <a:latin typeface="Times New Roman"/>
                <a:ea typeface="Times New Roman"/>
                <a:cs typeface="Arial"/>
              </a:rPr>
              <a:t>سلسلات</a:t>
            </a:r>
            <a:r>
              <a:rPr lang="ar-SA" sz="2800" dirty="0">
                <a:latin typeface="Times New Roman"/>
                <a:ea typeface="Times New Roman"/>
                <a:cs typeface="Arial"/>
              </a:rPr>
              <a:t> رئيسية هي :-</a:t>
            </a:r>
            <a:endParaRPr lang="en-US" sz="2000" dirty="0">
              <a:effectLst/>
              <a:latin typeface="Times New Roman"/>
              <a:ea typeface="Times New Roman"/>
            </a:endParaRPr>
          </a:p>
        </p:txBody>
      </p:sp>
    </p:spTree>
    <p:extLst>
      <p:ext uri="{BB962C8B-B14F-4D97-AF65-F5344CB8AC3E}">
        <p14:creationId xmlns:p14="http://schemas.microsoft.com/office/powerpoint/2010/main" val="268159353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88640" y="-36512"/>
            <a:ext cx="6480720" cy="8633133"/>
          </a:xfrm>
          <a:prstGeom prst="rect">
            <a:avLst/>
          </a:prstGeom>
          <a:noFill/>
        </p:spPr>
        <p:txBody>
          <a:bodyPr wrap="square" rtlCol="1">
            <a:spAutoFit/>
          </a:bodyPr>
          <a:lstStyle/>
          <a:p>
            <a:pPr marL="685800" algn="ctr"/>
            <a:endParaRPr lang="ar-IQ" sz="3200" b="1" u="sng" dirty="0" smtClean="0">
              <a:latin typeface="Times New Roman"/>
              <a:ea typeface="Times New Roman"/>
              <a:cs typeface="Arial"/>
            </a:endParaRPr>
          </a:p>
          <a:p>
            <a:pPr marL="342900" lvl="0" indent="-342900" algn="just">
              <a:buFont typeface="+mj-lt"/>
              <a:buAutoNum type="arabicPeriod"/>
              <a:tabLst>
                <a:tab pos="685800" algn="l"/>
              </a:tabLst>
            </a:pPr>
            <a:r>
              <a:rPr lang="ar-SA" sz="2800" b="1" dirty="0">
                <a:latin typeface="Times New Roman"/>
                <a:ea typeface="Times New Roman"/>
                <a:cs typeface="Arial"/>
              </a:rPr>
              <a:t>الجلكزة الهوائية :-</a:t>
            </a:r>
            <a:r>
              <a:rPr lang="ar-SA" sz="2500" dirty="0">
                <a:latin typeface="Times New Roman"/>
                <a:ea typeface="Times New Roman"/>
                <a:cs typeface="Arial"/>
              </a:rPr>
              <a:t>سلسلة التفاعلات التي تشارك في تكسير الكلايكوجين وتحويله الى ثاني أوكسيد الكربون </a:t>
            </a:r>
            <a:r>
              <a:rPr lang="ar-IQ" sz="2500" dirty="0">
                <a:latin typeface="Times New Roman"/>
                <a:ea typeface="Times New Roman"/>
                <a:cs typeface="Arial"/>
              </a:rPr>
              <a:t>وماء بوجود الأوكسجين وتنتهي بتكوين حامض </a:t>
            </a:r>
            <a:r>
              <a:rPr lang="ar-IQ" sz="2500" dirty="0">
                <a:latin typeface="Times New Roman"/>
                <a:ea typeface="Times New Roman"/>
                <a:cs typeface="Arial"/>
              </a:rPr>
              <a:t>البايروفيك</a:t>
            </a:r>
            <a:r>
              <a:rPr lang="ar-IQ" sz="2500" dirty="0">
                <a:latin typeface="Times New Roman"/>
                <a:ea typeface="Times New Roman"/>
                <a:cs typeface="Arial"/>
              </a:rPr>
              <a:t> </a:t>
            </a:r>
            <a:r>
              <a:rPr lang="ar-IQ" sz="2500" dirty="0" smtClean="0">
                <a:latin typeface="Times New Roman"/>
                <a:ea typeface="Times New Roman"/>
                <a:cs typeface="Arial"/>
              </a:rPr>
              <a:t>.</a:t>
            </a:r>
          </a:p>
          <a:p>
            <a:pPr marL="342900" lvl="0" indent="-342900" algn="just">
              <a:buFont typeface="+mj-lt"/>
              <a:buAutoNum type="arabicPeriod"/>
              <a:tabLst>
                <a:tab pos="685800" algn="l"/>
              </a:tabLst>
            </a:pPr>
            <a:endParaRPr lang="en-US" sz="2500" dirty="0">
              <a:latin typeface="Times New Roman"/>
              <a:ea typeface="Times New Roman"/>
            </a:endParaRPr>
          </a:p>
          <a:p>
            <a:pPr marL="342900" lvl="0" indent="-342900" algn="just">
              <a:buFont typeface="+mj-lt"/>
              <a:buAutoNum type="arabicPeriod"/>
              <a:tabLst>
                <a:tab pos="685800" algn="l"/>
              </a:tabLst>
            </a:pPr>
            <a:r>
              <a:rPr lang="ar-SA" sz="2800" b="1" dirty="0">
                <a:latin typeface="Times New Roman"/>
                <a:ea typeface="Times New Roman"/>
                <a:cs typeface="Arial"/>
              </a:rPr>
              <a:t>دائرة كربس : </a:t>
            </a:r>
            <a:r>
              <a:rPr lang="ar-SA" sz="2600" dirty="0">
                <a:latin typeface="Times New Roman"/>
                <a:ea typeface="Times New Roman"/>
                <a:cs typeface="Arial"/>
              </a:rPr>
              <a:t>هي سلسلة التفاعلات الكيميائية التي تتم بنهايتها الأكسدة الكاملة ، وسميت نسبة الى مكتشفها العالم كربس وفي نهاية </a:t>
            </a:r>
            <a:r>
              <a:rPr lang="ar-SA" sz="2600" dirty="0" smtClean="0">
                <a:latin typeface="Times New Roman"/>
                <a:ea typeface="Times New Roman"/>
                <a:cs typeface="Arial"/>
              </a:rPr>
              <a:t>الدورة </a:t>
            </a:r>
            <a:r>
              <a:rPr lang="ar-SA" sz="2600" dirty="0">
                <a:latin typeface="Times New Roman"/>
                <a:ea typeface="Times New Roman"/>
                <a:cs typeface="Arial"/>
              </a:rPr>
              <a:t>يتكون </a:t>
            </a:r>
            <a:r>
              <a:rPr lang="en-US" sz="2600" dirty="0">
                <a:latin typeface="Arial"/>
                <a:ea typeface="Times New Roman"/>
              </a:rPr>
              <a:t>2ATP</a:t>
            </a:r>
            <a:r>
              <a:rPr lang="ar-IQ" sz="2600" dirty="0">
                <a:latin typeface="Times New Roman"/>
                <a:ea typeface="Times New Roman"/>
                <a:cs typeface="Arial"/>
              </a:rPr>
              <a:t> مول وكربون وهيدروجين</a:t>
            </a:r>
            <a:r>
              <a:rPr lang="ar-IQ" sz="2600" b="1" dirty="0">
                <a:latin typeface="Times New Roman"/>
                <a:ea typeface="Times New Roman"/>
                <a:cs typeface="Arial"/>
              </a:rPr>
              <a:t> </a:t>
            </a:r>
            <a:r>
              <a:rPr lang="ar-IQ" sz="2600" dirty="0">
                <a:latin typeface="Times New Roman"/>
                <a:ea typeface="Times New Roman"/>
                <a:cs typeface="Arial"/>
              </a:rPr>
              <a:t>وهنا يتحد الكربون مع الأوكسجين</a:t>
            </a:r>
            <a:r>
              <a:rPr lang="ar-IQ" sz="2600" b="1" dirty="0">
                <a:latin typeface="Times New Roman"/>
                <a:ea typeface="Times New Roman"/>
                <a:cs typeface="Arial"/>
              </a:rPr>
              <a:t> </a:t>
            </a:r>
            <a:r>
              <a:rPr lang="ar-SA" sz="2600" dirty="0">
                <a:latin typeface="Times New Roman"/>
                <a:ea typeface="Times New Roman"/>
                <a:cs typeface="Arial"/>
              </a:rPr>
              <a:t>ليكون ثاني أوكسيد الكربون الذي يخرج من </a:t>
            </a:r>
            <a:r>
              <a:rPr lang="ar-SA" sz="2600" dirty="0" smtClean="0">
                <a:latin typeface="Times New Roman"/>
                <a:ea typeface="Times New Roman"/>
                <a:cs typeface="Arial"/>
              </a:rPr>
              <a:t>العضلة </a:t>
            </a:r>
            <a:r>
              <a:rPr lang="ar-SA" sz="2600" dirty="0">
                <a:latin typeface="Times New Roman"/>
                <a:ea typeface="Times New Roman"/>
                <a:cs typeface="Arial"/>
              </a:rPr>
              <a:t>الى الدم ومنها الى الرئتين </a:t>
            </a:r>
            <a:r>
              <a:rPr lang="ar-SA" sz="2600" dirty="0" smtClean="0">
                <a:latin typeface="Times New Roman"/>
                <a:ea typeface="Times New Roman"/>
                <a:cs typeface="Arial"/>
              </a:rPr>
              <a:t>لإخراجه </a:t>
            </a:r>
            <a:r>
              <a:rPr lang="ar-SA" sz="2600" dirty="0">
                <a:latin typeface="Times New Roman"/>
                <a:ea typeface="Times New Roman"/>
                <a:cs typeface="Arial"/>
              </a:rPr>
              <a:t>مع هواء الزفير</a:t>
            </a:r>
            <a:r>
              <a:rPr lang="ar-SA" sz="2600" b="1" dirty="0">
                <a:latin typeface="Times New Roman"/>
                <a:ea typeface="Times New Roman"/>
                <a:cs typeface="Arial"/>
              </a:rPr>
              <a:t> </a:t>
            </a:r>
            <a:r>
              <a:rPr lang="ar-SA" sz="2600" b="1" dirty="0" smtClean="0">
                <a:latin typeface="Times New Roman"/>
                <a:ea typeface="Times New Roman"/>
                <a:cs typeface="Arial"/>
              </a:rPr>
              <a:t>.</a:t>
            </a:r>
            <a:endParaRPr lang="ar-IQ" sz="2600" b="1" dirty="0" smtClean="0">
              <a:latin typeface="Times New Roman"/>
              <a:ea typeface="Times New Roman"/>
              <a:cs typeface="Arial"/>
            </a:endParaRPr>
          </a:p>
          <a:p>
            <a:pPr marL="342900" lvl="0" indent="-342900" algn="just">
              <a:buFont typeface="+mj-lt"/>
              <a:buAutoNum type="arabicPeriod"/>
              <a:tabLst>
                <a:tab pos="685800" algn="l"/>
              </a:tabLst>
            </a:pPr>
            <a:endParaRPr lang="en-US" sz="2600" dirty="0">
              <a:latin typeface="Times New Roman"/>
              <a:ea typeface="Times New Roman"/>
            </a:endParaRPr>
          </a:p>
          <a:p>
            <a:pPr marL="342900" lvl="0" indent="-342900" algn="just">
              <a:buFont typeface="+mj-lt"/>
              <a:buAutoNum type="arabicPeriod"/>
              <a:tabLst>
                <a:tab pos="685800" algn="l"/>
              </a:tabLst>
            </a:pPr>
            <a:r>
              <a:rPr lang="ar-SA" sz="2800" b="1" dirty="0">
                <a:latin typeface="Times New Roman"/>
                <a:ea typeface="Times New Roman"/>
                <a:cs typeface="Arial"/>
              </a:rPr>
              <a:t>سلسلة نقل </a:t>
            </a:r>
            <a:r>
              <a:rPr lang="ar-SA" sz="2800" b="1" dirty="0" smtClean="0">
                <a:latin typeface="Times New Roman"/>
                <a:ea typeface="Times New Roman"/>
                <a:cs typeface="Arial"/>
              </a:rPr>
              <a:t>الإلكترون </a:t>
            </a:r>
            <a:r>
              <a:rPr lang="ar-SA" sz="2800" b="1" dirty="0">
                <a:latin typeface="Times New Roman"/>
                <a:ea typeface="Times New Roman"/>
                <a:cs typeface="Arial"/>
              </a:rPr>
              <a:t>: </a:t>
            </a:r>
            <a:r>
              <a:rPr lang="ar-SA" sz="2600" dirty="0">
                <a:latin typeface="Times New Roman"/>
                <a:ea typeface="Times New Roman"/>
                <a:cs typeface="Arial"/>
              </a:rPr>
              <a:t>سلسلة تفاعلات كيميائية ترتبط بدوره كربس (( حيث يتحد الهيدروجين الناتج من </a:t>
            </a:r>
            <a:r>
              <a:rPr lang="ar-SA" sz="2600" dirty="0" smtClean="0">
                <a:latin typeface="Times New Roman"/>
                <a:ea typeface="Times New Roman"/>
                <a:cs typeface="Arial"/>
              </a:rPr>
              <a:t>اللكزة </a:t>
            </a:r>
            <a:r>
              <a:rPr lang="ar-SA" sz="2600" dirty="0">
                <a:latin typeface="Times New Roman"/>
                <a:ea typeface="Times New Roman"/>
                <a:cs typeface="Arial"/>
              </a:rPr>
              <a:t>ودوره كربس مع أثنين من الكوا أنزيم </a:t>
            </a:r>
            <a:r>
              <a:rPr lang="en-US" sz="2600" dirty="0">
                <a:latin typeface="Arial"/>
                <a:ea typeface="Times New Roman"/>
              </a:rPr>
              <a:t>NAD</a:t>
            </a:r>
            <a:r>
              <a:rPr lang="ar-IQ" sz="2600" dirty="0">
                <a:latin typeface="Times New Roman"/>
                <a:ea typeface="Times New Roman"/>
                <a:cs typeface="Arial"/>
              </a:rPr>
              <a:t> و </a:t>
            </a:r>
            <a:r>
              <a:rPr lang="en-US" sz="2600" dirty="0">
                <a:latin typeface="Arial"/>
                <a:ea typeface="Times New Roman"/>
              </a:rPr>
              <a:t>FAD</a:t>
            </a:r>
            <a:r>
              <a:rPr lang="ar-IQ" sz="2600" dirty="0">
                <a:latin typeface="Times New Roman"/>
                <a:ea typeface="Times New Roman"/>
                <a:cs typeface="Arial"/>
              </a:rPr>
              <a:t> وهما يحملان ذرات الهيدروجين الى سلسلة نقل </a:t>
            </a:r>
            <a:r>
              <a:rPr lang="ar-IQ" sz="2600" dirty="0" smtClean="0">
                <a:latin typeface="Times New Roman"/>
                <a:ea typeface="Times New Roman"/>
                <a:cs typeface="Arial"/>
              </a:rPr>
              <a:t>الإلكترون </a:t>
            </a:r>
            <a:r>
              <a:rPr lang="ar-IQ" sz="2600" dirty="0">
                <a:latin typeface="Times New Roman"/>
                <a:ea typeface="Times New Roman"/>
                <a:cs typeface="Arial"/>
              </a:rPr>
              <a:t>حيث يفصلانه الى بروتونات والكترونات وفي نهاية السلسلة يتحد الهيدروجين مع الأوكسجين مكوناً ماء وبهذا يحمي الخلية من الحمضية وتمر </a:t>
            </a:r>
            <a:r>
              <a:rPr lang="ar-IQ" sz="2600" dirty="0" smtClean="0">
                <a:latin typeface="Times New Roman"/>
                <a:ea typeface="Times New Roman"/>
                <a:cs typeface="Arial"/>
              </a:rPr>
              <a:t>الإلكترونات </a:t>
            </a:r>
            <a:r>
              <a:rPr lang="ar-IQ" sz="2600" dirty="0">
                <a:latin typeface="Times New Roman"/>
                <a:ea typeface="Times New Roman"/>
                <a:cs typeface="Arial"/>
              </a:rPr>
              <a:t>المنفصلة من الهيدروجين خلال سلسله نقل </a:t>
            </a:r>
            <a:r>
              <a:rPr lang="ar-IQ" sz="2600" dirty="0" smtClean="0">
                <a:latin typeface="Times New Roman"/>
                <a:ea typeface="Times New Roman"/>
                <a:cs typeface="Arial"/>
              </a:rPr>
              <a:t>الإلكترون </a:t>
            </a:r>
            <a:r>
              <a:rPr lang="ar-IQ" sz="2600" dirty="0">
                <a:latin typeface="Times New Roman"/>
                <a:ea typeface="Times New Roman"/>
                <a:cs typeface="Arial"/>
              </a:rPr>
              <a:t>لتوفير طاقة لإعادة </a:t>
            </a:r>
            <a:r>
              <a:rPr lang="en-US" sz="2600" dirty="0">
                <a:latin typeface="Arial"/>
                <a:ea typeface="Times New Roman"/>
              </a:rPr>
              <a:t>ATP </a:t>
            </a:r>
            <a:r>
              <a:rPr lang="ar-IQ" sz="2600" dirty="0">
                <a:latin typeface="Times New Roman"/>
                <a:ea typeface="Times New Roman"/>
                <a:cs typeface="Arial"/>
              </a:rPr>
              <a:t> من </a:t>
            </a:r>
            <a:r>
              <a:rPr lang="en-US" sz="2600" dirty="0">
                <a:latin typeface="Arial"/>
                <a:ea typeface="Times New Roman"/>
              </a:rPr>
              <a:t>ADP</a:t>
            </a:r>
            <a:r>
              <a:rPr lang="ar-IQ" sz="2600" dirty="0">
                <a:latin typeface="Times New Roman"/>
                <a:ea typeface="Times New Roman"/>
                <a:cs typeface="Arial"/>
              </a:rPr>
              <a:t> .</a:t>
            </a:r>
            <a:endParaRPr lang="en-US" sz="2600" dirty="0">
              <a:effectLst/>
              <a:latin typeface="Times New Roman"/>
              <a:ea typeface="Times New Roman"/>
            </a:endParaRPr>
          </a:p>
        </p:txBody>
      </p:sp>
    </p:spTree>
    <p:extLst>
      <p:ext uri="{BB962C8B-B14F-4D97-AF65-F5344CB8AC3E}">
        <p14:creationId xmlns:p14="http://schemas.microsoft.com/office/powerpoint/2010/main" val="24631820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6632" y="-108520"/>
            <a:ext cx="6624736" cy="8971687"/>
          </a:xfrm>
          <a:prstGeom prst="rect">
            <a:avLst/>
          </a:prstGeom>
          <a:noFill/>
        </p:spPr>
        <p:txBody>
          <a:bodyPr wrap="square" rtlCol="1">
            <a:spAutoFit/>
          </a:bodyPr>
          <a:lstStyle/>
          <a:p>
            <a:endParaRPr lang="ar-IQ" sz="500" b="1" u="sng" dirty="0" smtClean="0"/>
          </a:p>
          <a:p>
            <a:endParaRPr lang="ar-IQ" sz="500" b="1" u="sng" dirty="0"/>
          </a:p>
          <a:p>
            <a:endParaRPr lang="ar-IQ" sz="500" b="1" u="sng" dirty="0" smtClean="0"/>
          </a:p>
          <a:p>
            <a:endParaRPr lang="ar-IQ" sz="500" b="1" u="sng" dirty="0"/>
          </a:p>
          <a:p>
            <a:endParaRPr lang="ar-IQ" sz="500" b="1" u="sng" dirty="0" smtClean="0"/>
          </a:p>
          <a:p>
            <a:pPr marL="457200" algn="just"/>
            <a:r>
              <a:rPr lang="ar-SA" sz="2400" dirty="0">
                <a:latin typeface="Times New Roman"/>
                <a:ea typeface="Times New Roman"/>
                <a:cs typeface="Arial"/>
              </a:rPr>
              <a:t>وفي حالة الجلكزة الهوائية فأنها تختلف عن الجلكزة اللاهوائية بأنها </a:t>
            </a:r>
            <a:r>
              <a:rPr lang="ar-SA" sz="2400" dirty="0" smtClean="0">
                <a:latin typeface="Times New Roman"/>
                <a:ea typeface="Times New Roman"/>
                <a:cs typeface="Arial"/>
              </a:rPr>
              <a:t>لا تتم </a:t>
            </a:r>
            <a:r>
              <a:rPr lang="ar-SA" sz="2400" dirty="0">
                <a:latin typeface="Times New Roman"/>
                <a:ea typeface="Times New Roman"/>
                <a:cs typeface="Arial"/>
              </a:rPr>
              <a:t>إلا بوجود الأوكسجين وهذا يؤدي الى عدم تراكم حامض اللاكتيك ولكن يعيد بناء </a:t>
            </a:r>
            <a:r>
              <a:rPr lang="en-US" sz="2400" dirty="0">
                <a:latin typeface="Arial"/>
                <a:ea typeface="Times New Roman"/>
              </a:rPr>
              <a:t>ATP</a:t>
            </a:r>
            <a:r>
              <a:rPr lang="ar-SA" sz="2400" dirty="0">
                <a:latin typeface="Times New Roman"/>
                <a:ea typeface="Times New Roman"/>
                <a:cs typeface="Arial"/>
              </a:rPr>
              <a:t> وخلال الجلكزه الهوائية ينشطر جزء كلايكوجين الى </a:t>
            </a:r>
            <a:r>
              <a:rPr lang="ar-SA" sz="2400" dirty="0" smtClean="0">
                <a:latin typeface="Times New Roman"/>
                <a:ea typeface="Times New Roman"/>
                <a:cs typeface="Arial"/>
              </a:rPr>
              <a:t>جزئيين </a:t>
            </a:r>
            <a:r>
              <a:rPr lang="ar-SA" sz="2400" dirty="0">
                <a:latin typeface="Times New Roman"/>
                <a:ea typeface="Times New Roman"/>
                <a:cs typeface="Arial"/>
              </a:rPr>
              <a:t>من حامض البروفيك وبذلك تتوفر كمية كافية من الطاقة </a:t>
            </a:r>
            <a:r>
              <a:rPr lang="ar-SA" sz="2400" dirty="0" smtClean="0">
                <a:latin typeface="Times New Roman"/>
                <a:ea typeface="Times New Roman"/>
                <a:cs typeface="Arial"/>
              </a:rPr>
              <a:t>لأعاده </a:t>
            </a:r>
            <a:r>
              <a:rPr lang="ar-SA" sz="2400" dirty="0">
                <a:latin typeface="Times New Roman"/>
                <a:ea typeface="Times New Roman"/>
                <a:cs typeface="Arial"/>
              </a:rPr>
              <a:t>بناء 3 مول من </a:t>
            </a:r>
            <a:r>
              <a:rPr lang="en-US" sz="2400" dirty="0">
                <a:latin typeface="Arial"/>
                <a:ea typeface="Times New Roman"/>
              </a:rPr>
              <a:t>ATP</a:t>
            </a:r>
            <a:r>
              <a:rPr lang="ar-SA" sz="2400" dirty="0">
                <a:latin typeface="Times New Roman"/>
                <a:ea typeface="Times New Roman"/>
                <a:cs typeface="Arial"/>
              </a:rPr>
              <a:t> ويتم بعد ذلك </a:t>
            </a:r>
            <a:r>
              <a:rPr lang="ar-SA" sz="2400" dirty="0" smtClean="0">
                <a:latin typeface="Times New Roman"/>
                <a:ea typeface="Times New Roman"/>
                <a:cs typeface="Arial"/>
              </a:rPr>
              <a:t>استمرار </a:t>
            </a:r>
            <a:r>
              <a:rPr lang="ar-SA" sz="2400" dirty="0">
                <a:latin typeface="Times New Roman"/>
                <a:ea typeface="Times New Roman"/>
                <a:cs typeface="Arial"/>
              </a:rPr>
              <a:t>حامض البيروفيك الى سلسله تفاعلات كيميائية تسمى دائرة كربس نسبة الى العالم الذي أكتشفها والذي نال جائزة نوبل بفضل هذا </a:t>
            </a:r>
            <a:r>
              <a:rPr lang="ar-SA" sz="2400" dirty="0" smtClean="0">
                <a:latin typeface="Times New Roman"/>
                <a:ea typeface="Times New Roman"/>
                <a:cs typeface="Arial"/>
              </a:rPr>
              <a:t>الاكتشاف </a:t>
            </a:r>
            <a:r>
              <a:rPr lang="ar-SA" sz="2400" dirty="0">
                <a:latin typeface="Times New Roman"/>
                <a:ea typeface="Times New Roman"/>
                <a:cs typeface="Arial"/>
              </a:rPr>
              <a:t>عام 1953م وتعرف </a:t>
            </a:r>
            <a:r>
              <a:rPr lang="ar-SA" sz="2400" dirty="0" smtClean="0">
                <a:latin typeface="Times New Roman"/>
                <a:ea typeface="Times New Roman"/>
                <a:cs typeface="Arial"/>
              </a:rPr>
              <a:t>باسم </a:t>
            </a:r>
            <a:r>
              <a:rPr lang="ar-SA" sz="2400" dirty="0">
                <a:latin typeface="Times New Roman"/>
                <a:ea typeface="Times New Roman"/>
                <a:cs typeface="Arial"/>
              </a:rPr>
              <a:t>دائرة حامض ستريك وهناك تغيران أساسيان يحدثان خلال هذه الدورة </a:t>
            </a:r>
            <a:r>
              <a:rPr lang="ar-SA" sz="2400" dirty="0" smtClean="0">
                <a:latin typeface="Times New Roman"/>
                <a:ea typeface="Times New Roman"/>
                <a:cs typeface="Arial"/>
              </a:rPr>
              <a:t>:-</a:t>
            </a:r>
            <a:endParaRPr lang="ar-IQ" sz="2400" dirty="0" smtClean="0">
              <a:latin typeface="Times New Roman"/>
              <a:ea typeface="Times New Roman"/>
              <a:cs typeface="Arial"/>
            </a:endParaRPr>
          </a:p>
          <a:p>
            <a:pPr marL="457200" algn="just"/>
            <a:endParaRPr lang="en-US" sz="2400" dirty="0">
              <a:latin typeface="Times New Roman"/>
              <a:ea typeface="Times New Roman"/>
            </a:endParaRPr>
          </a:p>
          <a:p>
            <a:pPr marL="342900" lvl="0" indent="-342900" algn="just">
              <a:buFont typeface="+mj-lt"/>
              <a:buAutoNum type="arabicPeriod"/>
              <a:tabLst>
                <a:tab pos="914400" algn="l"/>
              </a:tabLst>
            </a:pPr>
            <a:r>
              <a:rPr lang="ar-SA" sz="2400" dirty="0">
                <a:latin typeface="Times New Roman"/>
                <a:ea typeface="Times New Roman"/>
                <a:cs typeface="Arial"/>
              </a:rPr>
              <a:t>أنتاج ثاني أوكسيد الكربون .</a:t>
            </a:r>
            <a:endParaRPr lang="en-US" sz="2400" dirty="0">
              <a:latin typeface="Times New Roman"/>
              <a:ea typeface="Times New Roman"/>
            </a:endParaRPr>
          </a:p>
          <a:p>
            <a:pPr marL="342900" lvl="0" indent="-342900" algn="just">
              <a:buFont typeface="+mj-lt"/>
              <a:buAutoNum type="arabicPeriod"/>
              <a:tabLst>
                <a:tab pos="914400" algn="l"/>
              </a:tabLst>
            </a:pPr>
            <a:r>
              <a:rPr lang="ar-SA" sz="2400" dirty="0">
                <a:latin typeface="Times New Roman"/>
                <a:ea typeface="Times New Roman"/>
                <a:cs typeface="Arial"/>
              </a:rPr>
              <a:t>الأكسدة بمعنى عزل </a:t>
            </a:r>
            <a:r>
              <a:rPr lang="ar-SA" sz="2400" dirty="0" smtClean="0">
                <a:latin typeface="Times New Roman"/>
                <a:ea typeface="Times New Roman"/>
                <a:cs typeface="Arial"/>
              </a:rPr>
              <a:t>الإلكترونات .</a:t>
            </a:r>
            <a:endParaRPr lang="ar-IQ" sz="2400" dirty="0" smtClean="0">
              <a:latin typeface="Times New Roman"/>
              <a:ea typeface="Times New Roman"/>
              <a:cs typeface="Arial"/>
            </a:endParaRPr>
          </a:p>
          <a:p>
            <a:pPr marL="342900" lvl="0" indent="-342900" algn="just">
              <a:buFont typeface="+mj-lt"/>
              <a:buAutoNum type="arabicPeriod"/>
              <a:tabLst>
                <a:tab pos="914400" algn="l"/>
              </a:tabLst>
            </a:pPr>
            <a:endParaRPr lang="en-US" sz="2400" dirty="0">
              <a:latin typeface="Times New Roman"/>
              <a:ea typeface="Times New Roman"/>
            </a:endParaRPr>
          </a:p>
          <a:p>
            <a:pPr marL="685800" algn="just"/>
            <a:r>
              <a:rPr lang="ar-SA" sz="2400" dirty="0">
                <a:latin typeface="Times New Roman"/>
                <a:ea typeface="Times New Roman"/>
                <a:cs typeface="Arial"/>
              </a:rPr>
              <a:t>وينتقل ثاني أوكسيد الكربون الى الدم الذي يحمله الى الرئتين ليتخلص الجسم منه بينما تتم عملية الأكسدة بعزل </a:t>
            </a:r>
            <a:r>
              <a:rPr lang="ar-SA" sz="2400" dirty="0" smtClean="0">
                <a:latin typeface="Times New Roman"/>
                <a:ea typeface="Times New Roman"/>
                <a:cs typeface="Arial"/>
              </a:rPr>
              <a:t>الإلكترونات </a:t>
            </a:r>
            <a:r>
              <a:rPr lang="ar-SA" sz="2400" dirty="0">
                <a:latin typeface="Times New Roman"/>
                <a:ea typeface="Times New Roman"/>
                <a:cs typeface="Arial"/>
              </a:rPr>
              <a:t>في شحنة ذرات الهيدروجين عن ذرات الكربون التي يتكون منها حامض البيروفيك وكذلك الكلايكوجين ويستمر التحويل النهائي للكلايكوجين حتى يأخذ الشكل النهائي له صورة ماء بواسطة أيونات الهيدروجين والكترونات التي عزلت بواسطة دائرة كربس وأوكسجين هواء التنفس وتسمى سلسلة التفاعلات الكيميائية التي تشكل الماء نظام النقل </a:t>
            </a:r>
            <a:r>
              <a:rPr lang="ar-SA" sz="2400" dirty="0" smtClean="0">
                <a:latin typeface="Times New Roman"/>
                <a:ea typeface="Times New Roman"/>
                <a:cs typeface="Arial"/>
              </a:rPr>
              <a:t>الإلكتروني </a:t>
            </a:r>
            <a:r>
              <a:rPr lang="ar-SA" sz="2400" dirty="0">
                <a:latin typeface="Times New Roman"/>
                <a:ea typeface="Times New Roman"/>
                <a:cs typeface="Arial"/>
              </a:rPr>
              <a:t>أو السلسلة التنفسية .</a:t>
            </a:r>
            <a:endParaRPr lang="en-US" sz="2400" dirty="0">
              <a:effectLst/>
              <a:latin typeface="Times New Roman"/>
              <a:ea typeface="Times New Roman"/>
            </a:endParaRPr>
          </a:p>
        </p:txBody>
      </p:sp>
    </p:spTree>
    <p:extLst>
      <p:ext uri="{BB962C8B-B14F-4D97-AF65-F5344CB8AC3E}">
        <p14:creationId xmlns:p14="http://schemas.microsoft.com/office/powerpoint/2010/main" val="163324562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32048" y="396686"/>
            <a:ext cx="6597352" cy="8063746"/>
          </a:xfrm>
          <a:prstGeom prst="rect">
            <a:avLst/>
          </a:prstGeom>
          <a:noFill/>
        </p:spPr>
        <p:txBody>
          <a:bodyPr wrap="square" rtlCol="1">
            <a:spAutoFit/>
          </a:bodyPr>
          <a:lstStyle/>
          <a:p>
            <a:endParaRPr lang="en-US" sz="1200" dirty="0">
              <a:latin typeface="Times New Roman"/>
              <a:ea typeface="Times New Roman"/>
            </a:endParaRPr>
          </a:p>
          <a:p>
            <a:pPr marL="685800" algn="just"/>
            <a:r>
              <a:rPr lang="ar-SA" sz="2200" dirty="0">
                <a:latin typeface="Times New Roman"/>
                <a:ea typeface="Times New Roman"/>
                <a:cs typeface="Arial"/>
              </a:rPr>
              <a:t>وفيما سبق تم مناقشة النظام الهوائي </a:t>
            </a:r>
            <a:r>
              <a:rPr lang="ar-SA" sz="2200" dirty="0" smtClean="0">
                <a:latin typeface="Times New Roman"/>
                <a:ea typeface="Times New Roman"/>
                <a:cs typeface="Arial"/>
              </a:rPr>
              <a:t>لإنتاج </a:t>
            </a:r>
            <a:r>
              <a:rPr lang="ar-SA" sz="2200" dirty="0">
                <a:latin typeface="Times New Roman"/>
                <a:ea typeface="Times New Roman"/>
                <a:cs typeface="Arial"/>
              </a:rPr>
              <a:t>الطاقة  بتكسير الكلايكوجين فقط ولكن هناك نوعان آخران من المواد الغذائية يمكن أن تنشط بالنظام الهوائي لتتحول الى ثاني أوكسيد الكربون والماء مع أنتاج الطاقة اللازمة </a:t>
            </a:r>
            <a:r>
              <a:rPr lang="ar-SA" sz="2200" dirty="0" smtClean="0">
                <a:latin typeface="Times New Roman"/>
                <a:ea typeface="Times New Roman"/>
                <a:cs typeface="Arial"/>
              </a:rPr>
              <a:t>لأعاده </a:t>
            </a:r>
            <a:r>
              <a:rPr lang="ar-SA" sz="2200" dirty="0">
                <a:latin typeface="Times New Roman"/>
                <a:ea typeface="Times New Roman"/>
                <a:cs typeface="Arial"/>
              </a:rPr>
              <a:t>بناء </a:t>
            </a:r>
            <a:r>
              <a:rPr lang="en-US" sz="2200" dirty="0">
                <a:latin typeface="Arial"/>
                <a:ea typeface="Times New Roman"/>
              </a:rPr>
              <a:t>ATP</a:t>
            </a:r>
            <a:r>
              <a:rPr lang="ar-SA" sz="2200" dirty="0">
                <a:latin typeface="Times New Roman"/>
                <a:ea typeface="Times New Roman"/>
                <a:cs typeface="Arial"/>
              </a:rPr>
              <a:t> غير أن البروتين عادةً </a:t>
            </a:r>
            <a:r>
              <a:rPr lang="ar-SA" sz="2200" dirty="0" smtClean="0">
                <a:latin typeface="Times New Roman"/>
                <a:ea typeface="Times New Roman"/>
                <a:cs typeface="Arial"/>
              </a:rPr>
              <a:t>لا يستخدم </a:t>
            </a:r>
            <a:r>
              <a:rPr lang="ar-SA" sz="2200" dirty="0">
                <a:latin typeface="Times New Roman"/>
                <a:ea typeface="Times New Roman"/>
                <a:cs typeface="Arial"/>
              </a:rPr>
              <a:t>كمصدر للطاقة فأن التركيز فقط سيكون على المواد الدهنية ويتم تحويل المواد الدهنية الى أحماض دهنية تدخل ضمن دائرة كربس ونظام النقل </a:t>
            </a:r>
            <a:r>
              <a:rPr lang="ar-SA" sz="2200" dirty="0" smtClean="0">
                <a:latin typeface="Times New Roman"/>
                <a:ea typeface="Times New Roman"/>
                <a:cs typeface="Arial"/>
              </a:rPr>
              <a:t>الإلكتروني لإنتاج </a:t>
            </a:r>
            <a:r>
              <a:rPr lang="ar-SA" sz="2200" dirty="0">
                <a:latin typeface="Times New Roman"/>
                <a:ea typeface="Times New Roman"/>
                <a:cs typeface="Arial"/>
              </a:rPr>
              <a:t>الطاقة، غير ان اكسدة الدهون تتطلب كمية اوكسجين اكثر حيث تبلغ كمية الاوكسجين اللازمة </a:t>
            </a:r>
            <a:r>
              <a:rPr lang="ar-SA" sz="2200" dirty="0" smtClean="0">
                <a:latin typeface="Times New Roman"/>
                <a:ea typeface="Times New Roman"/>
                <a:cs typeface="Arial"/>
              </a:rPr>
              <a:t>لإعادة </a:t>
            </a:r>
            <a:r>
              <a:rPr lang="ar-SA" sz="2200" dirty="0">
                <a:latin typeface="Times New Roman"/>
                <a:ea typeface="Times New Roman"/>
                <a:cs typeface="Arial"/>
              </a:rPr>
              <a:t>بناء مول</a:t>
            </a:r>
            <a:r>
              <a:rPr lang="en-US" sz="2200" dirty="0">
                <a:latin typeface="Arial"/>
                <a:ea typeface="Times New Roman"/>
              </a:rPr>
              <a:t>ATP </a:t>
            </a:r>
            <a:r>
              <a:rPr lang="ar-SA" sz="2200" dirty="0">
                <a:latin typeface="Times New Roman"/>
                <a:ea typeface="Times New Roman"/>
                <a:cs typeface="Arial"/>
              </a:rPr>
              <a:t>  حوالي لتر اذا كان مصدر الطاقة هو الكلايكوجين ، بينما تبلغ كمية الاوكسجين 4 لتر في حالة ما اذا كان مصدر الطاقة هو الدهون ويلاحظ اننا نستهلك اثناء الراحة </a:t>
            </a:r>
            <a:r>
              <a:rPr lang="ar-SA" sz="2200" dirty="0" smtClean="0">
                <a:latin typeface="Times New Roman"/>
                <a:ea typeface="Times New Roman"/>
                <a:cs typeface="Arial"/>
              </a:rPr>
              <a:t>ما بين </a:t>
            </a:r>
            <a:r>
              <a:rPr lang="ar-SA" sz="2200" dirty="0">
                <a:latin typeface="Times New Roman"/>
                <a:ea typeface="Times New Roman"/>
                <a:cs typeface="Arial"/>
              </a:rPr>
              <a:t>200 الى 300 </a:t>
            </a:r>
            <a:r>
              <a:rPr lang="ar-SA" sz="2200" dirty="0" smtClean="0">
                <a:latin typeface="Times New Roman"/>
                <a:ea typeface="Times New Roman"/>
                <a:cs typeface="Arial"/>
              </a:rPr>
              <a:t>مليلتر </a:t>
            </a:r>
            <a:r>
              <a:rPr lang="ar-SA" sz="2200" dirty="0">
                <a:latin typeface="Times New Roman"/>
                <a:ea typeface="Times New Roman"/>
                <a:cs typeface="Arial"/>
              </a:rPr>
              <a:t>اوكسجين في الدقيقة ، وبذلك نعيد بناء جزئ </a:t>
            </a:r>
            <a:r>
              <a:rPr lang="en-US" sz="2200" dirty="0">
                <a:latin typeface="Arial"/>
                <a:ea typeface="Times New Roman"/>
              </a:rPr>
              <a:t>ATP </a:t>
            </a:r>
            <a:r>
              <a:rPr lang="ar-SA" sz="2200" dirty="0">
                <a:latin typeface="Times New Roman"/>
                <a:ea typeface="Times New Roman"/>
                <a:cs typeface="Arial"/>
              </a:rPr>
              <a:t>الذي يحتاج الى 3.5 او 4 لتر خلال 12 دقيقة ولكن سرعة اعادة مول </a:t>
            </a:r>
            <a:r>
              <a:rPr lang="en-US" sz="2200" dirty="0">
                <a:latin typeface="Arial"/>
                <a:ea typeface="Times New Roman"/>
              </a:rPr>
              <a:t>ATP</a:t>
            </a:r>
            <a:r>
              <a:rPr lang="ar-SA" sz="2200" dirty="0">
                <a:latin typeface="Times New Roman"/>
                <a:ea typeface="Times New Roman"/>
                <a:cs typeface="Arial"/>
              </a:rPr>
              <a:t> تزيد مع زيادة سرعة استهلاك الاوكسجين والتي تحدث اثناء النشاط الرياضي ، حيث يمكن اعادة جزئ </a:t>
            </a:r>
            <a:r>
              <a:rPr lang="en-US" sz="2200" dirty="0">
                <a:latin typeface="Arial"/>
                <a:ea typeface="Times New Roman"/>
              </a:rPr>
              <a:t>ATP</a:t>
            </a:r>
            <a:r>
              <a:rPr lang="ar-SA" sz="2200" dirty="0">
                <a:latin typeface="Times New Roman"/>
                <a:ea typeface="Times New Roman"/>
                <a:cs typeface="Arial"/>
              </a:rPr>
              <a:t> كل دقيقة لدى معظم الاشخاص بينما يمكن زيادة هذه الكمية الى 1.5 مول </a:t>
            </a:r>
            <a:r>
              <a:rPr lang="en-US" sz="2200" dirty="0">
                <a:latin typeface="Arial"/>
                <a:ea typeface="Times New Roman"/>
              </a:rPr>
              <a:t>ATP </a:t>
            </a:r>
            <a:r>
              <a:rPr lang="ar-SA" sz="2200" dirty="0">
                <a:latin typeface="Times New Roman"/>
                <a:ea typeface="Times New Roman"/>
                <a:cs typeface="Arial"/>
              </a:rPr>
              <a:t> كل دقيقة لدى اللاعبين المدربين على انشطة التحمل </a:t>
            </a:r>
            <a:r>
              <a:rPr lang="ar-SA" sz="2200" dirty="0">
                <a:latin typeface="Times New Roman"/>
                <a:ea typeface="Times New Roman"/>
                <a:cs typeface="Arial"/>
              </a:rPr>
              <a:t>ولايؤدي</a:t>
            </a:r>
            <a:r>
              <a:rPr lang="ar-SA" sz="2200" dirty="0">
                <a:latin typeface="Times New Roman"/>
                <a:ea typeface="Times New Roman"/>
                <a:cs typeface="Arial"/>
              </a:rPr>
              <a:t> استخدام النظام الهوائي الى حدوث التعب نتيجة لوجود مخلفات مثل حامض اللاكتيك وبالطبع فأن هذا النظام يصلح عند الحاجة الى انتاج </a:t>
            </a:r>
            <a:r>
              <a:rPr lang="en-US" sz="2200" dirty="0">
                <a:latin typeface="Arial"/>
                <a:ea typeface="Times New Roman"/>
              </a:rPr>
              <a:t>ATP</a:t>
            </a:r>
            <a:r>
              <a:rPr lang="ar-SA" sz="2200" dirty="0">
                <a:latin typeface="Times New Roman"/>
                <a:ea typeface="Times New Roman"/>
                <a:cs typeface="Arial"/>
              </a:rPr>
              <a:t> لفترة طويلة مثل انشطة التحمل وعلى سبيل المثال فان اللاعب يحتاج الى 150 مول </a:t>
            </a:r>
            <a:r>
              <a:rPr lang="en-US" sz="2200" dirty="0">
                <a:latin typeface="Arial"/>
                <a:ea typeface="Times New Roman"/>
              </a:rPr>
              <a:t>ATP </a:t>
            </a:r>
            <a:r>
              <a:rPr lang="ar-SA" sz="2200" dirty="0">
                <a:latin typeface="Times New Roman"/>
                <a:ea typeface="Times New Roman"/>
                <a:cs typeface="Arial"/>
              </a:rPr>
              <a:t> خلال 2.5 ساعة ليتمكن من انتاج الطاقة اللازمة لجري سباق المارثون ( 42.2 كيلو متر ) . </a:t>
            </a:r>
            <a:endParaRPr lang="en-US" sz="2200" dirty="0">
              <a:effectLst/>
              <a:latin typeface="Times New Roman"/>
              <a:ea typeface="Times New Roman"/>
            </a:endParaRPr>
          </a:p>
        </p:txBody>
      </p:sp>
    </p:spTree>
    <p:extLst>
      <p:ext uri="{BB962C8B-B14F-4D97-AF65-F5344CB8AC3E}">
        <p14:creationId xmlns:p14="http://schemas.microsoft.com/office/powerpoint/2010/main" val="94481442"/>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8640" y="251520"/>
            <a:ext cx="6480720" cy="7109639"/>
          </a:xfrm>
          <a:prstGeom prst="rect">
            <a:avLst/>
          </a:prstGeom>
        </p:spPr>
        <p:txBody>
          <a:bodyPr wrap="square">
            <a:spAutoFit/>
          </a:bodyPr>
          <a:lstStyle/>
          <a:p>
            <a:pPr algn="just"/>
            <a:r>
              <a:rPr lang="ar-SA" sz="3200" b="1" u="sng" dirty="0">
                <a:latin typeface="Times New Roman"/>
                <a:ea typeface="Times New Roman"/>
                <a:cs typeface="Arial"/>
              </a:rPr>
              <a:t>ويمكن تلخيص مميزات هذا النظام بما يلي </a:t>
            </a:r>
            <a:r>
              <a:rPr lang="ar-SA" sz="3200" b="1" u="sng" dirty="0" smtClean="0">
                <a:latin typeface="Times New Roman"/>
                <a:ea typeface="Times New Roman"/>
                <a:cs typeface="Arial"/>
              </a:rPr>
              <a:t>:</a:t>
            </a:r>
            <a:endParaRPr lang="ar-IQ" sz="3200" b="1" u="sng" dirty="0" smtClean="0">
              <a:latin typeface="Times New Roman"/>
              <a:ea typeface="Times New Roman"/>
              <a:cs typeface="Arial"/>
            </a:endParaRPr>
          </a:p>
          <a:p>
            <a:pPr algn="just"/>
            <a:r>
              <a:rPr lang="ar-SA" sz="3200" b="1" dirty="0" smtClean="0">
                <a:latin typeface="Times New Roman"/>
                <a:ea typeface="Times New Roman"/>
                <a:cs typeface="Arial"/>
              </a:rPr>
              <a:t> </a:t>
            </a:r>
            <a:endParaRPr lang="en-US" sz="2000" dirty="0">
              <a:latin typeface="Times New Roman"/>
              <a:ea typeface="Times New Roman"/>
            </a:endParaRPr>
          </a:p>
          <a:p>
            <a:pPr marL="342900" lvl="0" indent="-342900">
              <a:buFont typeface="+mj-lt"/>
              <a:buAutoNum type="arabicPeriod"/>
              <a:tabLst>
                <a:tab pos="457200" algn="l"/>
              </a:tabLst>
            </a:pPr>
            <a:r>
              <a:rPr lang="ar-SA" sz="2800" dirty="0">
                <a:latin typeface="Times New Roman"/>
                <a:ea typeface="Times New Roman"/>
                <a:cs typeface="Arial"/>
              </a:rPr>
              <a:t>يعتمد على وجود الأوكسجين في أنتاج الطاقة .</a:t>
            </a:r>
            <a:endParaRPr lang="en-US" sz="2000" dirty="0">
              <a:latin typeface="Times New Roman"/>
              <a:ea typeface="Times New Roman"/>
            </a:endParaRPr>
          </a:p>
          <a:p>
            <a:pPr marL="342900" lvl="0" indent="-342900">
              <a:buFont typeface="+mj-lt"/>
              <a:buAutoNum type="arabicPeriod"/>
              <a:tabLst>
                <a:tab pos="457200" algn="l"/>
              </a:tabLst>
            </a:pPr>
            <a:r>
              <a:rPr lang="ar-SA" sz="2800" dirty="0">
                <a:latin typeface="Times New Roman"/>
                <a:ea typeface="Times New Roman"/>
                <a:cs typeface="Arial"/>
              </a:rPr>
              <a:t>يعمل في الفعاليات ذات الشدة المعتدلة ولفترات زمنية طويلة تتراوح </a:t>
            </a:r>
            <a:r>
              <a:rPr lang="ar-SA" sz="2800" dirty="0" smtClean="0">
                <a:latin typeface="Times New Roman"/>
                <a:ea typeface="Times New Roman"/>
                <a:cs typeface="Arial"/>
              </a:rPr>
              <a:t>ما بين </a:t>
            </a:r>
            <a:r>
              <a:rPr lang="ar-SA" sz="2800" dirty="0">
                <a:latin typeface="Times New Roman"/>
                <a:ea typeface="Times New Roman"/>
                <a:cs typeface="Arial"/>
              </a:rPr>
              <a:t>3 د _ 3 ساعة أو اكثر .</a:t>
            </a:r>
            <a:endParaRPr lang="en-US" sz="2000" dirty="0">
              <a:latin typeface="Times New Roman"/>
              <a:ea typeface="Times New Roman"/>
            </a:endParaRPr>
          </a:p>
          <a:p>
            <a:pPr marL="342900" lvl="0" indent="-342900">
              <a:buFont typeface="+mj-lt"/>
              <a:buAutoNum type="arabicPeriod"/>
              <a:tabLst>
                <a:tab pos="457200" algn="l"/>
              </a:tabLst>
            </a:pPr>
            <a:r>
              <a:rPr lang="ar-SA" sz="2800" dirty="0">
                <a:latin typeface="Times New Roman"/>
                <a:ea typeface="Times New Roman"/>
                <a:cs typeface="Arial"/>
              </a:rPr>
              <a:t>تستخدم </a:t>
            </a:r>
            <a:r>
              <a:rPr lang="ar-SA" sz="2800" dirty="0" smtClean="0">
                <a:latin typeface="Times New Roman"/>
                <a:ea typeface="Times New Roman"/>
                <a:cs typeface="Arial"/>
              </a:rPr>
              <a:t>الكربوهيدرات لإنتاج </a:t>
            </a:r>
            <a:r>
              <a:rPr lang="ar-SA" sz="2800" dirty="0">
                <a:latin typeface="Times New Roman"/>
                <a:ea typeface="Times New Roman"/>
                <a:cs typeface="Arial"/>
              </a:rPr>
              <a:t>الطاقة عن طريق الأكسدة </a:t>
            </a:r>
            <a:r>
              <a:rPr lang="ar-SA" sz="2800" dirty="0" smtClean="0">
                <a:latin typeface="Times New Roman"/>
                <a:ea typeface="Times New Roman"/>
                <a:cs typeface="Arial"/>
              </a:rPr>
              <a:t>باستخدام </a:t>
            </a:r>
            <a:r>
              <a:rPr lang="en-US" sz="2800" dirty="0">
                <a:latin typeface="Arial"/>
                <a:ea typeface="Times New Roman"/>
              </a:rPr>
              <a:t>O</a:t>
            </a:r>
            <a:r>
              <a:rPr lang="en-US" sz="1200" dirty="0">
                <a:latin typeface="Arial"/>
                <a:ea typeface="Times New Roman"/>
              </a:rPr>
              <a:t>2</a:t>
            </a:r>
            <a:r>
              <a:rPr lang="ar-SA" sz="1200" dirty="0">
                <a:latin typeface="Times New Roman"/>
                <a:ea typeface="Times New Roman"/>
                <a:cs typeface="Arial"/>
              </a:rPr>
              <a:t>  </a:t>
            </a:r>
            <a:r>
              <a:rPr lang="ar-SA" sz="2800" dirty="0">
                <a:latin typeface="Times New Roman"/>
                <a:ea typeface="Times New Roman"/>
                <a:cs typeface="Arial"/>
              </a:rPr>
              <a:t>.</a:t>
            </a:r>
            <a:endParaRPr lang="en-US" sz="2000" dirty="0">
              <a:latin typeface="Times New Roman"/>
              <a:ea typeface="Times New Roman"/>
            </a:endParaRPr>
          </a:p>
          <a:p>
            <a:pPr marL="342900" lvl="0" indent="-342900">
              <a:buFont typeface="+mj-lt"/>
              <a:buAutoNum type="arabicPeriod"/>
              <a:tabLst>
                <a:tab pos="457200" algn="l"/>
              </a:tabLst>
            </a:pPr>
            <a:r>
              <a:rPr lang="ar-SA" sz="2800" dirty="0" smtClean="0">
                <a:latin typeface="Times New Roman"/>
                <a:ea typeface="Times New Roman"/>
                <a:cs typeface="Arial"/>
              </a:rPr>
              <a:t>تستخدم </a:t>
            </a:r>
            <a:r>
              <a:rPr lang="ar-SA" sz="2800" dirty="0">
                <a:latin typeface="Times New Roman"/>
                <a:ea typeface="Times New Roman"/>
                <a:cs typeface="Arial"/>
              </a:rPr>
              <a:t>الدهون والبروتينات في أحيان نادرة جداٍ </a:t>
            </a:r>
            <a:r>
              <a:rPr lang="ar-SA" sz="2800" dirty="0" smtClean="0">
                <a:latin typeface="Times New Roman"/>
                <a:ea typeface="Times New Roman"/>
                <a:cs typeface="Arial"/>
              </a:rPr>
              <a:t>لإنتاج </a:t>
            </a:r>
            <a:r>
              <a:rPr lang="ar-SA" sz="2800" dirty="0">
                <a:latin typeface="Times New Roman"/>
                <a:ea typeface="Times New Roman"/>
                <a:cs typeface="Arial"/>
              </a:rPr>
              <a:t>الطاقة .</a:t>
            </a:r>
            <a:endParaRPr lang="en-US" sz="2000" dirty="0">
              <a:latin typeface="Times New Roman"/>
              <a:ea typeface="Times New Roman"/>
            </a:endParaRPr>
          </a:p>
          <a:p>
            <a:pPr marL="342900" lvl="0" indent="-342900">
              <a:buFont typeface="+mj-lt"/>
              <a:buAutoNum type="arabicPeriod"/>
              <a:tabLst>
                <a:tab pos="457200" algn="l"/>
              </a:tabLst>
            </a:pPr>
            <a:r>
              <a:rPr lang="ar-SA" sz="2800" dirty="0">
                <a:latin typeface="Times New Roman"/>
                <a:ea typeface="Times New Roman"/>
                <a:cs typeface="Arial"/>
              </a:rPr>
              <a:t>الطاقة المتولدة من هذا النظام كبيرة جداً إذ أن جزيئة واحدة من الكلوكوز تعطي 39 مول من </a:t>
            </a:r>
            <a:r>
              <a:rPr lang="en-US" sz="2800" dirty="0">
                <a:latin typeface="Arial"/>
                <a:ea typeface="Times New Roman"/>
              </a:rPr>
              <a:t>ATP</a:t>
            </a:r>
            <a:r>
              <a:rPr lang="ar-SA" sz="2800" dirty="0">
                <a:latin typeface="Times New Roman"/>
                <a:ea typeface="Times New Roman"/>
                <a:cs typeface="Arial"/>
              </a:rPr>
              <a:t> في حين تعطي 2 مول من </a:t>
            </a:r>
            <a:r>
              <a:rPr lang="en-US" sz="2800" dirty="0">
                <a:latin typeface="Arial"/>
                <a:ea typeface="Times New Roman"/>
              </a:rPr>
              <a:t>ATP</a:t>
            </a:r>
            <a:r>
              <a:rPr lang="ar-SA" sz="2800" dirty="0">
                <a:latin typeface="Times New Roman"/>
                <a:ea typeface="Times New Roman"/>
                <a:cs typeface="Arial"/>
              </a:rPr>
              <a:t> في النظام المختلط .</a:t>
            </a:r>
            <a:endParaRPr lang="en-US" sz="2000" dirty="0">
              <a:latin typeface="Times New Roman"/>
              <a:ea typeface="Times New Roman"/>
            </a:endParaRPr>
          </a:p>
          <a:p>
            <a:pPr marL="342900" lvl="0" indent="-342900">
              <a:buFont typeface="+mj-lt"/>
              <a:buAutoNum type="arabicPeriod"/>
              <a:tabLst>
                <a:tab pos="457200" algn="l"/>
              </a:tabLst>
            </a:pPr>
            <a:r>
              <a:rPr lang="ar-SA" sz="2800" dirty="0">
                <a:latin typeface="Times New Roman"/>
                <a:ea typeface="Times New Roman"/>
                <a:cs typeface="Arial"/>
              </a:rPr>
              <a:t>أن تحرير الطاقة في هذا النظام تحتاج الى فترة زمنية أطول من بقية الأنظمة </a:t>
            </a:r>
            <a:endParaRPr lang="en-US" sz="2000" dirty="0">
              <a:latin typeface="Times New Roman"/>
              <a:ea typeface="Times New Roman"/>
            </a:endParaRPr>
          </a:p>
          <a:p>
            <a:pPr marL="342900" lvl="0" indent="-342900">
              <a:buFont typeface="+mj-lt"/>
              <a:buAutoNum type="arabicPeriod"/>
              <a:tabLst>
                <a:tab pos="457200" algn="l"/>
              </a:tabLst>
            </a:pPr>
            <a:r>
              <a:rPr lang="ar-SA" sz="2800" dirty="0">
                <a:latin typeface="Times New Roman"/>
                <a:ea typeface="Times New Roman"/>
                <a:cs typeface="Arial"/>
              </a:rPr>
              <a:t>لغرض أنتاج الطاقة في هذا النظام يجب أن تحدث عدة تفاعلات كيميائية معقدة قد تصل الى 36 تفاعل .</a:t>
            </a:r>
            <a:endParaRPr lang="en-US" sz="2000" dirty="0">
              <a:effectLst/>
              <a:latin typeface="Times New Roman"/>
              <a:ea typeface="Times New Roman"/>
            </a:endParaRPr>
          </a:p>
        </p:txBody>
      </p:sp>
    </p:spTree>
    <p:extLst>
      <p:ext uri="{BB962C8B-B14F-4D97-AF65-F5344CB8AC3E}">
        <p14:creationId xmlns:p14="http://schemas.microsoft.com/office/powerpoint/2010/main" val="9865366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0" y="107504"/>
            <a:ext cx="6723366" cy="896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1456400"/>
      </p:ext>
    </p:extLst>
  </p:cSld>
  <p:clrMapOvr>
    <a:masterClrMapping/>
  </p:clrMapOvr>
  <mc:AlternateContent xmlns:mc="http://schemas.openxmlformats.org/markup-compatibility/2006" xmlns:p14="http://schemas.microsoft.com/office/powerpoint/2010/main">
    <mc:Choice Requires="p14">
      <p:transition>
        <p14:flip dir="l"/>
      </p:transition>
    </mc:Choice>
    <mc:Fallback xmlns="">
      <p:transition>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230</TotalTime>
  <Words>682</Words>
  <Application>Microsoft Office PowerPoint</Application>
  <PresentationFormat>عرض على الشاشة (3:4)‏</PresentationFormat>
  <Paragraphs>47</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حيوية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 pavilion dv6</dc:creator>
  <cp:lastModifiedBy>Maher</cp:lastModifiedBy>
  <cp:revision>27</cp:revision>
  <dcterms:created xsi:type="dcterms:W3CDTF">2012-03-07T17:45:39Z</dcterms:created>
  <dcterms:modified xsi:type="dcterms:W3CDTF">2019-02-28T18:49:03Z</dcterms:modified>
</cp:coreProperties>
</file>