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66" r:id="rId3"/>
    <p:sldId id="257" r:id="rId4"/>
    <p:sldId id="258" r:id="rId5"/>
    <p:sldId id="259" r:id="rId6"/>
    <p:sldId id="260" r:id="rId7"/>
    <p:sldId id="267" r:id="rId8"/>
    <p:sldId id="268" r:id="rId9"/>
    <p:sldId id="265" r:id="rId10"/>
  </p:sldIdLst>
  <p:sldSz cx="6858000" cy="9144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47" d="100"/>
          <a:sy n="47" d="100"/>
        </p:scale>
        <p:origin x="-612"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5113655" y="7383194"/>
            <a:ext cx="2523932" cy="970671"/>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عنوان 7"/>
          <p:cNvSpPr>
            <a:spLocks noGrp="1"/>
          </p:cNvSpPr>
          <p:nvPr>
            <p:ph type="ctrTitle"/>
          </p:nvPr>
        </p:nvSpPr>
        <p:spPr>
          <a:xfrm>
            <a:off x="405408" y="1035052"/>
            <a:ext cx="6047184" cy="1960033"/>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05408" y="3000373"/>
            <a:ext cx="6047184" cy="23368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028700" y="8016876"/>
            <a:ext cx="4343400" cy="486833"/>
          </a:xfrm>
        </p:spPr>
        <p:txBody>
          <a:bodyPr tIns="0" bIns="0" anchor="t"/>
          <a:lstStyle>
            <a:lvl1pPr algn="r">
              <a:defRPr sz="1000"/>
            </a:lvl1pPr>
          </a:lstStyle>
          <a:p>
            <a:fld id="{1B8ABB09-4A1D-463E-8065-109CC2B7EFAA}" type="datetimeFigureOut">
              <a:rPr lang="ar-SA" smtClean="0"/>
              <a:t>09/08/1440</a:t>
            </a:fld>
            <a:endParaRPr lang="ar-SA" dirty="0"/>
          </a:p>
        </p:txBody>
      </p:sp>
      <p:sp>
        <p:nvSpPr>
          <p:cNvPr id="17" name="عنصر نائب للتذييل 16"/>
          <p:cNvSpPr>
            <a:spLocks noGrp="1"/>
          </p:cNvSpPr>
          <p:nvPr>
            <p:ph type="ftr" sz="quarter" idx="11"/>
          </p:nvPr>
        </p:nvSpPr>
        <p:spPr>
          <a:xfrm>
            <a:off x="1028700" y="7534273"/>
            <a:ext cx="4343400" cy="486833"/>
          </a:xfrm>
        </p:spPr>
        <p:txBody>
          <a:bodyPr tIns="0" bIns="0" anchor="b"/>
          <a:lstStyle>
            <a:lvl1pPr algn="r">
              <a:defRPr sz="1100"/>
            </a:lvl1pPr>
          </a:lstStyle>
          <a:p>
            <a:endParaRPr lang="ar-SA" dirty="0"/>
          </a:p>
        </p:txBody>
      </p:sp>
      <p:sp>
        <p:nvSpPr>
          <p:cNvPr id="29" name="عنصر نائب لرقم الشريحة 28"/>
          <p:cNvSpPr>
            <a:spLocks noGrp="1"/>
          </p:cNvSpPr>
          <p:nvPr>
            <p:ph type="sldNum" sz="quarter" idx="12"/>
          </p:nvPr>
        </p:nvSpPr>
        <p:spPr>
          <a:xfrm>
            <a:off x="6294185" y="7669743"/>
            <a:ext cx="377190" cy="486833"/>
          </a:xfrm>
        </p:spPr>
        <p:txBody>
          <a:bodyPr anchor="ctr"/>
          <a:lstStyle>
            <a:lvl1pPr algn="ctr">
              <a:defRPr sz="1300">
                <a:solidFill>
                  <a:srgbClr val="FFFFFF"/>
                </a:solidFill>
              </a:defRPr>
            </a:lvl1pPr>
          </a:lstStyle>
          <a:p>
            <a:fld id="{0B34F065-1154-456A-91E3-76DE8E75E17B}" type="slidenum">
              <a:rPr lang="ar-SA" smtClean="0"/>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09/08/1440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5086350" y="508000"/>
            <a:ext cx="1428750" cy="73152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342900" y="508000"/>
            <a:ext cx="4686300" cy="73152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09/08/1440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56659"/>
            <a:ext cx="6172200" cy="1865376"/>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342900" y="2510411"/>
            <a:ext cx="6172200" cy="6096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3593592" y="8640064"/>
            <a:ext cx="1600200" cy="402336"/>
          </a:xfrm>
        </p:spPr>
        <p:txBody>
          <a:bodyPr/>
          <a:lstStyle/>
          <a:p>
            <a:fld id="{1B8ABB09-4A1D-463E-8065-109CC2B7EFAA}" type="datetimeFigureOut">
              <a:rPr lang="ar-SA" smtClean="0"/>
              <a:t>09/08/1440</a:t>
            </a:fld>
            <a:endParaRPr lang="ar-SA" dirty="0"/>
          </a:p>
        </p:txBody>
      </p:sp>
      <p:sp>
        <p:nvSpPr>
          <p:cNvPr id="5" name="عنصر نائب للتذييل 4"/>
          <p:cNvSpPr>
            <a:spLocks noGrp="1"/>
          </p:cNvSpPr>
          <p:nvPr>
            <p:ph type="ftr" sz="quarter" idx="11"/>
          </p:nvPr>
        </p:nvSpPr>
        <p:spPr>
          <a:xfrm>
            <a:off x="342900" y="8641293"/>
            <a:ext cx="3195042" cy="401108"/>
          </a:xfrm>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5276" y="9380"/>
            <a:ext cx="6847449" cy="9115865"/>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مثلث متساوي الساقين 7"/>
          <p:cNvSpPr/>
          <p:nvPr/>
        </p:nvSpPr>
        <p:spPr>
          <a:xfrm rot="5400000" flipV="1">
            <a:off x="5113655" y="790137"/>
            <a:ext cx="2523932" cy="970671"/>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عنصر نائب للتاريخ 3"/>
          <p:cNvSpPr>
            <a:spLocks noGrp="1"/>
          </p:cNvSpPr>
          <p:nvPr>
            <p:ph type="dt" sz="half" idx="10"/>
          </p:nvPr>
        </p:nvSpPr>
        <p:spPr>
          <a:xfrm>
            <a:off x="5216724" y="8636000"/>
            <a:ext cx="1600200" cy="406400"/>
          </a:xfrm>
        </p:spPr>
        <p:txBody>
          <a:bodyPr/>
          <a:lstStyle/>
          <a:p>
            <a:fld id="{1B8ABB09-4A1D-463E-8065-109CC2B7EFAA}" type="datetimeFigureOut">
              <a:rPr lang="ar-SA" smtClean="0"/>
              <a:t>09/08/1440</a:t>
            </a:fld>
            <a:endParaRPr lang="ar-SA" dirty="0"/>
          </a:p>
        </p:txBody>
      </p:sp>
      <p:sp>
        <p:nvSpPr>
          <p:cNvPr id="5" name="عنصر نائب للتذييل 4"/>
          <p:cNvSpPr>
            <a:spLocks noGrp="1"/>
          </p:cNvSpPr>
          <p:nvPr>
            <p:ph type="ftr" sz="quarter" idx="11"/>
          </p:nvPr>
        </p:nvSpPr>
        <p:spPr>
          <a:xfrm>
            <a:off x="1964532" y="8641293"/>
            <a:ext cx="3195042" cy="401108"/>
          </a:xfrm>
        </p:spPr>
        <p:txBody>
          <a:bodyPr/>
          <a:lstStyle/>
          <a:p>
            <a:endParaRPr lang="ar-SA" dirty="0"/>
          </a:p>
        </p:txBody>
      </p:sp>
      <p:sp>
        <p:nvSpPr>
          <p:cNvPr id="6" name="عنصر نائب لرقم الشريحة 5"/>
          <p:cNvSpPr>
            <a:spLocks noGrp="1"/>
          </p:cNvSpPr>
          <p:nvPr>
            <p:ph type="sldNum" sz="quarter" idx="12"/>
          </p:nvPr>
        </p:nvSpPr>
        <p:spPr>
          <a:xfrm>
            <a:off x="6338292" y="1079499"/>
            <a:ext cx="377190" cy="401108"/>
          </a:xfrm>
        </p:spPr>
        <p:txBody>
          <a:bodyPr/>
          <a:lstStyle/>
          <a:p>
            <a:fld id="{0B34F065-1154-456A-91E3-76DE8E75E17B}" type="slidenum">
              <a:rPr lang="ar-SA" smtClean="0"/>
              <a:t>‹#›</a:t>
            </a:fld>
            <a:endParaRPr lang="ar-SA" dirty="0"/>
          </a:p>
        </p:txBody>
      </p:sp>
      <p:cxnSp>
        <p:nvCxnSpPr>
          <p:cNvPr id="11" name="رابط مستقيم 10"/>
          <p:cNvCxnSpPr/>
          <p:nvPr/>
        </p:nvCxnSpPr>
        <p:spPr>
          <a:xfrm rot="10800000">
            <a:off x="4851596" y="12508"/>
            <a:ext cx="2004646" cy="2533613"/>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9379"/>
            <a:ext cx="6852725" cy="9125244"/>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285750" y="361953"/>
            <a:ext cx="5429250" cy="1816100"/>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85750" y="2178048"/>
            <a:ext cx="2914650" cy="3048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342900" y="2296584"/>
            <a:ext cx="3028950" cy="6034617"/>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3486150" y="2296584"/>
            <a:ext cx="3028950" cy="6034617"/>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3593592" y="8641292"/>
            <a:ext cx="1600200" cy="402336"/>
          </a:xfrm>
        </p:spPr>
        <p:txBody>
          <a:bodyPr/>
          <a:lstStyle/>
          <a:p>
            <a:fld id="{1B8ABB09-4A1D-463E-8065-109CC2B7EFAA}" type="datetimeFigureOut">
              <a:rPr lang="ar-SA" smtClean="0"/>
              <a:t>09/08/1440</a:t>
            </a:fld>
            <a:endParaRPr lang="ar-SA" dirty="0"/>
          </a:p>
        </p:txBody>
      </p:sp>
      <p:sp>
        <p:nvSpPr>
          <p:cNvPr id="6" name="عنصر نائب للتذييل 5"/>
          <p:cNvSpPr>
            <a:spLocks noGrp="1"/>
          </p:cNvSpPr>
          <p:nvPr>
            <p:ph type="ftr" sz="quarter" idx="11"/>
          </p:nvPr>
        </p:nvSpPr>
        <p:spPr>
          <a:xfrm>
            <a:off x="342900" y="8641292"/>
            <a:ext cx="3195042" cy="402336"/>
          </a:xfrm>
        </p:spPr>
        <p:txBody>
          <a:bodyPr/>
          <a:lstStyle/>
          <a:p>
            <a:endParaRPr lang="ar-SA" dirty="0"/>
          </a:p>
        </p:txBody>
      </p:sp>
      <p:sp>
        <p:nvSpPr>
          <p:cNvPr id="7" name="عنصر نائب لرقم الشريحة 6"/>
          <p:cNvSpPr>
            <a:spLocks noGrp="1"/>
          </p:cNvSpPr>
          <p:nvPr>
            <p:ph type="sldNum" sz="quarter" idx="12"/>
          </p:nvPr>
        </p:nvSpPr>
        <p:spPr>
          <a:xfrm>
            <a:off x="5692140" y="8641292"/>
            <a:ext cx="377190" cy="402336"/>
          </a:xfrm>
        </p:spPr>
        <p:txBody>
          <a:bodyPr/>
          <a:lstStyle/>
          <a:p>
            <a:fld id="{0B34F065-1154-456A-91E3-76DE8E75E17B}" type="slidenum">
              <a:rPr lang="ar-SA" smtClean="0"/>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86149" y="387643"/>
            <a:ext cx="800100" cy="8205216"/>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023755" y="387643"/>
            <a:ext cx="435768" cy="402336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023755" y="4569499"/>
            <a:ext cx="435768" cy="402336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1516672" y="387643"/>
            <a:ext cx="5143500" cy="402336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1516672" y="4569499"/>
            <a:ext cx="5143500" cy="402336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3593592" y="8641292"/>
            <a:ext cx="1597914" cy="402336"/>
          </a:xfrm>
        </p:spPr>
        <p:txBody>
          <a:bodyPr/>
          <a:lstStyle/>
          <a:p>
            <a:fld id="{1B8ABB09-4A1D-463E-8065-109CC2B7EFAA}" type="datetimeFigureOut">
              <a:rPr lang="ar-SA" smtClean="0"/>
              <a:t>09/08/1440</a:t>
            </a:fld>
            <a:endParaRPr lang="ar-SA" dirty="0"/>
          </a:p>
        </p:txBody>
      </p:sp>
      <p:sp>
        <p:nvSpPr>
          <p:cNvPr id="8" name="عنصر نائب للتذييل 7"/>
          <p:cNvSpPr>
            <a:spLocks noGrp="1"/>
          </p:cNvSpPr>
          <p:nvPr>
            <p:ph type="ftr" sz="quarter" idx="11"/>
          </p:nvPr>
        </p:nvSpPr>
        <p:spPr>
          <a:xfrm>
            <a:off x="342900" y="8641292"/>
            <a:ext cx="3195828" cy="402336"/>
          </a:xfrm>
        </p:spPr>
        <p:txBody>
          <a:bodyPr/>
          <a:lstStyle/>
          <a:p>
            <a:endParaRPr lang="ar-SA" dirty="0"/>
          </a:p>
        </p:txBody>
      </p:sp>
      <p:sp>
        <p:nvSpPr>
          <p:cNvPr id="9" name="عنصر نائب لرقم الشريحة 8"/>
          <p:cNvSpPr>
            <a:spLocks noGrp="1"/>
          </p:cNvSpPr>
          <p:nvPr>
            <p:ph type="sldNum" sz="quarter" idx="12"/>
          </p:nvPr>
        </p:nvSpPr>
        <p:spPr>
          <a:xfrm>
            <a:off x="5692140" y="8644128"/>
            <a:ext cx="377190" cy="402336"/>
          </a:xfrm>
        </p:spPr>
        <p:txBody>
          <a:bodyPr/>
          <a:lstStyle>
            <a:lvl1pPr algn="ctr">
              <a:defRPr/>
            </a:lvl1p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09/08/1440</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3593592" y="8641292"/>
            <a:ext cx="1600200" cy="402336"/>
          </a:xfrm>
        </p:spPr>
        <p:txBody>
          <a:bodyPr/>
          <a:lstStyle/>
          <a:p>
            <a:fld id="{1B8ABB09-4A1D-463E-8065-109CC2B7EFAA}" type="datetimeFigureOut">
              <a:rPr lang="ar-SA" smtClean="0"/>
              <a:t>09/08/1440</a:t>
            </a:fld>
            <a:endParaRPr lang="ar-SA" dirty="0"/>
          </a:p>
        </p:txBody>
      </p:sp>
      <p:sp>
        <p:nvSpPr>
          <p:cNvPr id="3" name="عنصر نائب للتذييل 2"/>
          <p:cNvSpPr>
            <a:spLocks noGrp="1"/>
          </p:cNvSpPr>
          <p:nvPr>
            <p:ph type="ftr" sz="quarter" idx="11"/>
          </p:nvPr>
        </p:nvSpPr>
        <p:spPr>
          <a:xfrm>
            <a:off x="342900" y="8642521"/>
            <a:ext cx="3195042" cy="401108"/>
          </a:xfrm>
        </p:spPr>
        <p:txBody>
          <a:bodyPr/>
          <a:lstStyle/>
          <a:p>
            <a:endParaRPr lang="ar-SA" dirty="0"/>
          </a:p>
        </p:txBody>
      </p:sp>
      <p:sp>
        <p:nvSpPr>
          <p:cNvPr id="4" name="عنصر نائب لرقم الشريحة 3"/>
          <p:cNvSpPr>
            <a:spLocks noGrp="1"/>
          </p:cNvSpPr>
          <p:nvPr>
            <p:ph type="sldNum" sz="quarter" idx="12"/>
          </p:nvPr>
        </p:nvSpPr>
        <p:spPr>
          <a:xfrm>
            <a:off x="5692140" y="8641292"/>
            <a:ext cx="377190" cy="402336"/>
          </a:xfrm>
        </p:spPr>
        <p:txBody>
          <a:bodyPr/>
          <a:lstStyle/>
          <a:p>
            <a:fld id="{0B34F065-1154-456A-91E3-76DE8E75E17B}" type="slidenum">
              <a:rPr lang="ar-SA" smtClean="0"/>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4592" y="490219"/>
            <a:ext cx="685800" cy="79248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851892" y="490219"/>
            <a:ext cx="1828800" cy="79248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2738438" y="426720"/>
            <a:ext cx="3957066" cy="798576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09232" y="8741664"/>
            <a:ext cx="1600200" cy="402336"/>
          </a:xfrm>
        </p:spPr>
        <p:txBody>
          <a:bodyPr/>
          <a:lstStyle>
            <a:lvl1pPr>
              <a:defRPr sz="900"/>
            </a:lvl1pPr>
          </a:lstStyle>
          <a:p>
            <a:fld id="{1B8ABB09-4A1D-463E-8065-109CC2B7EFAA}" type="datetimeFigureOut">
              <a:rPr lang="ar-SA" smtClean="0"/>
              <a:t>09/08/1440</a:t>
            </a:fld>
            <a:endParaRPr lang="ar-SA" dirty="0"/>
          </a:p>
        </p:txBody>
      </p:sp>
      <p:sp>
        <p:nvSpPr>
          <p:cNvPr id="6" name="عنصر نائب للتذييل 5"/>
          <p:cNvSpPr>
            <a:spLocks noGrp="1"/>
          </p:cNvSpPr>
          <p:nvPr>
            <p:ph type="ftr" sz="quarter" idx="11"/>
          </p:nvPr>
        </p:nvSpPr>
        <p:spPr>
          <a:xfrm>
            <a:off x="851892" y="8741664"/>
            <a:ext cx="3857340" cy="402336"/>
          </a:xfrm>
        </p:spPr>
        <p:txBody>
          <a:bodyPr/>
          <a:lstStyle>
            <a:lvl1pPr>
              <a:defRPr sz="900"/>
            </a:lvl1pPr>
          </a:lstStyle>
          <a:p>
            <a:endParaRPr lang="ar-SA" dirty="0"/>
          </a:p>
        </p:txBody>
      </p:sp>
      <p:sp>
        <p:nvSpPr>
          <p:cNvPr id="7" name="عنصر نائب لرقم الشريحة 6"/>
          <p:cNvSpPr>
            <a:spLocks noGrp="1"/>
          </p:cNvSpPr>
          <p:nvPr>
            <p:ph type="sldNum" sz="quarter" idx="12"/>
          </p:nvPr>
        </p:nvSpPr>
        <p:spPr>
          <a:xfrm>
            <a:off x="6307932" y="8741664"/>
            <a:ext cx="377190" cy="402336"/>
          </a:xfrm>
        </p:spPr>
        <p:txBody>
          <a:bodyPr/>
          <a:lstStyle>
            <a:lvl1pPr>
              <a:defRPr sz="900"/>
            </a:lvl1p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4592" y="201195"/>
            <a:ext cx="685800" cy="85344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853678" y="498621"/>
            <a:ext cx="5500116" cy="7315200"/>
          </a:xfrm>
          <a:solidFill>
            <a:schemeClr val="bg2">
              <a:shade val="50000"/>
            </a:schemeClr>
          </a:solidFill>
        </p:spPr>
        <p:txBody>
          <a:bodyPr/>
          <a:lstStyle>
            <a:lvl1pPr marL="0" indent="0">
              <a:buNone/>
              <a:defRPr sz="3200"/>
            </a:lvl1pPr>
          </a:lstStyle>
          <a:p>
            <a:r>
              <a:rPr kumimoji="0" lang="ar-SA" dirty="0" smtClean="0"/>
              <a:t>انقر فوق الأيقونة لإضافة صورة</a:t>
            </a:r>
            <a:endParaRPr kumimoji="0" lang="en-US" dirty="0"/>
          </a:p>
        </p:txBody>
      </p:sp>
      <p:sp>
        <p:nvSpPr>
          <p:cNvPr id="4" name="عنصر نائب للنص 3"/>
          <p:cNvSpPr>
            <a:spLocks noGrp="1"/>
          </p:cNvSpPr>
          <p:nvPr>
            <p:ph type="body" sz="half" idx="2"/>
          </p:nvPr>
        </p:nvSpPr>
        <p:spPr>
          <a:xfrm>
            <a:off x="857250" y="7823200"/>
            <a:ext cx="5500116" cy="9144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81144" y="8741664"/>
            <a:ext cx="1577340" cy="402336"/>
          </a:xfrm>
        </p:spPr>
        <p:txBody>
          <a:bodyPr/>
          <a:lstStyle>
            <a:lvl1pPr>
              <a:defRPr sz="900"/>
            </a:lvl1pPr>
          </a:lstStyle>
          <a:p>
            <a:fld id="{1B8ABB09-4A1D-463E-8065-109CC2B7EFAA}" type="datetimeFigureOut">
              <a:rPr lang="ar-SA" smtClean="0"/>
              <a:t>09/08/1440</a:t>
            </a:fld>
            <a:endParaRPr lang="ar-SA" dirty="0"/>
          </a:p>
        </p:txBody>
      </p:sp>
      <p:sp>
        <p:nvSpPr>
          <p:cNvPr id="6" name="عنصر نائب للتذييل 5"/>
          <p:cNvSpPr>
            <a:spLocks noGrp="1"/>
          </p:cNvSpPr>
          <p:nvPr>
            <p:ph type="ftr" sz="quarter" idx="11"/>
          </p:nvPr>
        </p:nvSpPr>
        <p:spPr>
          <a:xfrm>
            <a:off x="877824" y="8742892"/>
            <a:ext cx="3711054" cy="402336"/>
          </a:xfrm>
        </p:spPr>
        <p:txBody>
          <a:bodyPr/>
          <a:lstStyle>
            <a:lvl1pPr>
              <a:defRPr sz="900"/>
            </a:lvl1pPr>
          </a:lstStyle>
          <a:p>
            <a:endParaRPr lang="ar-SA" dirty="0"/>
          </a:p>
        </p:txBody>
      </p:sp>
      <p:sp>
        <p:nvSpPr>
          <p:cNvPr id="7" name="عنصر نائب لرقم الشريحة 6"/>
          <p:cNvSpPr>
            <a:spLocks noGrp="1"/>
          </p:cNvSpPr>
          <p:nvPr>
            <p:ph type="sldNum" sz="quarter" idx="12"/>
          </p:nvPr>
        </p:nvSpPr>
        <p:spPr>
          <a:xfrm>
            <a:off x="6162894" y="8741664"/>
            <a:ext cx="274320" cy="402336"/>
          </a:xfrm>
        </p:spPr>
        <p:txBody>
          <a:bodyPr/>
          <a:lstStyle>
            <a:lvl1pPr algn="ctr">
              <a:defRPr sz="900"/>
            </a:lvl1p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5276" y="18758"/>
            <a:ext cx="6847449" cy="9115865"/>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رابط مستقيم 7"/>
          <p:cNvCxnSpPr/>
          <p:nvPr/>
        </p:nvCxnSpPr>
        <p:spPr>
          <a:xfrm>
            <a:off x="0" y="9379"/>
            <a:ext cx="6852725" cy="9125244"/>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4851596" y="6597880"/>
            <a:ext cx="2004646" cy="2533613"/>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342900" y="356659"/>
            <a:ext cx="6172200" cy="1865376"/>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342900" y="2510411"/>
            <a:ext cx="6172200" cy="6096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3593592" y="8641292"/>
            <a:ext cx="1600200" cy="402336"/>
          </a:xfrm>
          <a:prstGeom prst="rect">
            <a:avLst/>
          </a:prstGeom>
        </p:spPr>
        <p:txBody>
          <a:bodyPr vert="horz" anchor="b"/>
          <a:lstStyle>
            <a:lvl1pPr algn="l" eaLnBrk="1" latinLnBrk="0" hangingPunct="1">
              <a:defRPr kumimoji="0" sz="1000" b="0">
                <a:solidFill>
                  <a:schemeClr val="tx1"/>
                </a:solidFill>
              </a:defRPr>
            </a:lvl1pPr>
          </a:lstStyle>
          <a:p>
            <a:fld id="{1B8ABB09-4A1D-463E-8065-109CC2B7EFAA}" type="datetimeFigureOut">
              <a:rPr lang="ar-SA" smtClean="0"/>
              <a:t>09/08/1440</a:t>
            </a:fld>
            <a:endParaRPr lang="ar-SA" dirty="0"/>
          </a:p>
        </p:txBody>
      </p:sp>
      <p:sp>
        <p:nvSpPr>
          <p:cNvPr id="3" name="عنصر نائب للتذييل 2"/>
          <p:cNvSpPr>
            <a:spLocks noGrp="1"/>
          </p:cNvSpPr>
          <p:nvPr>
            <p:ph type="ftr" sz="quarter" idx="3"/>
          </p:nvPr>
        </p:nvSpPr>
        <p:spPr>
          <a:xfrm>
            <a:off x="342900" y="8642521"/>
            <a:ext cx="3195042" cy="401108"/>
          </a:xfrm>
          <a:prstGeom prst="rect">
            <a:avLst/>
          </a:prstGeom>
        </p:spPr>
        <p:txBody>
          <a:bodyPr vert="horz" anchor="b"/>
          <a:lstStyle>
            <a:lvl1pPr algn="r" eaLnBrk="1" latinLnBrk="0" hangingPunct="1">
              <a:defRPr kumimoji="0" sz="1000">
                <a:solidFill>
                  <a:schemeClr val="tx1"/>
                </a:solidFill>
              </a:defRPr>
            </a:lvl1pPr>
          </a:lstStyle>
          <a:p>
            <a:endParaRPr lang="ar-SA" dirty="0"/>
          </a:p>
        </p:txBody>
      </p:sp>
      <p:sp>
        <p:nvSpPr>
          <p:cNvPr id="23" name="عنصر نائب لرقم الشريحة 22"/>
          <p:cNvSpPr>
            <a:spLocks noGrp="1"/>
          </p:cNvSpPr>
          <p:nvPr>
            <p:ph type="sldNum" sz="quarter" idx="4"/>
          </p:nvPr>
        </p:nvSpPr>
        <p:spPr>
          <a:xfrm>
            <a:off x="5692140" y="8641292"/>
            <a:ext cx="377190" cy="402336"/>
          </a:xfrm>
          <a:prstGeom prst="rect">
            <a:avLst/>
          </a:prstGeom>
        </p:spPr>
        <p:txBody>
          <a:bodyPr vert="horz" anchor="b"/>
          <a:lstStyle>
            <a:lvl1pPr algn="ctr" eaLnBrk="1" latinLnBrk="0" hangingPunct="1">
              <a:defRPr kumimoji="0" sz="1200">
                <a:solidFill>
                  <a:schemeClr val="tx1"/>
                </a:solidFill>
              </a:defRPr>
            </a:lvl1pPr>
          </a:lstStyle>
          <a:p>
            <a:fld id="{0B34F065-1154-456A-91E3-76DE8E75E17B}" type="slidenum">
              <a:rPr lang="ar-SA" smtClean="0"/>
              <a:t>‹#›</a:t>
            </a:fld>
            <a:endParaRPr lang="ar-SA"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188640" y="111561"/>
            <a:ext cx="6408712" cy="8894743"/>
          </a:xfrm>
          <a:prstGeom prst="rect">
            <a:avLst/>
          </a:prstGeom>
          <a:noFill/>
        </p:spPr>
        <p:txBody>
          <a:bodyPr wrap="square" rtlCol="1">
            <a:spAutoFit/>
          </a:bodyPr>
          <a:lstStyle/>
          <a:p>
            <a:r>
              <a:rPr lang="ar-IQ" sz="1600" b="1" dirty="0">
                <a:solidFill>
                  <a:srgbClr val="FFC000"/>
                </a:solidFill>
                <a:latin typeface="Times New Roman"/>
                <a:ea typeface="Times New Roman"/>
                <a:cs typeface="Arial"/>
              </a:rPr>
              <a:t>الجامعة المستنصرية</a:t>
            </a:r>
            <a:endParaRPr lang="en-US" sz="1600" dirty="0">
              <a:solidFill>
                <a:srgbClr val="FFC000"/>
              </a:solidFill>
              <a:latin typeface="Times New Roman"/>
              <a:ea typeface="Times New Roman"/>
            </a:endParaRPr>
          </a:p>
          <a:p>
            <a:r>
              <a:rPr lang="ar-IQ" sz="1600" b="1" dirty="0">
                <a:solidFill>
                  <a:srgbClr val="FFC000"/>
                </a:solidFill>
                <a:latin typeface="Times New Roman"/>
                <a:ea typeface="Times New Roman"/>
                <a:cs typeface="Arial"/>
              </a:rPr>
              <a:t>كلية التربية الاساسية</a:t>
            </a:r>
            <a:endParaRPr lang="en-US" sz="1600" dirty="0">
              <a:solidFill>
                <a:srgbClr val="FFC000"/>
              </a:solidFill>
              <a:latin typeface="Times New Roman"/>
              <a:ea typeface="Times New Roman"/>
            </a:endParaRPr>
          </a:p>
          <a:p>
            <a:r>
              <a:rPr lang="ar-IQ" sz="1600" b="1" dirty="0">
                <a:solidFill>
                  <a:srgbClr val="FFC000"/>
                </a:solidFill>
                <a:latin typeface="Times New Roman"/>
                <a:ea typeface="Times New Roman"/>
                <a:cs typeface="Arial"/>
              </a:rPr>
              <a:t>قسم التربية البدنية وعلوم الرياضة  </a:t>
            </a:r>
            <a:endParaRPr lang="en-US" sz="1600" dirty="0">
              <a:solidFill>
                <a:srgbClr val="FFC000"/>
              </a:solidFill>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r>
              <a:rPr lang="ar-IQ" sz="2400" dirty="0" smtClean="0">
                <a:latin typeface="Times New Roman"/>
                <a:ea typeface="Times New Roman"/>
                <a:cs typeface="Arial"/>
              </a:rPr>
              <a:t>              </a:t>
            </a:r>
            <a:r>
              <a:rPr lang="ar-IQ" sz="5400" b="1" dirty="0" smtClean="0">
                <a:latin typeface="Times New Roman"/>
                <a:ea typeface="Times New Roman"/>
                <a:cs typeface="Arial"/>
              </a:rPr>
              <a:t>الفسلجة الرياضية</a:t>
            </a:r>
            <a:r>
              <a:rPr lang="ar-IQ" sz="9600" b="1" dirty="0">
                <a:latin typeface="Times New Roman"/>
                <a:ea typeface="Times New Roman"/>
                <a:cs typeface="Arial"/>
              </a:rPr>
              <a:t> </a:t>
            </a:r>
            <a:endParaRPr lang="en-US" sz="2400" dirty="0">
              <a:latin typeface="Times New Roman"/>
              <a:ea typeface="Times New Roman"/>
            </a:endParaRPr>
          </a:p>
          <a:p>
            <a:r>
              <a:rPr lang="ar-IQ" sz="4000" b="1" dirty="0" smtClean="0">
                <a:ea typeface="Times New Roman"/>
                <a:cs typeface="Arial"/>
              </a:rPr>
              <a:t>               </a:t>
            </a:r>
          </a:p>
          <a:p>
            <a:r>
              <a:rPr lang="ar-IQ" sz="4000" b="1" dirty="0">
                <a:ea typeface="Times New Roman"/>
                <a:cs typeface="Arial"/>
              </a:rPr>
              <a:t> </a:t>
            </a:r>
            <a:r>
              <a:rPr lang="ar-IQ" sz="4000" b="1" dirty="0" smtClean="0">
                <a:ea typeface="Times New Roman"/>
                <a:cs typeface="Arial"/>
              </a:rPr>
              <a:t>               </a:t>
            </a:r>
            <a:r>
              <a:rPr lang="ar-IQ" sz="3200" b="1" dirty="0" smtClean="0">
                <a:solidFill>
                  <a:srgbClr val="FFFF00"/>
                </a:solidFill>
                <a:ea typeface="Times New Roman"/>
                <a:cs typeface="Arial"/>
              </a:rPr>
              <a:t>المرحلة الثانية</a:t>
            </a:r>
          </a:p>
          <a:p>
            <a:endParaRPr lang="ar-IQ" sz="3200" b="1" dirty="0">
              <a:effectLst/>
              <a:latin typeface="Times New Roman"/>
              <a:ea typeface="Times New Roman"/>
              <a:cs typeface="Arial"/>
            </a:endParaRPr>
          </a:p>
          <a:p>
            <a:pPr algn="ctr"/>
            <a:endParaRPr lang="ar-IQ" sz="3200" b="1" dirty="0">
              <a:latin typeface="Times New Roman"/>
              <a:ea typeface="Times New Roman"/>
              <a:cs typeface="Arial"/>
            </a:endParaRPr>
          </a:p>
          <a:p>
            <a:pPr algn="ctr"/>
            <a:r>
              <a:rPr lang="ar-IQ" sz="3600" b="1" dirty="0" smtClean="0">
                <a:latin typeface="Times New Roman"/>
                <a:ea typeface="Times New Roman"/>
                <a:cs typeface="Arial"/>
              </a:rPr>
              <a:t>د. حسين علي حسين الكوفي</a:t>
            </a:r>
            <a:endParaRPr lang="ar-IQ" sz="3600" b="1" dirty="0">
              <a:effectLst/>
              <a:latin typeface="Times New Roman"/>
              <a:ea typeface="Times New Roman"/>
              <a:cs typeface="Arial"/>
            </a:endParaRPr>
          </a:p>
          <a:p>
            <a:endParaRPr lang="ar-IQ" sz="3200" b="1" dirty="0" smtClean="0">
              <a:latin typeface="Times New Roman"/>
              <a:ea typeface="Times New Roman"/>
              <a:cs typeface="Arial"/>
            </a:endParaRPr>
          </a:p>
          <a:p>
            <a:endParaRPr lang="ar-IQ" sz="3200" b="1" dirty="0">
              <a:effectLst/>
              <a:latin typeface="Times New Roman"/>
              <a:ea typeface="Times New Roman"/>
              <a:cs typeface="Arial"/>
            </a:endParaRPr>
          </a:p>
          <a:p>
            <a:endParaRPr lang="ar-IQ" sz="3200" b="1" dirty="0" smtClean="0">
              <a:latin typeface="Times New Roman"/>
              <a:ea typeface="Times New Roman"/>
              <a:cs typeface="Arial"/>
            </a:endParaRPr>
          </a:p>
          <a:p>
            <a:endParaRPr lang="ar-IQ" sz="3200" b="1" dirty="0">
              <a:effectLst/>
              <a:latin typeface="Times New Roman"/>
              <a:ea typeface="Times New Roman"/>
              <a:cs typeface="Arial"/>
            </a:endParaRPr>
          </a:p>
          <a:p>
            <a:endParaRPr lang="en-US" sz="2400" dirty="0">
              <a:effectLst/>
              <a:latin typeface="Times New Roman"/>
              <a:ea typeface="Times New Roman"/>
            </a:endParaRPr>
          </a:p>
        </p:txBody>
      </p:sp>
    </p:spTree>
    <p:extLst>
      <p:ext uri="{BB962C8B-B14F-4D97-AF65-F5344CB8AC3E}">
        <p14:creationId xmlns:p14="http://schemas.microsoft.com/office/powerpoint/2010/main" val="4045999073"/>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116632" y="245119"/>
            <a:ext cx="6741368" cy="8833187"/>
          </a:xfrm>
          <a:prstGeom prst="rect">
            <a:avLst/>
          </a:prstGeom>
          <a:noFill/>
        </p:spPr>
        <p:txBody>
          <a:bodyPr wrap="square" rtlCol="1">
            <a:spAutoFit/>
          </a:bodyPr>
          <a:lstStyle/>
          <a:p>
            <a:pPr algn="ctr"/>
            <a:r>
              <a:rPr lang="ar-SA" sz="2400" b="1" u="sng" dirty="0">
                <a:latin typeface="Times New Roman"/>
                <a:ea typeface="Times New Roman"/>
                <a:cs typeface="Arial"/>
              </a:rPr>
              <a:t>الجهاز التنفسي</a:t>
            </a:r>
            <a:endParaRPr lang="en-US" sz="2400" b="1" dirty="0">
              <a:latin typeface="Times New Roman"/>
              <a:ea typeface="Times New Roman"/>
            </a:endParaRPr>
          </a:p>
          <a:p>
            <a:pPr algn="justLow"/>
            <a:endParaRPr lang="en-US" sz="1400" dirty="0">
              <a:latin typeface="Times New Roman"/>
              <a:ea typeface="Times New Roman"/>
            </a:endParaRPr>
          </a:p>
          <a:p>
            <a:pPr algn="justLow"/>
            <a:r>
              <a:rPr lang="ar-SA" sz="2000" dirty="0">
                <a:latin typeface="Times New Roman"/>
                <a:ea typeface="Times New Roman"/>
                <a:cs typeface="Arial"/>
              </a:rPr>
              <a:t>يرتبط القلب والجهاز التنفسي بعامل اساسي ألا وهو تحديد كفاءة الرياضي ومستواه . ومن الصعوبة الفصل بين هذه الجوانب وان هذه العلاقة هي التي تحدد التطورات العضوية للرياضي عن غيره .</a:t>
            </a:r>
            <a:endParaRPr lang="en-US" sz="2000" dirty="0">
              <a:latin typeface="Times New Roman"/>
              <a:ea typeface="Times New Roman"/>
            </a:endParaRPr>
          </a:p>
          <a:p>
            <a:pPr algn="justLow"/>
            <a:r>
              <a:rPr lang="ar-SA" sz="2000" dirty="0">
                <a:latin typeface="Times New Roman"/>
                <a:ea typeface="Times New Roman"/>
                <a:cs typeface="Arial"/>
              </a:rPr>
              <a:t>يتكون الجهاز التنفسي من الممرات الهوائية والرئتان وعضلات التنفس بالإضافة الى الاعصاب ومركز التنفس . وتتكون الممرات الهوائية من الانف الذي يقوم بتدفئة الهواء الى الحجرة والطعام الى </a:t>
            </a:r>
            <a:r>
              <a:rPr lang="ar-SA" sz="2000" dirty="0" smtClean="0">
                <a:latin typeface="Times New Roman"/>
                <a:ea typeface="Times New Roman"/>
                <a:cs typeface="Arial"/>
              </a:rPr>
              <a:t>المريء </a:t>
            </a:r>
            <a:r>
              <a:rPr lang="ar-SA" sz="2000" dirty="0">
                <a:latin typeface="Times New Roman"/>
                <a:ea typeface="Times New Roman"/>
                <a:cs typeface="Arial"/>
              </a:rPr>
              <a:t>، وتوجد في الحجرة الاحبال الصوتية </a:t>
            </a:r>
            <a:r>
              <a:rPr lang="ar-SA" sz="2000" b="1" dirty="0">
                <a:latin typeface="Times New Roman"/>
                <a:ea typeface="Times New Roman"/>
                <a:cs typeface="Arial"/>
              </a:rPr>
              <a:t>وهي المسؤولة عن اصدار الاصوات</a:t>
            </a:r>
            <a:r>
              <a:rPr lang="ar-SA" sz="2000" dirty="0">
                <a:latin typeface="Times New Roman"/>
                <a:ea typeface="Times New Roman"/>
                <a:cs typeface="Arial"/>
              </a:rPr>
              <a:t> المختلفة ، ثم يمر الهواء من الحجرة الى القصبة الهوائية التي تقسم الى فرعين يتجه كل فرع منها الى احدى الرئتين وهما الشعبتان اليمنى واليسرى ثم تتفرع كل شعبة داخل الرئة الى الشعيبات الهوائية والتي تشبه تفرعات الشجرة ، وتستحوذ الرئتان على معظم التجويف الصدري ويغلف كل رئة غلاف يسمى ( </a:t>
            </a:r>
            <a:r>
              <a:rPr lang="ar-SA" sz="2000" b="1" dirty="0">
                <a:latin typeface="Times New Roman"/>
                <a:ea typeface="Times New Roman"/>
                <a:cs typeface="Arial"/>
              </a:rPr>
              <a:t>البلورا</a:t>
            </a:r>
            <a:r>
              <a:rPr lang="ar-SA" sz="2000" dirty="0">
                <a:latin typeface="Times New Roman"/>
                <a:ea typeface="Times New Roman"/>
                <a:cs typeface="Arial"/>
              </a:rPr>
              <a:t> )ويتكون نسيج الرئة من عدد كبير من الحويصلات المتصلة بالشعيبات الهوائية ، ويحيط بالحويصلات شبكة من الشعيرات الدموية ، وتساعد رقة جدار كل من الحويصلات والشعيرات على اتمام تبادل الغازات بالرئتين ويقوم الجهاز التنفسي بوظيفة التنفس المتمثلة في مجموعة العمليات الفسيولوجية المسؤولة عن توفير الاوكسجين </a:t>
            </a:r>
            <a:r>
              <a:rPr lang="ar-SA" sz="2000" dirty="0" smtClean="0">
                <a:latin typeface="Times New Roman"/>
                <a:ea typeface="Times New Roman"/>
                <a:cs typeface="Arial"/>
              </a:rPr>
              <a:t>لأنسجة </a:t>
            </a:r>
            <a:r>
              <a:rPr lang="ar-SA" sz="2000" dirty="0">
                <a:latin typeface="Times New Roman"/>
                <a:ea typeface="Times New Roman"/>
                <a:cs typeface="Arial"/>
              </a:rPr>
              <a:t>الجسم ، وكذلك تخليصها من ثاني اوكسيد الكاربون (عملية تبادل الغازات ) .</a:t>
            </a:r>
            <a:endParaRPr lang="en-US" sz="2000" dirty="0">
              <a:latin typeface="Times New Roman"/>
              <a:ea typeface="Times New Roman"/>
            </a:endParaRPr>
          </a:p>
          <a:p>
            <a:pPr algn="justLow"/>
            <a:r>
              <a:rPr lang="ar-SA" sz="2000" b="1" dirty="0">
                <a:latin typeface="Times New Roman"/>
                <a:ea typeface="Times New Roman"/>
                <a:cs typeface="Arial"/>
              </a:rPr>
              <a:t>ويعرف </a:t>
            </a:r>
            <a:r>
              <a:rPr lang="ar-SA" sz="2000" b="1" u="sng" dirty="0">
                <a:latin typeface="Times New Roman"/>
                <a:ea typeface="Times New Roman"/>
                <a:cs typeface="Arial"/>
              </a:rPr>
              <a:t>الجهاز التنفسي</a:t>
            </a:r>
            <a:r>
              <a:rPr lang="ar-SA" sz="2000" dirty="0">
                <a:latin typeface="Times New Roman"/>
                <a:ea typeface="Times New Roman"/>
                <a:cs typeface="Arial"/>
              </a:rPr>
              <a:t> : بأنه مجموعة الاعضاء التي تؤدي وظيفة التنفس ويتكون من (الرئتين والممرات الهوائية المختلفة ) </a:t>
            </a:r>
            <a:r>
              <a:rPr lang="ar-SA" sz="2000" b="1" dirty="0">
                <a:latin typeface="Times New Roman"/>
                <a:ea typeface="Times New Roman"/>
                <a:cs typeface="Arial"/>
              </a:rPr>
              <a:t>ويقوم الجهاز التنفسي بمد الدم </a:t>
            </a:r>
            <a:r>
              <a:rPr lang="ar-SA" sz="2000" b="1" dirty="0" smtClean="0">
                <a:latin typeface="Times New Roman"/>
                <a:ea typeface="Times New Roman"/>
                <a:cs typeface="Arial"/>
              </a:rPr>
              <a:t>بالأوكسجين </a:t>
            </a:r>
            <a:r>
              <a:rPr lang="ar-SA" sz="2000" b="1" dirty="0">
                <a:latin typeface="Times New Roman"/>
                <a:ea typeface="Times New Roman"/>
                <a:cs typeface="Arial"/>
              </a:rPr>
              <a:t>بصورة مستمرة وتخليصه من ثاني اوكسيد الى الخارج .</a:t>
            </a:r>
            <a:r>
              <a:rPr lang="ar-SA" sz="2000" dirty="0">
                <a:latin typeface="Times New Roman"/>
                <a:ea typeface="Times New Roman"/>
                <a:cs typeface="Arial"/>
              </a:rPr>
              <a:t> </a:t>
            </a:r>
            <a:endParaRPr lang="en-US" sz="2000" dirty="0">
              <a:latin typeface="Times New Roman"/>
              <a:ea typeface="Times New Roman"/>
            </a:endParaRPr>
          </a:p>
          <a:p>
            <a:pPr algn="justLow"/>
            <a:r>
              <a:rPr lang="ar-SA" dirty="0">
                <a:latin typeface="Times New Roman"/>
                <a:ea typeface="Times New Roman"/>
                <a:cs typeface="Arial"/>
              </a:rPr>
              <a:t> </a:t>
            </a:r>
            <a:endParaRPr lang="en-US" dirty="0">
              <a:latin typeface="Times New Roman"/>
              <a:ea typeface="Times New Roman"/>
            </a:endParaRPr>
          </a:p>
          <a:p>
            <a:pPr algn="justLow"/>
            <a:r>
              <a:rPr lang="ar-SA" sz="2400" b="1" u="sng" dirty="0">
                <a:latin typeface="Times New Roman"/>
                <a:ea typeface="Times New Roman"/>
                <a:cs typeface="Arial"/>
              </a:rPr>
              <a:t>عمليات التنفس</a:t>
            </a:r>
            <a:endParaRPr lang="en-US" sz="2400" b="1" u="sng" dirty="0">
              <a:latin typeface="Times New Roman"/>
              <a:ea typeface="Times New Roman"/>
            </a:endParaRPr>
          </a:p>
          <a:p>
            <a:pPr algn="justLow"/>
            <a:r>
              <a:rPr lang="ar-SA" b="1" dirty="0">
                <a:latin typeface="Times New Roman"/>
                <a:ea typeface="Times New Roman"/>
                <a:cs typeface="Arial"/>
              </a:rPr>
              <a:t>يشمل التنفس ثلاث عمليات اساسية هي </a:t>
            </a:r>
            <a:r>
              <a:rPr lang="ar-SA" b="1" dirty="0" smtClean="0">
                <a:latin typeface="Times New Roman"/>
                <a:ea typeface="Times New Roman"/>
                <a:cs typeface="Arial"/>
              </a:rPr>
              <a:t>:</a:t>
            </a:r>
            <a:endParaRPr lang="en-US" b="1" dirty="0" smtClean="0">
              <a:latin typeface="Times New Roman"/>
              <a:ea typeface="Times New Roman"/>
              <a:cs typeface="Arial"/>
            </a:endParaRPr>
          </a:p>
          <a:p>
            <a:pPr algn="justLow"/>
            <a:endParaRPr lang="en-US" sz="1000" dirty="0">
              <a:latin typeface="Times New Roman"/>
              <a:ea typeface="Times New Roman"/>
            </a:endParaRPr>
          </a:p>
          <a:p>
            <a:pPr algn="justLow"/>
            <a:r>
              <a:rPr lang="ar-SA" dirty="0">
                <a:latin typeface="Times New Roman"/>
                <a:ea typeface="Times New Roman"/>
                <a:cs typeface="Arial"/>
              </a:rPr>
              <a:t>1. </a:t>
            </a:r>
            <a:r>
              <a:rPr lang="ar-SA" b="1" dirty="0">
                <a:latin typeface="Times New Roman"/>
                <a:ea typeface="Times New Roman"/>
                <a:cs typeface="Arial"/>
              </a:rPr>
              <a:t>التهوية الرئوية (التنفس الخارجي</a:t>
            </a:r>
            <a:r>
              <a:rPr lang="ar-SA" dirty="0">
                <a:latin typeface="Times New Roman"/>
                <a:ea typeface="Times New Roman"/>
                <a:cs typeface="Arial"/>
              </a:rPr>
              <a:t>) أي دخول وخروج الهواء داخل وخارج الرئة .</a:t>
            </a:r>
            <a:endParaRPr lang="en-US" dirty="0">
              <a:latin typeface="Times New Roman"/>
              <a:ea typeface="Times New Roman"/>
            </a:endParaRPr>
          </a:p>
          <a:p>
            <a:pPr algn="justLow"/>
            <a:r>
              <a:rPr lang="ar-SA" dirty="0">
                <a:latin typeface="Times New Roman"/>
                <a:ea typeface="Times New Roman"/>
                <a:cs typeface="Arial"/>
              </a:rPr>
              <a:t>2. </a:t>
            </a:r>
            <a:r>
              <a:rPr lang="ar-SA" b="1" dirty="0">
                <a:latin typeface="Times New Roman"/>
                <a:ea typeface="Times New Roman"/>
                <a:cs typeface="Arial"/>
              </a:rPr>
              <a:t>التنفس الرئوي الداخلي</a:t>
            </a:r>
            <a:r>
              <a:rPr lang="ar-SA" dirty="0">
                <a:latin typeface="Times New Roman"/>
                <a:ea typeface="Times New Roman"/>
                <a:cs typeface="Arial"/>
              </a:rPr>
              <a:t> ، أي التبادل العكسي للغازات بين الهواء في الرئتين والدم والخلايا .</a:t>
            </a:r>
            <a:endParaRPr lang="en-US" dirty="0">
              <a:latin typeface="Times New Roman"/>
              <a:ea typeface="Times New Roman"/>
            </a:endParaRPr>
          </a:p>
          <a:p>
            <a:pPr algn="justLow"/>
            <a:r>
              <a:rPr lang="ar-SA" dirty="0">
                <a:latin typeface="Times New Roman"/>
                <a:ea typeface="Times New Roman"/>
                <a:cs typeface="Arial"/>
              </a:rPr>
              <a:t>3. </a:t>
            </a:r>
            <a:r>
              <a:rPr lang="ar-SA" b="1" dirty="0">
                <a:latin typeface="Times New Roman"/>
                <a:ea typeface="Times New Roman"/>
                <a:cs typeface="Arial"/>
              </a:rPr>
              <a:t>التنفس الخلوي</a:t>
            </a:r>
            <a:r>
              <a:rPr lang="ar-SA" dirty="0">
                <a:latin typeface="Times New Roman"/>
                <a:ea typeface="Times New Roman"/>
                <a:cs typeface="Arial"/>
              </a:rPr>
              <a:t> حيث يستخدم الاوكسجين في الايض الهرمي للمواد </a:t>
            </a:r>
            <a:r>
              <a:rPr lang="ar-SA" dirty="0" smtClean="0">
                <a:latin typeface="Times New Roman"/>
                <a:ea typeface="Times New Roman"/>
                <a:cs typeface="Arial"/>
              </a:rPr>
              <a:t>لإنتاج </a:t>
            </a:r>
            <a:r>
              <a:rPr lang="ar-SA" dirty="0">
                <a:latin typeface="Times New Roman"/>
                <a:ea typeface="Times New Roman"/>
                <a:cs typeface="Arial"/>
              </a:rPr>
              <a:t>الطاقة .</a:t>
            </a:r>
            <a:endParaRPr lang="en-US" dirty="0">
              <a:effectLst/>
              <a:latin typeface="Times New Roman"/>
              <a:ea typeface="Times New Roman"/>
            </a:endParaRPr>
          </a:p>
        </p:txBody>
      </p:sp>
    </p:spTree>
    <p:extLst>
      <p:ext uri="{BB962C8B-B14F-4D97-AF65-F5344CB8AC3E}">
        <p14:creationId xmlns:p14="http://schemas.microsoft.com/office/powerpoint/2010/main" val="2681593534"/>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88640" y="-36512"/>
            <a:ext cx="6480720" cy="9240991"/>
          </a:xfrm>
          <a:prstGeom prst="rect">
            <a:avLst/>
          </a:prstGeom>
          <a:noFill/>
        </p:spPr>
        <p:txBody>
          <a:bodyPr wrap="square" rtlCol="1">
            <a:spAutoFit/>
          </a:bodyPr>
          <a:lstStyle/>
          <a:p>
            <a:pPr marL="685800" algn="ctr"/>
            <a:endParaRPr lang="ar-IQ" sz="2800" dirty="0" smtClean="0">
              <a:latin typeface="Times New Roman"/>
              <a:ea typeface="Times New Roman"/>
              <a:cs typeface="Arial"/>
            </a:endParaRPr>
          </a:p>
          <a:p>
            <a:pPr algn="justLow"/>
            <a:r>
              <a:rPr lang="ar-SA" sz="2000" b="1" dirty="0">
                <a:latin typeface="Times New Roman"/>
                <a:ea typeface="Times New Roman"/>
                <a:cs typeface="Arial"/>
              </a:rPr>
              <a:t>وتشمل الممرات الهوائية ما </a:t>
            </a:r>
            <a:r>
              <a:rPr lang="ar-SA" sz="2000" b="1" dirty="0" smtClean="0">
                <a:latin typeface="Times New Roman"/>
                <a:ea typeface="Times New Roman"/>
                <a:cs typeface="Arial"/>
              </a:rPr>
              <a:t>يأتي :</a:t>
            </a:r>
            <a:endParaRPr lang="ar-IQ" sz="2000" b="1" dirty="0" smtClean="0">
              <a:latin typeface="Times New Roman"/>
              <a:ea typeface="Times New Roman"/>
              <a:cs typeface="Arial"/>
            </a:endParaRPr>
          </a:p>
          <a:p>
            <a:pPr algn="justLow"/>
            <a:endParaRPr lang="en-US" sz="700" dirty="0">
              <a:latin typeface="Times New Roman"/>
              <a:ea typeface="Times New Roman"/>
            </a:endParaRPr>
          </a:p>
          <a:p>
            <a:pPr marL="342900" lvl="0" indent="-342900" algn="justLow">
              <a:buFont typeface="+mj-lt"/>
              <a:buAutoNum type="arabicPeriod"/>
              <a:tabLst>
                <a:tab pos="457200" algn="l"/>
              </a:tabLst>
            </a:pPr>
            <a:r>
              <a:rPr lang="ar-SA" sz="2400" b="1" u="sng" dirty="0">
                <a:solidFill>
                  <a:srgbClr val="FF0000"/>
                </a:solidFill>
                <a:latin typeface="Times New Roman"/>
                <a:ea typeface="Times New Roman"/>
                <a:cs typeface="Arial"/>
              </a:rPr>
              <a:t>الانف : </a:t>
            </a:r>
            <a:r>
              <a:rPr lang="ar-SA" sz="2000" dirty="0">
                <a:latin typeface="Times New Roman"/>
                <a:ea typeface="Times New Roman"/>
                <a:cs typeface="Arial"/>
              </a:rPr>
              <a:t>هو البوابة الرئيسية لممرات التنفس ، فيقسم في وسطه بواسطة جدار رأسي عظمي في جزء منه وغضروفي في الجزء الآخر وينقسم تجاويف الانف الى ثلاثة ممرات على جانبي الجدار بواسطة نتوءات عظيمة تنمو من </a:t>
            </a:r>
            <a:r>
              <a:rPr lang="ar-SA" sz="2000" dirty="0" smtClean="0">
                <a:latin typeface="Times New Roman"/>
                <a:ea typeface="Times New Roman"/>
                <a:cs typeface="Arial"/>
              </a:rPr>
              <a:t>الجدران </a:t>
            </a:r>
            <a:r>
              <a:rPr lang="ar-SA" sz="2000" dirty="0">
                <a:latin typeface="Times New Roman"/>
                <a:ea typeface="Times New Roman"/>
                <a:cs typeface="Arial"/>
              </a:rPr>
              <a:t>وتغطي هذه النتوءات بغشاء مخاطي رطب وسميك حيث يلامس الهواء الذي يدخل جدرانه الدافئة المبللة فيصبح الهواء رطباً ودافئاً ومرشحاً قبل الوصول الى الرئتين </a:t>
            </a:r>
            <a:r>
              <a:rPr lang="ar-SA" sz="2000" dirty="0" smtClean="0">
                <a:latin typeface="Times New Roman"/>
                <a:ea typeface="Times New Roman"/>
                <a:cs typeface="Arial"/>
              </a:rPr>
              <a:t>.</a:t>
            </a:r>
            <a:endParaRPr lang="ar-IQ" sz="2000" dirty="0" smtClean="0">
              <a:latin typeface="Times New Roman"/>
              <a:ea typeface="Times New Roman"/>
              <a:cs typeface="Arial"/>
            </a:endParaRPr>
          </a:p>
          <a:p>
            <a:pPr marL="342900" lvl="0" indent="-342900" algn="justLow">
              <a:buFont typeface="+mj-lt"/>
              <a:buAutoNum type="arabicPeriod"/>
              <a:tabLst>
                <a:tab pos="457200" algn="l"/>
              </a:tabLst>
            </a:pPr>
            <a:endParaRPr lang="en-US" sz="900" dirty="0">
              <a:latin typeface="Times New Roman"/>
              <a:ea typeface="Times New Roman"/>
            </a:endParaRPr>
          </a:p>
          <a:p>
            <a:pPr marL="342900" lvl="0" indent="-342900" algn="justLow">
              <a:buFont typeface="+mj-lt"/>
              <a:buAutoNum type="arabicPeriod"/>
              <a:tabLst>
                <a:tab pos="457200" algn="l"/>
              </a:tabLst>
            </a:pPr>
            <a:r>
              <a:rPr lang="ar-SA" sz="2400" b="1" u="sng" dirty="0">
                <a:solidFill>
                  <a:srgbClr val="FF0000"/>
                </a:solidFill>
                <a:latin typeface="Times New Roman"/>
                <a:ea typeface="Times New Roman"/>
                <a:cs typeface="Arial"/>
              </a:rPr>
              <a:t>البلعوم: </a:t>
            </a:r>
            <a:r>
              <a:rPr lang="ar-SA" sz="2000" dirty="0">
                <a:latin typeface="Times New Roman"/>
                <a:ea typeface="Times New Roman"/>
                <a:cs typeface="Arial"/>
              </a:rPr>
              <a:t>يقع خلف الانف والفم حيث ينفتحان عليه ، وبذلك فهو يعمل على </a:t>
            </a:r>
            <a:r>
              <a:rPr lang="ar-SA" sz="2000" b="1" dirty="0">
                <a:latin typeface="Times New Roman"/>
                <a:ea typeface="Times New Roman"/>
                <a:cs typeface="Arial"/>
              </a:rPr>
              <a:t>توصيل الهواء والغذاء</a:t>
            </a:r>
            <a:r>
              <a:rPr lang="ar-SA" sz="2000" dirty="0">
                <a:latin typeface="Times New Roman"/>
                <a:ea typeface="Times New Roman"/>
                <a:cs typeface="Arial"/>
              </a:rPr>
              <a:t> ويؤدي طرفه السفلي الى </a:t>
            </a:r>
            <a:r>
              <a:rPr lang="ar-SA" sz="2000" dirty="0" smtClean="0">
                <a:latin typeface="Times New Roman"/>
                <a:ea typeface="Times New Roman"/>
                <a:cs typeface="Arial"/>
              </a:rPr>
              <a:t>المريء </a:t>
            </a:r>
            <a:r>
              <a:rPr lang="ar-SA" sz="2000" dirty="0">
                <a:latin typeface="Times New Roman"/>
                <a:ea typeface="Times New Roman"/>
                <a:cs typeface="Arial"/>
              </a:rPr>
              <a:t>حيث يذهب الغذاء اما الهواء فيذهب خلال فتحة في الجدار الامامي ويدخل الحنجرة</a:t>
            </a:r>
            <a:r>
              <a:rPr lang="ar-SA" sz="2000" dirty="0" smtClean="0">
                <a:latin typeface="Times New Roman"/>
                <a:ea typeface="Times New Roman"/>
                <a:cs typeface="Arial"/>
              </a:rPr>
              <a:t>.</a:t>
            </a:r>
            <a:endParaRPr lang="ar-IQ" sz="2000" dirty="0" smtClean="0">
              <a:latin typeface="Times New Roman"/>
              <a:ea typeface="Times New Roman"/>
              <a:cs typeface="Arial"/>
            </a:endParaRPr>
          </a:p>
          <a:p>
            <a:pPr marL="342900" lvl="0" indent="-342900" algn="justLow">
              <a:buFont typeface="+mj-lt"/>
              <a:buAutoNum type="arabicPeriod"/>
              <a:tabLst>
                <a:tab pos="457200" algn="l"/>
              </a:tabLst>
            </a:pPr>
            <a:endParaRPr lang="en-US" sz="1050" dirty="0">
              <a:latin typeface="Times New Roman"/>
              <a:ea typeface="Times New Roman"/>
            </a:endParaRPr>
          </a:p>
          <a:p>
            <a:pPr marL="342900" lvl="0" indent="-342900" algn="justLow">
              <a:buFont typeface="+mj-lt"/>
              <a:buAutoNum type="arabicPeriod"/>
              <a:tabLst>
                <a:tab pos="457200" algn="l"/>
              </a:tabLst>
            </a:pPr>
            <a:r>
              <a:rPr lang="ar-SA" sz="2400" b="1" u="sng" dirty="0">
                <a:solidFill>
                  <a:srgbClr val="FF0000"/>
                </a:solidFill>
                <a:latin typeface="Times New Roman"/>
                <a:ea typeface="Times New Roman"/>
                <a:cs typeface="Arial"/>
              </a:rPr>
              <a:t>الحنجرة:</a:t>
            </a:r>
            <a:r>
              <a:rPr lang="ar-SA" sz="2400" dirty="0">
                <a:solidFill>
                  <a:srgbClr val="FF0000"/>
                </a:solidFill>
                <a:latin typeface="Times New Roman"/>
                <a:ea typeface="Times New Roman"/>
                <a:cs typeface="Arial"/>
              </a:rPr>
              <a:t> </a:t>
            </a:r>
            <a:r>
              <a:rPr lang="ar-SA" sz="2000" dirty="0">
                <a:latin typeface="Times New Roman"/>
                <a:ea typeface="Times New Roman"/>
                <a:cs typeface="Arial"/>
              </a:rPr>
              <a:t>وهي البروز في مقدمة العنق ( تفاحة آدم ) ويفصل بينهما تجويف البلعوم غشاء متحرك يطلق عليه ( </a:t>
            </a:r>
            <a:r>
              <a:rPr lang="ar-SA" sz="2000" b="1" dirty="0">
                <a:latin typeface="Times New Roman"/>
                <a:ea typeface="Times New Roman"/>
                <a:cs typeface="Arial"/>
              </a:rPr>
              <a:t>لسان المزمار</a:t>
            </a:r>
            <a:r>
              <a:rPr lang="ar-SA" sz="2000" dirty="0">
                <a:latin typeface="Times New Roman"/>
                <a:ea typeface="Times New Roman"/>
                <a:cs typeface="Arial"/>
              </a:rPr>
              <a:t> ) حيث يسمح هذا الغشاء للهواء بالمرور بحرية بين البلعوم والحنجرة وتغلف هذه الفتحة عند ابتلاع الطعام حتى </a:t>
            </a:r>
            <a:r>
              <a:rPr lang="ar-SA" sz="2000" dirty="0" smtClean="0">
                <a:latin typeface="Times New Roman"/>
                <a:ea typeface="Times New Roman"/>
                <a:cs typeface="Arial"/>
              </a:rPr>
              <a:t>لا يسير </a:t>
            </a:r>
            <a:r>
              <a:rPr lang="ar-SA" sz="2000" dirty="0">
                <a:latin typeface="Times New Roman"/>
                <a:ea typeface="Times New Roman"/>
                <a:cs typeface="Arial"/>
              </a:rPr>
              <a:t>نحو الرئة ، تحتوي الحنجرة على الحبال الصوتية وعندما يمر الهواء بينها يحركها </a:t>
            </a:r>
            <a:r>
              <a:rPr lang="ar-SA" sz="2000" b="1" dirty="0">
                <a:latin typeface="Times New Roman"/>
                <a:ea typeface="Times New Roman"/>
                <a:cs typeface="Arial"/>
              </a:rPr>
              <a:t>فتحدث الاصوات التي تصدر عند الكلام</a:t>
            </a:r>
            <a:r>
              <a:rPr lang="ar-SA" sz="2000" dirty="0">
                <a:latin typeface="Times New Roman"/>
                <a:ea typeface="Times New Roman"/>
                <a:cs typeface="Arial"/>
              </a:rPr>
              <a:t> ، اما الجزء السفلي من الحنجرة فيؤدي مباشرة الى القصبة</a:t>
            </a:r>
            <a:r>
              <a:rPr lang="ar-SA" sz="2000" dirty="0" smtClean="0">
                <a:latin typeface="Times New Roman"/>
                <a:ea typeface="Times New Roman"/>
                <a:cs typeface="Arial"/>
              </a:rPr>
              <a:t>.</a:t>
            </a:r>
            <a:endParaRPr lang="ar-IQ" sz="2000" dirty="0" smtClean="0">
              <a:latin typeface="Times New Roman"/>
              <a:ea typeface="Times New Roman"/>
              <a:cs typeface="Arial"/>
            </a:endParaRPr>
          </a:p>
          <a:p>
            <a:pPr marL="342900" lvl="0" indent="-342900" algn="justLow">
              <a:buFont typeface="+mj-lt"/>
              <a:buAutoNum type="arabicPeriod"/>
              <a:tabLst>
                <a:tab pos="457200" algn="l"/>
              </a:tabLst>
            </a:pPr>
            <a:endParaRPr lang="en-US" sz="1100" dirty="0">
              <a:latin typeface="Times New Roman"/>
              <a:ea typeface="Times New Roman"/>
            </a:endParaRPr>
          </a:p>
          <a:p>
            <a:pPr marL="342900" lvl="0" indent="-342900" algn="justLow">
              <a:buFont typeface="+mj-lt"/>
              <a:buAutoNum type="arabicPeriod"/>
              <a:tabLst>
                <a:tab pos="457200" algn="l"/>
              </a:tabLst>
            </a:pPr>
            <a:r>
              <a:rPr lang="ar-SA" sz="2400" b="1" u="sng" dirty="0">
                <a:solidFill>
                  <a:srgbClr val="FF0000"/>
                </a:solidFill>
                <a:latin typeface="Times New Roman"/>
                <a:ea typeface="Times New Roman"/>
                <a:cs typeface="Arial"/>
              </a:rPr>
              <a:t>القصبة الهوائية: </a:t>
            </a:r>
            <a:r>
              <a:rPr lang="ar-SA" sz="2000" dirty="0">
                <a:latin typeface="Times New Roman"/>
                <a:ea typeface="Times New Roman"/>
                <a:cs typeface="Arial"/>
              </a:rPr>
              <a:t>هي قناة اسطوانية يبلغ طولها حوالي 10-12 سم تبقى مفتوحة باستمرار عن طريق حلقات غضروفية مما يساعد عل مرور الهواء خلالها بحرية وتنقسم الى شعبتين من طرفها السفلي وتؤدي كل منها الى احدى الرئتين ثم تنقسم هذه الشعب الى شعب صغيرة داخل الرئتين حتى جميع جوانب واجزاء الرئة .</a:t>
            </a:r>
            <a:endParaRPr lang="en-US" sz="2000" dirty="0">
              <a:latin typeface="Times New Roman"/>
              <a:ea typeface="Times New Roman"/>
            </a:endParaRPr>
          </a:p>
          <a:p>
            <a:pPr marL="228600" algn="justLow"/>
            <a:r>
              <a:rPr lang="ar-SA" sz="2000" dirty="0">
                <a:latin typeface="Times New Roman"/>
                <a:ea typeface="Times New Roman"/>
                <a:cs typeface="Arial"/>
              </a:rPr>
              <a:t>ان هذه الاجزاء تعد ممرات هوائية تنفسية فقط .. </a:t>
            </a:r>
            <a:r>
              <a:rPr lang="ar-SA" sz="2000" dirty="0">
                <a:latin typeface="Times New Roman"/>
                <a:ea typeface="Times New Roman"/>
                <a:cs typeface="Arial"/>
              </a:rPr>
              <a:t>ولايحصل</a:t>
            </a:r>
            <a:r>
              <a:rPr lang="ar-SA" sz="2000" dirty="0">
                <a:latin typeface="Times New Roman"/>
                <a:ea typeface="Times New Roman"/>
                <a:cs typeface="Arial"/>
              </a:rPr>
              <a:t> فيها التبادل الغازي لذا تسمى بالمجال ، وتعد </a:t>
            </a:r>
            <a:r>
              <a:rPr lang="ar-SA" sz="2000" b="1" dirty="0">
                <a:latin typeface="Times New Roman"/>
                <a:ea typeface="Times New Roman"/>
                <a:cs typeface="Arial"/>
              </a:rPr>
              <a:t>الانساخ</a:t>
            </a:r>
            <a:r>
              <a:rPr lang="ar-SA" sz="2000" b="1" dirty="0">
                <a:latin typeface="Times New Roman"/>
                <a:ea typeface="Times New Roman"/>
                <a:cs typeface="Arial"/>
              </a:rPr>
              <a:t> الرئوية</a:t>
            </a:r>
            <a:r>
              <a:rPr lang="ar-SA" sz="2000" dirty="0">
                <a:latin typeface="Times New Roman"/>
                <a:ea typeface="Times New Roman"/>
                <a:cs typeface="Arial"/>
              </a:rPr>
              <a:t> هي المجال الفعال في عملية التبادل الغازي ، ورغم ذلك فأن للممرات التنفسية دوراً حيوياً في عملية التنفس من خلال وظائفها الاتية </a:t>
            </a:r>
            <a:r>
              <a:rPr lang="ar-SA" sz="2000" dirty="0" smtClean="0">
                <a:latin typeface="Times New Roman"/>
                <a:ea typeface="Times New Roman"/>
                <a:cs typeface="Arial"/>
              </a:rPr>
              <a:t>:</a:t>
            </a:r>
            <a:endParaRPr lang="en-US" sz="2000" dirty="0">
              <a:latin typeface="Times New Roman"/>
              <a:ea typeface="Times New Roman"/>
            </a:endParaRPr>
          </a:p>
        </p:txBody>
      </p:sp>
    </p:spTree>
    <p:extLst>
      <p:ext uri="{BB962C8B-B14F-4D97-AF65-F5344CB8AC3E}">
        <p14:creationId xmlns:p14="http://schemas.microsoft.com/office/powerpoint/2010/main" val="246318208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6632" y="0"/>
            <a:ext cx="6624736" cy="9002464"/>
          </a:xfrm>
          <a:prstGeom prst="rect">
            <a:avLst/>
          </a:prstGeom>
          <a:noFill/>
        </p:spPr>
        <p:txBody>
          <a:bodyPr wrap="square" rtlCol="1">
            <a:spAutoFit/>
          </a:bodyPr>
          <a:lstStyle/>
          <a:p>
            <a:endParaRPr lang="ar-IQ" sz="500" b="1" u="sng" dirty="0" smtClean="0"/>
          </a:p>
          <a:p>
            <a:endParaRPr lang="ar-IQ" sz="500" b="1" u="sng" dirty="0"/>
          </a:p>
          <a:p>
            <a:pPr algn="justLow"/>
            <a:r>
              <a:rPr lang="ar-SA" sz="2400" b="1" dirty="0">
                <a:latin typeface="Times New Roman"/>
                <a:ea typeface="Times New Roman"/>
                <a:cs typeface="Arial"/>
              </a:rPr>
              <a:t>وأهم وظائف الممرات </a:t>
            </a:r>
            <a:r>
              <a:rPr lang="ar-SA" sz="2400" b="1" dirty="0" smtClean="0">
                <a:latin typeface="Times New Roman"/>
                <a:ea typeface="Times New Roman"/>
                <a:cs typeface="Arial"/>
              </a:rPr>
              <a:t>الهوائي</a:t>
            </a:r>
            <a:r>
              <a:rPr lang="ar-IQ" sz="2400" b="1" dirty="0" smtClean="0">
                <a:latin typeface="Times New Roman"/>
                <a:ea typeface="Times New Roman"/>
                <a:cs typeface="Arial"/>
              </a:rPr>
              <a:t>ة</a:t>
            </a:r>
            <a:r>
              <a:rPr lang="ar-SA" sz="2400" b="1" dirty="0" smtClean="0">
                <a:latin typeface="Times New Roman"/>
                <a:ea typeface="Times New Roman"/>
                <a:cs typeface="Arial"/>
              </a:rPr>
              <a:t> ما يأتي </a:t>
            </a:r>
            <a:r>
              <a:rPr lang="ar-SA" sz="2400" b="1" dirty="0">
                <a:latin typeface="Times New Roman"/>
                <a:ea typeface="Times New Roman"/>
                <a:cs typeface="Arial"/>
              </a:rPr>
              <a:t>: </a:t>
            </a:r>
            <a:endParaRPr lang="en-US" sz="2400" dirty="0">
              <a:latin typeface="Times New Roman"/>
              <a:ea typeface="Times New Roman"/>
            </a:endParaRPr>
          </a:p>
          <a:p>
            <a:pPr marL="228600" algn="justLow"/>
            <a:r>
              <a:rPr lang="en-US" sz="2400" b="1" dirty="0">
                <a:latin typeface="Arial"/>
                <a:ea typeface="Times New Roman"/>
              </a:rPr>
              <a:t> </a:t>
            </a:r>
            <a:endParaRPr lang="en-US" sz="2400" dirty="0">
              <a:latin typeface="Times New Roman"/>
              <a:ea typeface="Times New Roman"/>
            </a:endParaRPr>
          </a:p>
          <a:p>
            <a:pPr marL="342900" lvl="0" indent="-342900" algn="justLow">
              <a:buFont typeface="+mj-lt"/>
              <a:buAutoNum type="arabicPeriod"/>
              <a:tabLst>
                <a:tab pos="228600" algn="l"/>
              </a:tabLst>
            </a:pPr>
            <a:r>
              <a:rPr lang="ar-SA" sz="2400" b="1" dirty="0">
                <a:latin typeface="Times New Roman"/>
                <a:ea typeface="Times New Roman"/>
                <a:cs typeface="Arial"/>
              </a:rPr>
              <a:t>تدفئة هواء التنفس عند مروره</a:t>
            </a:r>
            <a:r>
              <a:rPr lang="ar-SA" sz="2400" dirty="0">
                <a:latin typeface="Times New Roman"/>
                <a:ea typeface="Times New Roman"/>
                <a:cs typeface="Arial"/>
              </a:rPr>
              <a:t> وذلك بتماسه مع الغشاء المخاطي المبطن </a:t>
            </a:r>
            <a:r>
              <a:rPr lang="ar-SA" sz="2400" dirty="0" smtClean="0">
                <a:latin typeface="Times New Roman"/>
                <a:ea typeface="Times New Roman"/>
                <a:cs typeface="Arial"/>
              </a:rPr>
              <a:t>للأنف.</a:t>
            </a:r>
            <a:endParaRPr lang="ar-IQ" sz="2400" dirty="0" smtClean="0">
              <a:latin typeface="Times New Roman"/>
              <a:ea typeface="Times New Roman"/>
              <a:cs typeface="Arial"/>
            </a:endParaRPr>
          </a:p>
          <a:p>
            <a:pPr marL="342900" lvl="0" indent="-342900" algn="justLow">
              <a:buFont typeface="+mj-lt"/>
              <a:buAutoNum type="arabicPeriod"/>
              <a:tabLst>
                <a:tab pos="228600" algn="l"/>
              </a:tabLst>
            </a:pPr>
            <a:endParaRPr lang="en-US" sz="1100" dirty="0">
              <a:latin typeface="Times New Roman"/>
              <a:ea typeface="Times New Roman"/>
            </a:endParaRPr>
          </a:p>
          <a:p>
            <a:pPr marL="342900" lvl="0" indent="-342900" algn="justLow">
              <a:buFont typeface="+mj-lt"/>
              <a:buAutoNum type="arabicPeriod"/>
              <a:tabLst>
                <a:tab pos="228600" algn="l"/>
              </a:tabLst>
            </a:pPr>
            <a:r>
              <a:rPr lang="ar-SA" sz="2400" b="1" dirty="0">
                <a:latin typeface="Times New Roman"/>
                <a:ea typeface="Times New Roman"/>
                <a:cs typeface="Arial"/>
              </a:rPr>
              <a:t>تشبع الهواء ببخار الماء</a:t>
            </a:r>
            <a:r>
              <a:rPr lang="ar-SA" sz="2400" dirty="0">
                <a:latin typeface="Times New Roman"/>
                <a:ea typeface="Times New Roman"/>
                <a:cs typeface="Arial"/>
              </a:rPr>
              <a:t> حيث تتم في القسم العلوي من الممرات التنفسية (75%) منه اما ال(25%) فيتم تشبعها في الاسناخ الرئوية</a:t>
            </a:r>
            <a:r>
              <a:rPr lang="ar-SA" sz="2400" dirty="0" smtClean="0">
                <a:latin typeface="Times New Roman"/>
                <a:ea typeface="Times New Roman"/>
                <a:cs typeface="Arial"/>
              </a:rPr>
              <a:t>.</a:t>
            </a:r>
            <a:endParaRPr lang="ar-IQ" sz="2400" dirty="0" smtClean="0">
              <a:latin typeface="Times New Roman"/>
              <a:ea typeface="Times New Roman"/>
              <a:cs typeface="Arial"/>
            </a:endParaRPr>
          </a:p>
          <a:p>
            <a:pPr marL="342900" lvl="0" indent="-342900" algn="justLow">
              <a:buFont typeface="+mj-lt"/>
              <a:buAutoNum type="arabicPeriod"/>
              <a:tabLst>
                <a:tab pos="228600" algn="l"/>
              </a:tabLst>
            </a:pPr>
            <a:endParaRPr lang="en-US" sz="1200" dirty="0">
              <a:latin typeface="Times New Roman"/>
              <a:ea typeface="Times New Roman"/>
            </a:endParaRPr>
          </a:p>
          <a:p>
            <a:pPr marL="342900" lvl="0" indent="-342900" algn="justLow">
              <a:buFont typeface="+mj-lt"/>
              <a:buAutoNum type="arabicPeriod"/>
              <a:tabLst>
                <a:tab pos="228600" algn="l"/>
              </a:tabLst>
            </a:pPr>
            <a:r>
              <a:rPr lang="ar-SA" sz="2400" b="1" dirty="0">
                <a:latin typeface="Times New Roman"/>
                <a:ea typeface="Times New Roman"/>
                <a:cs typeface="Arial"/>
              </a:rPr>
              <a:t>تنقية هواء التنفس من الشوائب العالقة به وذلك يتم بواسطة الشعيرات الموجودة في الانف</a:t>
            </a:r>
            <a:r>
              <a:rPr lang="ar-SA" sz="2400" dirty="0">
                <a:latin typeface="Times New Roman"/>
                <a:ea typeface="Times New Roman"/>
                <a:cs typeface="Arial"/>
              </a:rPr>
              <a:t> واهداب الغشاء المخاطي المبطن </a:t>
            </a:r>
            <a:r>
              <a:rPr lang="ar-SA" sz="2400" dirty="0" smtClean="0">
                <a:latin typeface="Times New Roman"/>
                <a:ea typeface="Times New Roman"/>
                <a:cs typeface="Arial"/>
              </a:rPr>
              <a:t>للأنف </a:t>
            </a:r>
            <a:r>
              <a:rPr lang="ar-SA" sz="2400" dirty="0">
                <a:latin typeface="Times New Roman"/>
                <a:ea typeface="Times New Roman"/>
                <a:cs typeface="Arial"/>
              </a:rPr>
              <a:t>والممرات التنفسية العليا حيث انها تتحرك في الداخل الى الخارج باتجاه واحد لتطرد الشوائب من الهواء التنفسي وكذلك تتمثل منعكسات العطاس والسعال اللذان يعدان عمليات </a:t>
            </a:r>
            <a:r>
              <a:rPr lang="ar-SA" sz="2400" dirty="0" smtClean="0">
                <a:latin typeface="Times New Roman"/>
                <a:ea typeface="Times New Roman"/>
                <a:cs typeface="Arial"/>
              </a:rPr>
              <a:t>زفيريه </a:t>
            </a:r>
            <a:r>
              <a:rPr lang="ar-SA" sz="2400" dirty="0">
                <a:latin typeface="Times New Roman"/>
                <a:ea typeface="Times New Roman"/>
                <a:cs typeface="Arial"/>
              </a:rPr>
              <a:t>لطرد الشوائب </a:t>
            </a:r>
            <a:r>
              <a:rPr lang="ar-SA" sz="2400" dirty="0" smtClean="0">
                <a:latin typeface="Times New Roman"/>
                <a:ea typeface="Times New Roman"/>
                <a:cs typeface="Arial"/>
              </a:rPr>
              <a:t>.</a:t>
            </a:r>
            <a:endParaRPr lang="ar-IQ" sz="2400" dirty="0" smtClean="0">
              <a:latin typeface="Times New Roman"/>
              <a:ea typeface="Times New Roman"/>
              <a:cs typeface="Arial"/>
            </a:endParaRPr>
          </a:p>
          <a:p>
            <a:pPr marL="342900" lvl="0" indent="-342900" algn="justLow">
              <a:buFont typeface="+mj-lt"/>
              <a:buAutoNum type="arabicPeriod"/>
              <a:tabLst>
                <a:tab pos="228600" algn="l"/>
              </a:tabLst>
            </a:pPr>
            <a:endParaRPr lang="en-US" sz="1200" dirty="0">
              <a:latin typeface="Times New Roman"/>
              <a:ea typeface="Times New Roman"/>
            </a:endParaRPr>
          </a:p>
          <a:p>
            <a:pPr marL="342900" lvl="0" indent="-342900" algn="justLow">
              <a:buFont typeface="+mj-lt"/>
              <a:buAutoNum type="arabicPeriod"/>
              <a:tabLst>
                <a:tab pos="228600" algn="l"/>
              </a:tabLst>
            </a:pPr>
            <a:r>
              <a:rPr lang="ar-SA" sz="2400" b="1" dirty="0" smtClean="0">
                <a:latin typeface="Times New Roman"/>
                <a:ea typeface="Times New Roman"/>
                <a:cs typeface="Arial"/>
              </a:rPr>
              <a:t>اختبار</a:t>
            </a:r>
            <a:r>
              <a:rPr lang="ar-IQ" sz="2400" b="1" dirty="0" smtClean="0">
                <a:latin typeface="Times New Roman"/>
                <a:ea typeface="Times New Roman"/>
                <a:cs typeface="Arial"/>
              </a:rPr>
              <a:t> </a:t>
            </a:r>
            <a:r>
              <a:rPr lang="ar-SA" sz="2400" b="1" dirty="0" smtClean="0">
                <a:latin typeface="Times New Roman"/>
                <a:ea typeface="Times New Roman"/>
                <a:cs typeface="Arial"/>
              </a:rPr>
              <a:t>رائحة </a:t>
            </a:r>
            <a:r>
              <a:rPr lang="ar-SA" sz="2400" b="1" dirty="0">
                <a:latin typeface="Times New Roman"/>
                <a:ea typeface="Times New Roman"/>
                <a:cs typeface="Arial"/>
              </a:rPr>
              <a:t>هواء التنفس</a:t>
            </a:r>
            <a:r>
              <a:rPr lang="ar-SA" sz="2400" dirty="0">
                <a:latin typeface="Times New Roman"/>
                <a:ea typeface="Times New Roman"/>
                <a:cs typeface="Arial"/>
              </a:rPr>
              <a:t> ذلك لوجود حاسة الشم في بداية الممر التنفسي حيث ان العصب القحفي الاول ( عصب الشم بالقسم العلوي من الغشاء المخاطي </a:t>
            </a:r>
            <a:r>
              <a:rPr lang="ar-SA" sz="2400" dirty="0" smtClean="0">
                <a:latin typeface="Times New Roman"/>
                <a:ea typeface="Times New Roman"/>
                <a:cs typeface="Arial"/>
              </a:rPr>
              <a:t>للأنف </a:t>
            </a:r>
            <a:r>
              <a:rPr lang="ar-SA" sz="2400" dirty="0">
                <a:latin typeface="Times New Roman"/>
                <a:ea typeface="Times New Roman"/>
                <a:cs typeface="Arial"/>
              </a:rPr>
              <a:t>) </a:t>
            </a:r>
            <a:r>
              <a:rPr lang="ar-SA" sz="2400" dirty="0" smtClean="0">
                <a:latin typeface="Times New Roman"/>
                <a:ea typeface="Times New Roman"/>
                <a:cs typeface="Arial"/>
              </a:rPr>
              <a:t>.</a:t>
            </a:r>
            <a:endParaRPr lang="ar-IQ" sz="2400" dirty="0" smtClean="0">
              <a:latin typeface="Times New Roman"/>
              <a:ea typeface="Times New Roman"/>
              <a:cs typeface="Arial"/>
            </a:endParaRPr>
          </a:p>
          <a:p>
            <a:pPr marL="342900" lvl="0" indent="-342900" algn="justLow">
              <a:buFont typeface="+mj-lt"/>
              <a:buAutoNum type="arabicPeriod"/>
              <a:tabLst>
                <a:tab pos="228600" algn="l"/>
              </a:tabLst>
            </a:pPr>
            <a:endParaRPr lang="en-US" dirty="0">
              <a:latin typeface="Times New Roman"/>
              <a:ea typeface="Times New Roman"/>
            </a:endParaRPr>
          </a:p>
          <a:p>
            <a:pPr algn="justLow"/>
            <a:r>
              <a:rPr lang="ar-SA" sz="2400" dirty="0" smtClean="0">
                <a:latin typeface="Times New Roman"/>
                <a:ea typeface="Times New Roman"/>
                <a:cs typeface="Arial"/>
              </a:rPr>
              <a:t>يسيطر </a:t>
            </a:r>
            <a:r>
              <a:rPr lang="ar-SA" sz="2400" dirty="0">
                <a:latin typeface="Times New Roman"/>
                <a:ea typeface="Times New Roman"/>
                <a:cs typeface="Arial"/>
              </a:rPr>
              <a:t>الجهاز العصبي الذاتي بفرعيه السَمبثاوي والباراسمبثاوي على </a:t>
            </a:r>
            <a:r>
              <a:rPr lang="ar-SA" sz="2000" dirty="0">
                <a:latin typeface="Times New Roman"/>
                <a:ea typeface="Times New Roman"/>
                <a:cs typeface="Arial"/>
              </a:rPr>
              <a:t>الممرات </a:t>
            </a:r>
            <a:r>
              <a:rPr lang="ar-SA" sz="2000" dirty="0" smtClean="0">
                <a:latin typeface="Times New Roman"/>
                <a:ea typeface="Times New Roman"/>
                <a:cs typeface="Arial"/>
              </a:rPr>
              <a:t> </a:t>
            </a:r>
            <a:r>
              <a:rPr lang="ar-SA" sz="2400" dirty="0">
                <a:latin typeface="Times New Roman"/>
                <a:ea typeface="Times New Roman"/>
                <a:cs typeface="Arial"/>
              </a:rPr>
              <a:t>الهوائية التنفسية حيث يؤدي تنبيه العصب السمبثاوي الى توسيعه وبذلك تقل   المقاومة لدخول الهواء اما تنبيه الباراسمبثاوي فيقوم بتنظيف الممرات الهوائية  التنفسية الى درجة </a:t>
            </a:r>
            <a:r>
              <a:rPr lang="ar-SA" sz="2400" dirty="0" smtClean="0">
                <a:latin typeface="Times New Roman"/>
                <a:ea typeface="Times New Roman"/>
                <a:cs typeface="Arial"/>
              </a:rPr>
              <a:t>انغلاقها </a:t>
            </a:r>
            <a:r>
              <a:rPr lang="ar-SA" sz="2400" dirty="0">
                <a:latin typeface="Times New Roman"/>
                <a:ea typeface="Times New Roman"/>
                <a:cs typeface="Arial"/>
              </a:rPr>
              <a:t>.</a:t>
            </a:r>
            <a:endParaRPr lang="en-US" sz="2400" dirty="0">
              <a:effectLst/>
              <a:latin typeface="Times New Roman"/>
              <a:ea typeface="Times New Roman"/>
            </a:endParaRPr>
          </a:p>
        </p:txBody>
      </p:sp>
    </p:spTree>
    <p:extLst>
      <p:ext uri="{BB962C8B-B14F-4D97-AF65-F5344CB8AC3E}">
        <p14:creationId xmlns:p14="http://schemas.microsoft.com/office/powerpoint/2010/main" val="1633245629"/>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6632" y="-36512"/>
            <a:ext cx="6597352" cy="8771632"/>
          </a:xfrm>
          <a:prstGeom prst="rect">
            <a:avLst/>
          </a:prstGeom>
          <a:noFill/>
        </p:spPr>
        <p:txBody>
          <a:bodyPr wrap="square" rtlCol="1">
            <a:spAutoFit/>
          </a:bodyPr>
          <a:lstStyle/>
          <a:p>
            <a:endParaRPr lang="en-US" sz="2200" dirty="0">
              <a:latin typeface="Times New Roman"/>
              <a:ea typeface="Times New Roman"/>
            </a:endParaRPr>
          </a:p>
          <a:p>
            <a:pPr lvl="0" algn="justLow">
              <a:tabLst>
                <a:tab pos="228600" algn="l"/>
              </a:tabLst>
            </a:pPr>
            <a:r>
              <a:rPr lang="ar-IQ" sz="3200" b="1" u="sng" dirty="0" smtClean="0">
                <a:solidFill>
                  <a:srgbClr val="FF0000"/>
                </a:solidFill>
                <a:latin typeface="Times New Roman"/>
                <a:ea typeface="Times New Roman"/>
                <a:cs typeface="Arial"/>
              </a:rPr>
              <a:t>5.</a:t>
            </a:r>
            <a:r>
              <a:rPr lang="ar-SA" sz="3200" b="1" u="sng" dirty="0" smtClean="0">
                <a:solidFill>
                  <a:srgbClr val="FF0000"/>
                </a:solidFill>
                <a:latin typeface="Times New Roman"/>
                <a:ea typeface="Times New Roman"/>
                <a:cs typeface="Arial"/>
              </a:rPr>
              <a:t>الرئتان </a:t>
            </a:r>
            <a:r>
              <a:rPr lang="ar-SA" sz="3200" b="1" u="sng" dirty="0">
                <a:solidFill>
                  <a:srgbClr val="FF0000"/>
                </a:solidFill>
                <a:latin typeface="Times New Roman"/>
                <a:ea typeface="Times New Roman"/>
                <a:cs typeface="Arial"/>
              </a:rPr>
              <a:t>: </a:t>
            </a:r>
            <a:r>
              <a:rPr lang="ar-SA" sz="2400" dirty="0">
                <a:latin typeface="Times New Roman"/>
                <a:ea typeface="Times New Roman"/>
                <a:cs typeface="Arial"/>
              </a:rPr>
              <a:t>عضوان ضخمان يتواجدان في الصدر، احدهما </a:t>
            </a:r>
            <a:r>
              <a:rPr lang="ar-IQ" sz="2400" dirty="0" smtClean="0">
                <a:latin typeface="Times New Roman"/>
                <a:ea typeface="Times New Roman"/>
                <a:cs typeface="Arial"/>
              </a:rPr>
              <a:t>   </a:t>
            </a:r>
            <a:r>
              <a:rPr lang="ar-SA" sz="2400" dirty="0" smtClean="0">
                <a:latin typeface="Times New Roman"/>
                <a:ea typeface="Times New Roman"/>
                <a:cs typeface="Arial"/>
              </a:rPr>
              <a:t>( </a:t>
            </a:r>
            <a:r>
              <a:rPr lang="ar-SA" sz="2400" dirty="0">
                <a:latin typeface="Times New Roman"/>
                <a:ea typeface="Times New Roman"/>
                <a:cs typeface="Arial"/>
              </a:rPr>
              <a:t>اليسرى على جانب القلب ، والاخرى على يمينه نسيجهما اسفنجي </a:t>
            </a:r>
            <a:r>
              <a:rPr lang="ar-SA" sz="2400" b="1" dirty="0">
                <a:latin typeface="Times New Roman"/>
                <a:ea typeface="Times New Roman"/>
                <a:cs typeface="Arial"/>
              </a:rPr>
              <a:t>وتنقسم الرئة اليمنى الى ثلاثة فصوص واليسرى الى نصفين وينقسم كل فص الى حوالي (200 فصيص)</a:t>
            </a:r>
            <a:r>
              <a:rPr lang="ar-SA" sz="2400" dirty="0">
                <a:latin typeface="Times New Roman"/>
                <a:ea typeface="Times New Roman"/>
                <a:cs typeface="Arial"/>
              </a:rPr>
              <a:t> يحتوي كل منهما على عدة اكياس هوائية (حويصلات) وتتفرع الشعبة التي تدخل الفصيص الى قنوات اصغر تسمى (شعيبات) وتنقسم هذه بدورها  لتزويد كل حويصلة بفرع صغير. وتحمل الاوعية الدموية الدم المحمل بثاني اوكسيد الكاربون الى الشعيرات الدموية التي بكل بويصلة ، ويدخل </a:t>
            </a:r>
            <a:r>
              <a:rPr lang="en-US" sz="3600" dirty="0">
                <a:latin typeface="Arial"/>
                <a:ea typeface="Times New Roman"/>
              </a:rPr>
              <a:t>c</a:t>
            </a:r>
            <a:r>
              <a:rPr lang="en-US" sz="2800" dirty="0">
                <a:latin typeface="Arial"/>
                <a:ea typeface="Times New Roman"/>
              </a:rPr>
              <a:t>o</a:t>
            </a:r>
            <a:r>
              <a:rPr lang="en-US" sz="1200" dirty="0">
                <a:latin typeface="Arial"/>
                <a:ea typeface="Times New Roman"/>
              </a:rPr>
              <a:t>2 </a:t>
            </a:r>
            <a:r>
              <a:rPr lang="ar-SA" sz="2400" dirty="0">
                <a:latin typeface="Times New Roman"/>
                <a:ea typeface="Times New Roman"/>
                <a:cs typeface="Arial"/>
              </a:rPr>
              <a:t>الحويصلة وتمتص </a:t>
            </a:r>
            <a:r>
              <a:rPr lang="en-US" sz="2800" dirty="0">
                <a:latin typeface="Arial"/>
                <a:ea typeface="Times New Roman"/>
              </a:rPr>
              <a:t>o</a:t>
            </a:r>
            <a:r>
              <a:rPr lang="en-US" sz="1200" dirty="0">
                <a:latin typeface="Arial"/>
                <a:ea typeface="Times New Roman"/>
              </a:rPr>
              <a:t>2</a:t>
            </a:r>
            <a:r>
              <a:rPr lang="ar-SA" sz="2400" dirty="0">
                <a:latin typeface="Times New Roman"/>
                <a:ea typeface="Times New Roman"/>
                <a:cs typeface="Arial"/>
              </a:rPr>
              <a:t> بدلاً منه ثم يجمع هذا الدم </a:t>
            </a:r>
            <a:r>
              <a:rPr lang="ar-SA" sz="2400" dirty="0" smtClean="0">
                <a:latin typeface="Times New Roman"/>
                <a:ea typeface="Times New Roman"/>
                <a:cs typeface="Arial"/>
              </a:rPr>
              <a:t>المؤكسد </a:t>
            </a:r>
            <a:r>
              <a:rPr lang="ar-SA" sz="2400" dirty="0">
                <a:latin typeface="Times New Roman"/>
                <a:ea typeface="Times New Roman"/>
                <a:cs typeface="Arial"/>
              </a:rPr>
              <a:t>في الاوردة التي تعيده الى القلب</a:t>
            </a:r>
            <a:r>
              <a:rPr lang="ar-SA" sz="2400" dirty="0" smtClean="0">
                <a:latin typeface="Times New Roman"/>
                <a:ea typeface="Times New Roman"/>
                <a:cs typeface="Arial"/>
              </a:rPr>
              <a:t>.</a:t>
            </a:r>
            <a:endParaRPr lang="ar-IQ" sz="2400" dirty="0" smtClean="0">
              <a:latin typeface="Times New Roman"/>
              <a:ea typeface="Times New Roman"/>
              <a:cs typeface="Arial"/>
            </a:endParaRPr>
          </a:p>
          <a:p>
            <a:pPr lvl="0" algn="justLow">
              <a:tabLst>
                <a:tab pos="228600" algn="l"/>
              </a:tabLst>
            </a:pPr>
            <a:endParaRPr lang="en-US" dirty="0">
              <a:latin typeface="Times New Roman"/>
              <a:ea typeface="Times New Roman"/>
            </a:endParaRPr>
          </a:p>
          <a:p>
            <a:pPr algn="justLow"/>
            <a:r>
              <a:rPr lang="ar-SA" sz="2400" dirty="0">
                <a:latin typeface="Times New Roman"/>
                <a:ea typeface="Times New Roman"/>
                <a:cs typeface="Arial"/>
              </a:rPr>
              <a:t>يوجد حول الجزء السفلي داخل الصدر عضلة مزدوجة (</a:t>
            </a:r>
            <a:r>
              <a:rPr lang="ar-SA" sz="2400" b="1" dirty="0">
                <a:latin typeface="Times New Roman"/>
                <a:ea typeface="Times New Roman"/>
                <a:cs typeface="Arial"/>
              </a:rPr>
              <a:t>الحاجب الحاجز</a:t>
            </a:r>
            <a:r>
              <a:rPr lang="ar-SA" sz="2400" dirty="0">
                <a:latin typeface="Times New Roman"/>
                <a:ea typeface="Times New Roman"/>
                <a:cs typeface="Arial"/>
              </a:rPr>
              <a:t>) التي تكون على شكل قبة حيث تتسطح عند استنشاق الهواء (الشهيق) ويزيد اتساع الفضاء في الصدر ويمر الهواء لمليء الفراغ عبر ممرات التنفس الى الرئتين حيث تنفتح الحويصلات على شكل بالونات حتى تشغل جميع المساحة الاضافية وعند الزفير (طرد الهواء للخارج ) يرتفع الحجاب الحاجز ويصغر تجويف الصدر وتنكمش الحويصلات بخروج الهواء خلال ممرات التنفس وتتكرر هذه العملية (الشهيق والزفير) حوالي 16 مرة في الدقيقة الواحدة في حالة الراحة . يحيط بكل رئة غشاء البلورا (</a:t>
            </a:r>
            <a:r>
              <a:rPr lang="en-US" sz="2400" dirty="0">
                <a:latin typeface="Arial"/>
                <a:ea typeface="Times New Roman"/>
              </a:rPr>
              <a:t>pleura</a:t>
            </a:r>
            <a:r>
              <a:rPr lang="ar-SA" sz="2400" dirty="0">
                <a:latin typeface="Times New Roman"/>
                <a:ea typeface="Times New Roman"/>
                <a:cs typeface="Arial"/>
              </a:rPr>
              <a:t>) ويتبطن طبقة الخارجية تجويف الصدر وتفصل بالسطح الداخلي </a:t>
            </a:r>
            <a:r>
              <a:rPr lang="ar-SA" sz="2400" dirty="0" smtClean="0">
                <a:latin typeface="Times New Roman"/>
                <a:ea typeface="Times New Roman"/>
                <a:cs typeface="Arial"/>
              </a:rPr>
              <a:t>للأضلاع </a:t>
            </a:r>
            <a:r>
              <a:rPr lang="ar-SA" sz="2400" dirty="0">
                <a:latin typeface="Times New Roman"/>
                <a:ea typeface="Times New Roman"/>
                <a:cs typeface="Arial"/>
              </a:rPr>
              <a:t>والسطح العلوي للحجاب الحاجز.</a:t>
            </a:r>
            <a:endParaRPr lang="en-US" dirty="0">
              <a:effectLst/>
              <a:latin typeface="Times New Roman"/>
              <a:ea typeface="Times New Roman"/>
            </a:endParaRPr>
          </a:p>
        </p:txBody>
      </p:sp>
    </p:spTree>
    <p:extLst>
      <p:ext uri="{BB962C8B-B14F-4D97-AF65-F5344CB8AC3E}">
        <p14:creationId xmlns:p14="http://schemas.microsoft.com/office/powerpoint/2010/main" val="94481442"/>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8640" y="251520"/>
            <a:ext cx="6480720" cy="8894743"/>
          </a:xfrm>
          <a:prstGeom prst="rect">
            <a:avLst/>
          </a:prstGeom>
        </p:spPr>
        <p:txBody>
          <a:bodyPr wrap="square">
            <a:spAutoFit/>
          </a:bodyPr>
          <a:lstStyle/>
          <a:p>
            <a:pPr marL="457200" algn="justLow"/>
            <a:r>
              <a:rPr lang="ar-SA" sz="2200" b="1" u="sng" dirty="0">
                <a:latin typeface="Times New Roman"/>
                <a:ea typeface="Times New Roman"/>
                <a:cs typeface="Arial"/>
              </a:rPr>
              <a:t>مكونات هواء التنفس:</a:t>
            </a:r>
            <a:endParaRPr lang="en-US" sz="2200" dirty="0">
              <a:latin typeface="Times New Roman"/>
              <a:ea typeface="Times New Roman"/>
            </a:endParaRPr>
          </a:p>
          <a:p>
            <a:pPr marL="457200" algn="justLow"/>
            <a:r>
              <a:rPr lang="ar-SA" sz="2000" b="1" dirty="0">
                <a:latin typeface="Times New Roman"/>
                <a:ea typeface="Times New Roman"/>
                <a:cs typeface="Arial"/>
              </a:rPr>
              <a:t>يتكون الهواء الذي نتنفسه من مزيج من عدة غازات :</a:t>
            </a:r>
            <a:endParaRPr lang="en-US" sz="2000" dirty="0">
              <a:latin typeface="Times New Roman"/>
              <a:ea typeface="Times New Roman"/>
            </a:endParaRPr>
          </a:p>
          <a:p>
            <a:pPr marL="457200" algn="justLow"/>
            <a:r>
              <a:rPr lang="ar-SA" sz="2200" b="1" dirty="0">
                <a:latin typeface="Times New Roman"/>
                <a:ea typeface="Times New Roman"/>
                <a:cs typeface="Arial"/>
              </a:rPr>
              <a:t> </a:t>
            </a:r>
            <a:endParaRPr lang="en-US" sz="2200" dirty="0">
              <a:latin typeface="Times New Roman"/>
              <a:ea typeface="Times New Roman"/>
            </a:endParaRPr>
          </a:p>
          <a:p>
            <a:pPr marL="457200" algn="justLow"/>
            <a:r>
              <a:rPr lang="ar-SA" sz="2200" b="1" dirty="0">
                <a:latin typeface="Times New Roman"/>
                <a:ea typeface="Times New Roman"/>
                <a:cs typeface="Arial"/>
              </a:rPr>
              <a:t>أ. النتروجين </a:t>
            </a:r>
            <a:r>
              <a:rPr lang="en-US" sz="2200" b="1" dirty="0">
                <a:latin typeface="Arial"/>
                <a:ea typeface="Times New Roman"/>
              </a:rPr>
              <a:t>N</a:t>
            </a:r>
            <a:r>
              <a:rPr lang="ar-SA" sz="2200" b="1" dirty="0">
                <a:latin typeface="Times New Roman"/>
                <a:ea typeface="Times New Roman"/>
                <a:cs typeface="Arial"/>
              </a:rPr>
              <a:t>             06, 78%  اقل من 4/5 تقريباً .</a:t>
            </a:r>
            <a:endParaRPr lang="en-US" sz="2200" dirty="0">
              <a:latin typeface="Times New Roman"/>
              <a:ea typeface="Times New Roman"/>
            </a:endParaRPr>
          </a:p>
          <a:p>
            <a:pPr marL="457200" algn="justLow"/>
            <a:r>
              <a:rPr lang="ar-SA" sz="2200" b="1" dirty="0">
                <a:latin typeface="Times New Roman"/>
                <a:ea typeface="Times New Roman"/>
                <a:cs typeface="Arial"/>
              </a:rPr>
              <a:t>ب.الاوكسجين </a:t>
            </a:r>
            <a:r>
              <a:rPr lang="en-US" sz="2200" b="1" dirty="0">
                <a:latin typeface="Arial"/>
                <a:ea typeface="Times New Roman"/>
              </a:rPr>
              <a:t>O2</a:t>
            </a:r>
            <a:r>
              <a:rPr lang="ar-SA" sz="2200" b="1" dirty="0">
                <a:latin typeface="Times New Roman"/>
                <a:ea typeface="Times New Roman"/>
                <a:cs typeface="Arial"/>
              </a:rPr>
              <a:t> </a:t>
            </a:r>
            <a:r>
              <a:rPr lang="ar-SA" sz="2200" b="1" dirty="0" smtClean="0">
                <a:latin typeface="Times New Roman"/>
                <a:ea typeface="Times New Roman"/>
                <a:cs typeface="Arial"/>
              </a:rPr>
              <a:t>              90, 20</a:t>
            </a:r>
            <a:r>
              <a:rPr lang="ar-SA" sz="2200" b="1" dirty="0">
                <a:latin typeface="Times New Roman"/>
                <a:ea typeface="Times New Roman"/>
                <a:cs typeface="Arial"/>
              </a:rPr>
              <a:t>% اقل من 1/5</a:t>
            </a:r>
            <a:endParaRPr lang="en-US" sz="2200" dirty="0">
              <a:latin typeface="Times New Roman"/>
              <a:ea typeface="Times New Roman"/>
            </a:endParaRPr>
          </a:p>
          <a:p>
            <a:pPr marL="457200" algn="justLow"/>
            <a:r>
              <a:rPr lang="ar-IQ" sz="2200" b="1" dirty="0" smtClean="0">
                <a:latin typeface="Times New Roman"/>
                <a:ea typeface="Times New Roman"/>
                <a:cs typeface="Arial"/>
              </a:rPr>
              <a:t>ج. </a:t>
            </a:r>
            <a:r>
              <a:rPr lang="ar-SA" sz="2200" b="1" dirty="0" smtClean="0">
                <a:latin typeface="Times New Roman"/>
                <a:ea typeface="Times New Roman"/>
                <a:cs typeface="Arial"/>
              </a:rPr>
              <a:t>غازات </a:t>
            </a:r>
            <a:r>
              <a:rPr lang="ar-SA" sz="2200" b="1" dirty="0">
                <a:latin typeface="Times New Roman"/>
                <a:ea typeface="Times New Roman"/>
                <a:cs typeface="Arial"/>
              </a:rPr>
              <a:t>نادرة             </a:t>
            </a:r>
            <a:r>
              <a:rPr lang="ar-IQ" sz="2200" b="1" dirty="0" smtClean="0">
                <a:latin typeface="Times New Roman"/>
                <a:ea typeface="Times New Roman"/>
                <a:cs typeface="Arial"/>
              </a:rPr>
              <a:t>01</a:t>
            </a:r>
            <a:r>
              <a:rPr lang="ar-SA" sz="2200" b="1" dirty="0" smtClean="0">
                <a:latin typeface="Times New Roman"/>
                <a:ea typeface="Times New Roman"/>
                <a:cs typeface="Arial"/>
              </a:rPr>
              <a:t>, </a:t>
            </a:r>
            <a:r>
              <a:rPr lang="ar-IQ" sz="2200" b="1" dirty="0">
                <a:latin typeface="Times New Roman"/>
                <a:ea typeface="Times New Roman"/>
                <a:cs typeface="Arial"/>
              </a:rPr>
              <a:t>0</a:t>
            </a:r>
            <a:r>
              <a:rPr lang="ar-SA" sz="2200" b="1" dirty="0" smtClean="0">
                <a:latin typeface="Times New Roman"/>
                <a:ea typeface="Times New Roman"/>
                <a:cs typeface="Arial"/>
              </a:rPr>
              <a:t>%</a:t>
            </a:r>
            <a:endParaRPr lang="en-US" sz="2200" dirty="0">
              <a:latin typeface="Times New Roman"/>
              <a:ea typeface="Times New Roman"/>
            </a:endParaRPr>
          </a:p>
          <a:p>
            <a:pPr marL="457200" algn="justLow"/>
            <a:r>
              <a:rPr lang="ar-SA" sz="2200" b="1" dirty="0">
                <a:latin typeface="Times New Roman"/>
                <a:ea typeface="Times New Roman"/>
                <a:cs typeface="Arial"/>
              </a:rPr>
              <a:t>د. ثاني اوكسيد </a:t>
            </a:r>
            <a:r>
              <a:rPr lang="en-US" sz="2200" b="1" dirty="0">
                <a:latin typeface="Arial"/>
                <a:ea typeface="Times New Roman"/>
              </a:rPr>
              <a:t>CO2</a:t>
            </a:r>
            <a:r>
              <a:rPr lang="ar-SA" sz="2200" b="1" dirty="0">
                <a:latin typeface="Times New Roman"/>
                <a:ea typeface="Times New Roman"/>
                <a:cs typeface="Arial"/>
              </a:rPr>
              <a:t>         </a:t>
            </a:r>
            <a:r>
              <a:rPr lang="ar-SA" sz="2200" b="1" dirty="0" smtClean="0">
                <a:latin typeface="Times New Roman"/>
                <a:ea typeface="Times New Roman"/>
                <a:cs typeface="Arial"/>
              </a:rPr>
              <a:t>0</a:t>
            </a:r>
            <a:r>
              <a:rPr lang="ar-IQ" sz="2200" b="1" dirty="0" smtClean="0">
                <a:latin typeface="Times New Roman"/>
                <a:ea typeface="Times New Roman"/>
                <a:cs typeface="Arial"/>
              </a:rPr>
              <a:t>,0</a:t>
            </a:r>
            <a:r>
              <a:rPr lang="ar-SA" sz="2200" b="1" dirty="0" smtClean="0">
                <a:latin typeface="Times New Roman"/>
                <a:ea typeface="Times New Roman"/>
                <a:cs typeface="Arial"/>
              </a:rPr>
              <a:t>3</a:t>
            </a:r>
            <a:r>
              <a:rPr lang="ar-SA" sz="2200" b="1" dirty="0">
                <a:latin typeface="Times New Roman"/>
                <a:ea typeface="Times New Roman"/>
                <a:cs typeface="Arial"/>
              </a:rPr>
              <a:t>% </a:t>
            </a:r>
            <a:r>
              <a:rPr lang="ar-IQ" sz="2200" b="1" dirty="0" smtClean="0">
                <a:latin typeface="Times New Roman"/>
                <a:ea typeface="Times New Roman"/>
                <a:cs typeface="Arial"/>
              </a:rPr>
              <a:t> </a:t>
            </a:r>
            <a:endParaRPr lang="en-US" sz="2200" dirty="0">
              <a:latin typeface="Times New Roman"/>
              <a:ea typeface="Times New Roman"/>
            </a:endParaRPr>
          </a:p>
          <a:p>
            <a:pPr marL="457200" algn="justLow"/>
            <a:endParaRPr lang="en-US" sz="1200" dirty="0">
              <a:latin typeface="Times New Roman"/>
              <a:ea typeface="Times New Roman"/>
            </a:endParaRPr>
          </a:p>
          <a:p>
            <a:pPr marL="457200" algn="justLow"/>
            <a:r>
              <a:rPr lang="ar-SA" sz="2200" dirty="0">
                <a:latin typeface="Times New Roman"/>
                <a:ea typeface="Times New Roman"/>
                <a:cs typeface="Arial"/>
              </a:rPr>
              <a:t>علماً ان النسب المئوية لهذه الغازات تختلف باختلاف المناطق المأخوذ منها أنموذج الهواء (سواء كان منطقة ساحلية او صحراوية ) وفي اماكن مفتوحة ذات هواء طلق او من هواء المدن المزدوجة فمثلاً تكون المناطق الساحلية مشبعة ببخار الماء بنسبة اكبر من سطح اليابسة كذلك تكون نسبة </a:t>
            </a:r>
            <a:r>
              <a:rPr lang="en-US" sz="2200" dirty="0">
                <a:latin typeface="Arial"/>
                <a:ea typeface="Times New Roman"/>
              </a:rPr>
              <a:t>CO2 </a:t>
            </a:r>
            <a:r>
              <a:rPr lang="ar-SA" sz="2200" dirty="0">
                <a:latin typeface="Times New Roman"/>
                <a:ea typeface="Times New Roman"/>
                <a:cs typeface="Arial"/>
              </a:rPr>
              <a:t>اقل في الهواء الطلق عنه في المناطق المزدحمة.</a:t>
            </a:r>
            <a:endParaRPr lang="en-US" sz="2200" dirty="0">
              <a:latin typeface="Times New Roman"/>
              <a:ea typeface="Times New Roman"/>
            </a:endParaRPr>
          </a:p>
          <a:p>
            <a:pPr marL="457200" algn="justLow"/>
            <a:r>
              <a:rPr lang="ar-SA" sz="2200" dirty="0">
                <a:latin typeface="Times New Roman"/>
                <a:ea typeface="Times New Roman"/>
                <a:cs typeface="Arial"/>
              </a:rPr>
              <a:t>في كل يوم يتنفس الانسان البالغ في الشهيق والزفير حوالي 25 الف مرة وهو بذلك يسحب حوالي 180 م3  من الهواء داخل الرئتين 6,5 م3 من الاوكسجين 180 م3  يتسرب الى الشعيرات الدموية للرئتين نفسها في الرئة ، يتحد الاوكسجين مع صبغة الهيموغلوبين مكوناً (اوكسي هيموغلوبين ) حيث يتم حمله بهذه الصورة المتحدة الى انسجة الجسم كافة وفي الانسجة يطلق الاوكسجين من هذا المركب وينفذ مباشرة الى الخلايا حيث تستعمله الخلايا في تفاعلات الأكسدة المعقدة ( </a:t>
            </a:r>
            <a:r>
              <a:rPr lang="en-US" sz="2200" dirty="0">
                <a:latin typeface="Arial"/>
                <a:ea typeface="Times New Roman"/>
              </a:rPr>
              <a:t>Oxidation</a:t>
            </a:r>
            <a:r>
              <a:rPr lang="ar-SA" sz="2200" dirty="0">
                <a:latin typeface="Times New Roman"/>
                <a:ea typeface="Times New Roman"/>
                <a:cs typeface="Arial"/>
              </a:rPr>
              <a:t> ) التي تحصل بوساطتها على الطاقة </a:t>
            </a:r>
            <a:r>
              <a:rPr lang="ar-SA" sz="2200" dirty="0" smtClean="0">
                <a:latin typeface="Times New Roman"/>
                <a:ea typeface="Times New Roman"/>
                <a:cs typeface="Arial"/>
              </a:rPr>
              <a:t>(</a:t>
            </a:r>
            <a:r>
              <a:rPr lang="en-US" sz="2200" dirty="0" smtClean="0">
                <a:latin typeface="Arial"/>
                <a:ea typeface="Times New Roman"/>
              </a:rPr>
              <a:t>energy</a:t>
            </a:r>
            <a:r>
              <a:rPr lang="ar-SA" sz="2200" dirty="0" smtClean="0">
                <a:latin typeface="Times New Roman"/>
                <a:ea typeface="Times New Roman"/>
                <a:cs typeface="Arial"/>
              </a:rPr>
              <a:t>) </a:t>
            </a:r>
            <a:r>
              <a:rPr lang="ar-SA" sz="2200" dirty="0">
                <a:latin typeface="Times New Roman"/>
                <a:ea typeface="Times New Roman"/>
                <a:cs typeface="Arial"/>
              </a:rPr>
              <a:t>من المواد الغذائية وفي هذه التفاعلات يتكون ثاني اوكسيد الكاربون  (</a:t>
            </a:r>
            <a:r>
              <a:rPr lang="en-US" sz="2200" dirty="0">
                <a:latin typeface="Arial"/>
                <a:ea typeface="Times New Roman"/>
              </a:rPr>
              <a:t>co2</a:t>
            </a:r>
            <a:r>
              <a:rPr lang="ar-SA" sz="2200" dirty="0">
                <a:latin typeface="Times New Roman"/>
                <a:ea typeface="Times New Roman"/>
                <a:cs typeface="Arial"/>
              </a:rPr>
              <a:t>) والمساء حيث ينتجها في الدم مرة اخرى ويتم حمله مره أخرى الى الرئتين حيث يتخلص منه في هواء الزفير ويخرج الماء مع الادرار والعرق.</a:t>
            </a:r>
            <a:endParaRPr lang="en-US" sz="2200" dirty="0">
              <a:effectLst/>
              <a:latin typeface="Times New Roman"/>
              <a:ea typeface="Times New Roman"/>
            </a:endParaRPr>
          </a:p>
        </p:txBody>
      </p:sp>
    </p:spTree>
    <p:extLst>
      <p:ext uri="{BB962C8B-B14F-4D97-AF65-F5344CB8AC3E}">
        <p14:creationId xmlns:p14="http://schemas.microsoft.com/office/powerpoint/2010/main" val="9865366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2032" y="395536"/>
            <a:ext cx="6480720" cy="7786747"/>
          </a:xfrm>
          <a:prstGeom prst="rect">
            <a:avLst/>
          </a:prstGeom>
        </p:spPr>
        <p:txBody>
          <a:bodyPr wrap="square">
            <a:spAutoFit/>
          </a:bodyPr>
          <a:lstStyle/>
          <a:p>
            <a:r>
              <a:rPr lang="ar-SA" sz="2000" dirty="0"/>
              <a:t>وعلى الرغم من ان استهلاك 2</a:t>
            </a:r>
            <a:r>
              <a:rPr lang="en-US" sz="2000" dirty="0"/>
              <a:t>O</a:t>
            </a:r>
            <a:r>
              <a:rPr lang="ar-SA" sz="2000" dirty="0"/>
              <a:t> وعدم تعويضه بقدر كافي فأن الكمية الكبيرة الموجودة في الهواء من هذا الغاز وكذلك قدره الرئتين الكبيرة الموجودة في الهواء من هذا الغاز، وكذلك قدره الرئتين الكبيرة على تخزينه تسمح بحصول الجسم على الكمية الكافية .</a:t>
            </a:r>
            <a:endParaRPr lang="en-US" sz="2000" dirty="0"/>
          </a:p>
          <a:p>
            <a:r>
              <a:rPr lang="ar-SA" sz="2000" dirty="0"/>
              <a:t>وتتزايد </a:t>
            </a:r>
            <a:r>
              <a:rPr lang="en-US" sz="2000" dirty="0"/>
              <a:t>co2</a:t>
            </a:r>
            <a:r>
              <a:rPr lang="ar-SA" sz="2000" dirty="0"/>
              <a:t> ولكن </a:t>
            </a:r>
            <a:r>
              <a:rPr lang="ar-SA" sz="2000" dirty="0" smtClean="0"/>
              <a:t>لا يشكل </a:t>
            </a:r>
            <a:r>
              <a:rPr lang="ar-SA" sz="2000" dirty="0"/>
              <a:t>خطورة الا اذا وصل بنسبة تركيز 21,2%.</a:t>
            </a:r>
            <a:endParaRPr lang="en-US" sz="2000" dirty="0"/>
          </a:p>
          <a:p>
            <a:r>
              <a:rPr lang="ar-SA" sz="2000" dirty="0"/>
              <a:t>في هواء الشهيق حجم الاوكسجين 21%</a:t>
            </a:r>
            <a:endParaRPr lang="en-US" sz="2000" dirty="0"/>
          </a:p>
          <a:p>
            <a:r>
              <a:rPr lang="ar-SA" sz="2000" dirty="0"/>
              <a:t>في هواء الزفير حجم الاوكسجين 16%</a:t>
            </a:r>
            <a:endParaRPr lang="en-US" sz="2000" dirty="0"/>
          </a:p>
          <a:p>
            <a:r>
              <a:rPr lang="ar-SA" sz="2000" dirty="0"/>
              <a:t>في كل 500 </a:t>
            </a:r>
            <a:r>
              <a:rPr lang="ar-SA" sz="2000" dirty="0" smtClean="0"/>
              <a:t>ملليتر </a:t>
            </a:r>
            <a:r>
              <a:rPr lang="ar-SA" sz="2000" dirty="0"/>
              <a:t>في هواء التنفس يتم امتصاص 25 </a:t>
            </a:r>
            <a:r>
              <a:rPr lang="ar-SA" sz="2000" dirty="0" smtClean="0"/>
              <a:t>ملليتر </a:t>
            </a:r>
            <a:r>
              <a:rPr lang="ar-SA" sz="2000" dirty="0"/>
              <a:t>من </a:t>
            </a:r>
            <a:r>
              <a:rPr lang="en-US" sz="2000" dirty="0"/>
              <a:t>O2</a:t>
            </a:r>
            <a:r>
              <a:rPr lang="ar-SA" sz="2000" dirty="0"/>
              <a:t> ويحل محله </a:t>
            </a:r>
            <a:r>
              <a:rPr lang="en-US" sz="2000" dirty="0"/>
              <a:t>co2</a:t>
            </a:r>
            <a:r>
              <a:rPr lang="ar-SA" sz="2000" dirty="0"/>
              <a:t> بكمية نفسها 25 </a:t>
            </a:r>
            <a:r>
              <a:rPr lang="ar-SA" sz="2000" dirty="0" smtClean="0"/>
              <a:t>ملليتر </a:t>
            </a:r>
            <a:r>
              <a:rPr lang="ar-SA" sz="2000" dirty="0"/>
              <a:t>.</a:t>
            </a:r>
            <a:endParaRPr lang="en-US" sz="2000" dirty="0"/>
          </a:p>
          <a:p>
            <a:r>
              <a:rPr lang="ar-SA" sz="2000" dirty="0"/>
              <a:t> </a:t>
            </a:r>
            <a:endParaRPr lang="en-US" sz="2000" dirty="0"/>
          </a:p>
          <a:p>
            <a:r>
              <a:rPr lang="ar-SA" sz="2000" b="1" dirty="0"/>
              <a:t>أما عضله الحجاب الحاجز </a:t>
            </a:r>
            <a:r>
              <a:rPr lang="ar-SA" sz="2000" dirty="0"/>
              <a:t>: عضلة على شكل صفحة ترتبط بالجزء الاساسي من الصدر وتفصله عن تجويف البطن تشبه القبه وعند </a:t>
            </a:r>
            <a:r>
              <a:rPr lang="ar-SA" sz="2000" dirty="0" smtClean="0"/>
              <a:t>انقباضها </a:t>
            </a:r>
            <a:r>
              <a:rPr lang="ar-SA" sz="2000" dirty="0"/>
              <a:t>تنفرد هذه القبة وتزيد من أتساع تجويف الصدر وبنفس الوقت تدفع محتويات البطن الى الاسفل وهذا </a:t>
            </a:r>
            <a:r>
              <a:rPr lang="ar-SA" sz="2000" dirty="0" smtClean="0"/>
              <a:t>ما يجعل </a:t>
            </a:r>
            <a:r>
              <a:rPr lang="ar-SA" sz="2000" dirty="0"/>
              <a:t>البطن تبرز كاملاً عند الشهيق .</a:t>
            </a:r>
            <a:endParaRPr lang="en-US" sz="2000" dirty="0"/>
          </a:p>
          <a:p>
            <a:r>
              <a:rPr lang="ar-SA" sz="2000" dirty="0"/>
              <a:t> </a:t>
            </a:r>
            <a:endParaRPr lang="en-US" sz="2000" dirty="0"/>
          </a:p>
          <a:p>
            <a:r>
              <a:rPr lang="ar-SA" sz="2000" b="1" u="sng" dirty="0"/>
              <a:t>السعة الحيوية</a:t>
            </a:r>
            <a:r>
              <a:rPr lang="ar-SA" sz="2000" b="1" dirty="0"/>
              <a:t> :</a:t>
            </a:r>
            <a:r>
              <a:rPr lang="ar-SA" sz="2000" dirty="0"/>
              <a:t> هي سحب أكبر كميه ممكنة  من الشهيق ثم أخراجه زفيراً بأقصى قوة فأن حجم الهواء الخارج يمثل أكبر حجم تستطيع الرئتان أن تبادلاه .</a:t>
            </a:r>
            <a:endParaRPr lang="en-US" sz="2000" dirty="0"/>
          </a:p>
          <a:p>
            <a:r>
              <a:rPr lang="ar-SA" sz="2000" dirty="0"/>
              <a:t>وهذا الحجم يسمى </a:t>
            </a:r>
            <a:r>
              <a:rPr lang="ar-SA" sz="2000" dirty="0" smtClean="0"/>
              <a:t>بالسعة الحيوية </a:t>
            </a:r>
            <a:r>
              <a:rPr lang="ar-SA" sz="2000" dirty="0"/>
              <a:t>ويبلغ عادةً ( 3 _ 5 ) لترات ، وتزداد قيمة السعه </a:t>
            </a:r>
            <a:r>
              <a:rPr lang="ar-SA" sz="2000" dirty="0" smtClean="0"/>
              <a:t>الحيوية </a:t>
            </a:r>
            <a:r>
              <a:rPr lang="ar-SA" sz="2000" dirty="0"/>
              <a:t>للرئتين حجم الجسم ووزنه ولها علاقه أيضاً بعمر الفرد وجنسه وبالتمارين </a:t>
            </a:r>
            <a:r>
              <a:rPr lang="ar-SA" sz="2000" dirty="0" smtClean="0"/>
              <a:t>التنفسية الخاصة </a:t>
            </a:r>
            <a:r>
              <a:rPr lang="ar-SA" sz="2000" dirty="0"/>
              <a:t>وحالات ممارسة النشاط الرياضي </a:t>
            </a:r>
            <a:r>
              <a:rPr lang="ar-SA" sz="2000" dirty="0" smtClean="0"/>
              <a:t>بانتظام </a:t>
            </a:r>
            <a:r>
              <a:rPr lang="ar-SA" sz="2000" dirty="0"/>
              <a:t>.</a:t>
            </a:r>
            <a:endParaRPr lang="en-US" sz="2000" dirty="0"/>
          </a:p>
        </p:txBody>
      </p:sp>
    </p:spTree>
    <p:extLst>
      <p:ext uri="{BB962C8B-B14F-4D97-AF65-F5344CB8AC3E}">
        <p14:creationId xmlns:p14="http://schemas.microsoft.com/office/powerpoint/2010/main" val="3321853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4216" y="467544"/>
            <a:ext cx="6408712" cy="8279190"/>
          </a:xfrm>
          <a:prstGeom prst="rect">
            <a:avLst/>
          </a:prstGeom>
        </p:spPr>
        <p:txBody>
          <a:bodyPr wrap="square">
            <a:spAutoFit/>
          </a:bodyPr>
          <a:lstStyle/>
          <a:p>
            <a:r>
              <a:rPr lang="ar-SA" sz="2800" b="1" u="sng" dirty="0"/>
              <a:t>تأثيرات التدريب الرياضي على الجهاز </a:t>
            </a:r>
            <a:r>
              <a:rPr lang="ar-SA" sz="2800" b="1" u="sng" dirty="0" smtClean="0"/>
              <a:t>التنفسي</a:t>
            </a:r>
            <a:endParaRPr lang="ar-IQ" sz="2800" b="1" u="sng" dirty="0" smtClean="0"/>
          </a:p>
          <a:p>
            <a:endParaRPr lang="en-US" sz="1400" dirty="0"/>
          </a:p>
          <a:p>
            <a:pPr lvl="0"/>
            <a:r>
              <a:rPr lang="ar-IQ" sz="2800" dirty="0" smtClean="0"/>
              <a:t>1- </a:t>
            </a:r>
            <a:r>
              <a:rPr lang="ar-SA" sz="2800" dirty="0" smtClean="0"/>
              <a:t>زيادة </a:t>
            </a:r>
            <a:r>
              <a:rPr lang="ar-SA" sz="2800" dirty="0"/>
              <a:t>السعة الحيوية وخاصة في الالعاب التي تمثل كفاءة الجهاز الدوري التنفسي دوراً هاماً في السباحة والعدو والمسافات الطويلة وكرة القدم ، وتزداد السعة الحيوية حسب انواع النشاط الرياضي وفي التدريب المنتظم.</a:t>
            </a:r>
            <a:endParaRPr lang="en-US" sz="2800" dirty="0"/>
          </a:p>
          <a:p>
            <a:pPr lvl="0"/>
            <a:r>
              <a:rPr lang="ar-IQ" sz="2800" dirty="0" smtClean="0"/>
              <a:t>2- </a:t>
            </a:r>
            <a:r>
              <a:rPr lang="ar-SA" sz="2800" dirty="0" smtClean="0"/>
              <a:t>الاقتصادية </a:t>
            </a:r>
            <a:r>
              <a:rPr lang="ar-SA" sz="2800" dirty="0"/>
              <a:t>في عملية التنفس وزيادة امتصاص الاوكسجين من قبل جدران الحويصلات الهوائية وان معدل سرعة التنفس للرياضين الممارسين وخاصة رياضيات الطاولة تتصف ببطء التنفس مقارنة بغير الرياضين.</a:t>
            </a:r>
            <a:endParaRPr lang="en-US" sz="2800" dirty="0"/>
          </a:p>
          <a:p>
            <a:pPr lvl="0"/>
            <a:r>
              <a:rPr lang="ar-IQ" sz="2800" dirty="0" smtClean="0"/>
              <a:t>3- </a:t>
            </a:r>
            <a:r>
              <a:rPr lang="ar-SA" sz="2800" dirty="0" smtClean="0"/>
              <a:t>تحسن </a:t>
            </a:r>
            <a:r>
              <a:rPr lang="ar-SA" sz="2800" dirty="0"/>
              <a:t>القابلية القصوى لاستهلاك الاوكسجين.</a:t>
            </a:r>
            <a:endParaRPr lang="en-US" sz="2800" dirty="0"/>
          </a:p>
          <a:p>
            <a:pPr lvl="0"/>
            <a:r>
              <a:rPr lang="ar-IQ" sz="2800" dirty="0" smtClean="0"/>
              <a:t>4- </a:t>
            </a:r>
            <a:r>
              <a:rPr lang="ar-SA" sz="2800" dirty="0" smtClean="0"/>
              <a:t>تحسن </a:t>
            </a:r>
            <a:r>
              <a:rPr lang="ar-SA" sz="2800" dirty="0"/>
              <a:t>القابلية </a:t>
            </a:r>
            <a:r>
              <a:rPr lang="ar-SA" sz="2800" dirty="0"/>
              <a:t>اللااوكسجينية</a:t>
            </a:r>
            <a:r>
              <a:rPr lang="ar-SA" sz="2800" dirty="0"/>
              <a:t> وخاصة في التدريب القصيرة (القوة والسرعة) </a:t>
            </a:r>
            <a:r>
              <a:rPr lang="ar-IQ" sz="2800" dirty="0" smtClean="0"/>
              <a:t> </a:t>
            </a:r>
            <a:endParaRPr lang="en-US" sz="2800" dirty="0"/>
          </a:p>
        </p:txBody>
      </p:sp>
    </p:spTree>
    <p:extLst>
      <p:ext uri="{BB962C8B-B14F-4D97-AF65-F5344CB8AC3E}">
        <p14:creationId xmlns:p14="http://schemas.microsoft.com/office/powerpoint/2010/main" val="2398491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0" y="107504"/>
            <a:ext cx="6723366" cy="896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1456400"/>
      </p:ext>
    </p:extLst>
  </p:cSld>
  <p:clrMapOvr>
    <a:masterClrMapping/>
  </p:clrMapOvr>
  <mc:AlternateContent xmlns:mc="http://schemas.openxmlformats.org/markup-compatibility/2006" xmlns:p14="http://schemas.microsoft.com/office/powerpoint/2010/main">
    <mc:Choice Requires="p14">
      <p:transition>
        <p14:flip dir="l"/>
      </p:transition>
    </mc:Choice>
    <mc:Fallback xmlns="">
      <p:transition>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دبوس تثبيت">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262</TotalTime>
  <Words>916</Words>
  <Application>Microsoft Office PowerPoint</Application>
  <PresentationFormat>عرض على الشاشة (3:4)‏</PresentationFormat>
  <Paragraphs>82</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حيوية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 pavilion dv6</dc:creator>
  <cp:lastModifiedBy>Maher</cp:lastModifiedBy>
  <cp:revision>31</cp:revision>
  <dcterms:created xsi:type="dcterms:W3CDTF">2012-03-07T17:45:39Z</dcterms:created>
  <dcterms:modified xsi:type="dcterms:W3CDTF">2019-04-14T07:44:44Z</dcterms:modified>
</cp:coreProperties>
</file>