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144582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070488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407885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370482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163466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7D98C23-639B-4513-A0A6-3835D35E98F2}"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62570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7D98C23-639B-4513-A0A6-3835D35E98F2}" type="datetimeFigureOut">
              <a:rPr lang="ar-IQ" smtClean="0"/>
              <a:t>16/09/1440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77729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7D98C23-639B-4513-A0A6-3835D35E98F2}" type="datetimeFigureOut">
              <a:rPr lang="ar-IQ" smtClean="0"/>
              <a:t>16/09/1440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72049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D98C23-639B-4513-A0A6-3835D35E98F2}" type="datetimeFigureOut">
              <a:rPr lang="ar-IQ" smtClean="0"/>
              <a:t>16/09/1440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37647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D98C23-639B-4513-A0A6-3835D35E98F2}"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55943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D98C23-639B-4513-A0A6-3835D35E98F2}" type="datetimeFigureOut">
              <a:rPr lang="ar-IQ" smtClean="0"/>
              <a:t>16/09/1440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E912AE3-EEEE-471B-A4FA-A246852C9613}" type="slidenum">
              <a:rPr lang="ar-IQ" smtClean="0"/>
              <a:t>‹#›</a:t>
            </a:fld>
            <a:endParaRPr lang="ar-IQ"/>
          </a:p>
        </p:txBody>
      </p:sp>
    </p:spTree>
    <p:extLst>
      <p:ext uri="{BB962C8B-B14F-4D97-AF65-F5344CB8AC3E}">
        <p14:creationId xmlns:p14="http://schemas.microsoft.com/office/powerpoint/2010/main" val="339526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D98C23-639B-4513-A0A6-3835D35E98F2}" type="datetimeFigureOut">
              <a:rPr lang="ar-IQ" smtClean="0"/>
              <a:t>16/09/1440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912AE3-EEEE-471B-A4FA-A246852C9613}" type="slidenum">
              <a:rPr lang="ar-IQ" smtClean="0"/>
              <a:t>‹#›</a:t>
            </a:fld>
            <a:endParaRPr lang="ar-IQ"/>
          </a:p>
        </p:txBody>
      </p:sp>
    </p:spTree>
    <p:extLst>
      <p:ext uri="{BB962C8B-B14F-4D97-AF65-F5344CB8AC3E}">
        <p14:creationId xmlns:p14="http://schemas.microsoft.com/office/powerpoint/2010/main" val="4003279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936103"/>
          </a:xfrm>
        </p:spPr>
        <p:txBody>
          <a:bodyPr/>
          <a:lstStyle/>
          <a:p>
            <a:r>
              <a:rPr lang="ar-IQ" dirty="0" smtClean="0"/>
              <a:t>نظرية الفصل بين السلطات</a:t>
            </a:r>
            <a:endParaRPr lang="ar-IQ" dirty="0"/>
          </a:p>
        </p:txBody>
      </p:sp>
      <p:sp>
        <p:nvSpPr>
          <p:cNvPr id="3" name="عنوان فرعي 2"/>
          <p:cNvSpPr>
            <a:spLocks noGrp="1"/>
          </p:cNvSpPr>
          <p:nvPr>
            <p:ph type="subTitle" idx="1"/>
          </p:nvPr>
        </p:nvSpPr>
        <p:spPr>
          <a:xfrm>
            <a:off x="179512" y="908720"/>
            <a:ext cx="8784976" cy="5949280"/>
          </a:xfrm>
        </p:spPr>
        <p:txBody>
          <a:bodyPr>
            <a:normAutofit/>
          </a:bodyPr>
          <a:lstStyle/>
          <a:p>
            <a:pPr algn="r"/>
            <a:r>
              <a:rPr lang="ar-IQ" sz="1800" dirty="0" smtClean="0"/>
              <a:t>ظهر مبدأ الفصل بين السلطات او </a:t>
            </a:r>
            <a:r>
              <a:rPr lang="ar-IQ" sz="1800" dirty="0" err="1" smtClean="0"/>
              <a:t>مايطلق</a:t>
            </a:r>
            <a:r>
              <a:rPr lang="ar-IQ" sz="1800" dirty="0" smtClean="0"/>
              <a:t> عليه ايضا نظرية فصل السلطات نتيجة لتطور تاريخي وفكري قد تجد اصوله عند الاغريق. مع ذلك فان هذه النظرية لم تتبلور بشكلها المتكامل ولم تكتسب المتكامل ولم تكتسب اهميتها الا منذ (عصر الانوار ) .</a:t>
            </a:r>
          </a:p>
          <a:p>
            <a:pPr algn="r"/>
            <a:r>
              <a:rPr lang="ar-IQ" sz="1800" dirty="0" smtClean="0"/>
              <a:t>ترتبط هذه النظرية كما يذهب اغلب الفقهاء بالمفكر الفرنسي </a:t>
            </a:r>
            <a:r>
              <a:rPr lang="ar-IQ" sz="1800" dirty="0" err="1" smtClean="0"/>
              <a:t>مونتيسيكو</a:t>
            </a:r>
            <a:r>
              <a:rPr lang="ar-IQ" sz="1800" dirty="0" smtClean="0"/>
              <a:t> ، </a:t>
            </a:r>
            <a:r>
              <a:rPr lang="ar-IQ" sz="1800" dirty="0" err="1" smtClean="0"/>
              <a:t>وكتابه"ذائع</a:t>
            </a:r>
            <a:r>
              <a:rPr lang="ar-IQ" sz="1800" dirty="0" smtClean="0"/>
              <a:t> الصيت "روح القوانين" </a:t>
            </a:r>
            <a:r>
              <a:rPr lang="en-US" sz="1800" dirty="0" smtClean="0"/>
              <a:t>ESPAITLOIS </a:t>
            </a:r>
            <a:r>
              <a:rPr lang="ar-IQ" sz="1800" dirty="0" smtClean="0"/>
              <a:t>الذي صدر سنة 1748 </a:t>
            </a:r>
            <a:r>
              <a:rPr lang="ar-IQ" dirty="0" smtClean="0"/>
              <a:t>.</a:t>
            </a:r>
          </a:p>
          <a:p>
            <a:pPr algn="r"/>
            <a:r>
              <a:rPr lang="ar-IQ" sz="1800" dirty="0" smtClean="0"/>
              <a:t>محتوى نظرية فصل السلطات </a:t>
            </a:r>
          </a:p>
          <a:p>
            <a:pPr algn="r"/>
            <a:r>
              <a:rPr lang="ar-IQ" sz="1800" dirty="0" smtClean="0"/>
              <a:t>يحدد </a:t>
            </a:r>
            <a:r>
              <a:rPr lang="ar-IQ" sz="1800" dirty="0" err="1" smtClean="0"/>
              <a:t>مونتيسكو</a:t>
            </a:r>
            <a:r>
              <a:rPr lang="ar-IQ" sz="1800" dirty="0" smtClean="0"/>
              <a:t> في كتابة روح القوانين الوظائف الاساسية التي تمارسها الدولة بثلاث : الوظيفة الاولى تهدف الى وضع القواعد المتضمنة تنظيم </a:t>
            </a:r>
            <a:r>
              <a:rPr lang="ar-IQ" sz="1800" dirty="0" err="1" smtClean="0"/>
              <a:t>حيتة</a:t>
            </a:r>
            <a:r>
              <a:rPr lang="ar-IQ" sz="1800" dirty="0" smtClean="0"/>
              <a:t> المجموعة(السلطة التشريعية) ، والوظيفة الثانية تهدف ال اجراء الاعمال واتخاذ المقررات لضمان هذه الحياة(السلطة التنفيذية)، اما الوظيفة الثالثة فهي تقضي بفصل النزاعات التي تثيرها هذه الحياة(السلطة القضائية). واذا كانت الغاية من وجود الدولة ، تتجسد في قدرتها على المحافظة على الحريات والحيلولة دون حصول الاستبداد ، فان هذه الغاية وكما يرى </a:t>
            </a:r>
            <a:r>
              <a:rPr lang="ar-IQ" sz="1800" dirty="0" err="1" smtClean="0"/>
              <a:t>مونتيسكو</a:t>
            </a:r>
            <a:r>
              <a:rPr lang="ar-IQ" sz="1800" dirty="0" smtClean="0"/>
              <a:t> </a:t>
            </a:r>
            <a:r>
              <a:rPr lang="ar-IQ" sz="1800" dirty="0" err="1" smtClean="0"/>
              <a:t>لاتتحقق</a:t>
            </a:r>
            <a:r>
              <a:rPr lang="ar-IQ" sz="1800" dirty="0" smtClean="0"/>
              <a:t> الا بالوصول الى فصل السلطات ، ذلك ان السلطة وكما يقول المفكر الانجليزي (</a:t>
            </a:r>
            <a:r>
              <a:rPr lang="en-US" sz="1800" dirty="0" smtClean="0"/>
              <a:t>Lord Action): "</a:t>
            </a:r>
            <a:r>
              <a:rPr lang="ar-IQ" sz="1800" dirty="0" smtClean="0"/>
              <a:t>ان السلطة مفسدة والسلطة المطلقة مفسدة مطلقة " .</a:t>
            </a:r>
          </a:p>
          <a:p>
            <a:pPr algn="r"/>
            <a:r>
              <a:rPr lang="ar-IQ" sz="1800" dirty="0" smtClean="0"/>
              <a:t>ويذهب </a:t>
            </a:r>
            <a:r>
              <a:rPr lang="ar-IQ" sz="1800" dirty="0" err="1" smtClean="0"/>
              <a:t>مونتيسكو</a:t>
            </a:r>
            <a:r>
              <a:rPr lang="ar-IQ" sz="1800" dirty="0" smtClean="0"/>
              <a:t> الى ان الانسان اذا </a:t>
            </a:r>
            <a:r>
              <a:rPr lang="ar-IQ" sz="1800" dirty="0" err="1" smtClean="0"/>
              <a:t>ماتمتع</a:t>
            </a:r>
            <a:r>
              <a:rPr lang="ar-IQ" sz="1800" dirty="0" smtClean="0"/>
              <a:t> بسلطة ما فانه يميل الى اساءة استعمالها ، وهو يضل متجها نحو هذه الاساءة الى ان يجد </a:t>
            </a:r>
            <a:r>
              <a:rPr lang="ar-IQ" sz="1800" dirty="0" err="1" smtClean="0"/>
              <a:t>مايحده</a:t>
            </a:r>
            <a:r>
              <a:rPr lang="ar-IQ" sz="1800" dirty="0" smtClean="0"/>
              <a:t> . </a:t>
            </a:r>
          </a:p>
          <a:p>
            <a:pPr algn="r"/>
            <a:endParaRPr lang="ar-IQ" sz="1800" dirty="0" smtClean="0"/>
          </a:p>
          <a:p>
            <a:pPr algn="r"/>
            <a:endParaRPr lang="ar-IQ" sz="1800" dirty="0" smtClean="0"/>
          </a:p>
          <a:p>
            <a:pPr algn="r"/>
            <a:endParaRPr lang="ar-IQ" dirty="0"/>
          </a:p>
        </p:txBody>
      </p:sp>
    </p:spTree>
    <p:extLst>
      <p:ext uri="{BB962C8B-B14F-4D97-AF65-F5344CB8AC3E}">
        <p14:creationId xmlns:p14="http://schemas.microsoft.com/office/powerpoint/2010/main" val="15689259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206</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نظرية الفصل بين السلطات</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الفصل بين السلطات</dc:title>
  <dc:creator>DR.Ahmed Saker 2O11</dc:creator>
  <cp:lastModifiedBy>DR.Ahmed Saker 2O11</cp:lastModifiedBy>
  <cp:revision>1</cp:revision>
  <dcterms:created xsi:type="dcterms:W3CDTF">2019-05-19T22:02:02Z</dcterms:created>
  <dcterms:modified xsi:type="dcterms:W3CDTF">2019-05-19T22:06:52Z</dcterms:modified>
</cp:coreProperties>
</file>