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5A77F52-81F1-487F-B3E2-37DA8E662D53}" type="datetimeFigureOut">
              <a:rPr lang="ar-IQ" smtClean="0"/>
              <a:t>16/09/1440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76FACB4-E664-4724-9CC5-0D86DD1DDDD1}" type="slidenum">
              <a:rPr lang="ar-IQ" smtClean="0"/>
              <a:t>‹#›</a:t>
            </a:fld>
            <a:endParaRPr lang="ar-IQ"/>
          </a:p>
        </p:txBody>
      </p:sp>
    </p:spTree>
    <p:extLst>
      <p:ext uri="{BB962C8B-B14F-4D97-AF65-F5344CB8AC3E}">
        <p14:creationId xmlns:p14="http://schemas.microsoft.com/office/powerpoint/2010/main" val="413752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5A77F52-81F1-487F-B3E2-37DA8E662D53}" type="datetimeFigureOut">
              <a:rPr lang="ar-IQ" smtClean="0"/>
              <a:t>16/09/1440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76FACB4-E664-4724-9CC5-0D86DD1DDDD1}" type="slidenum">
              <a:rPr lang="ar-IQ" smtClean="0"/>
              <a:t>‹#›</a:t>
            </a:fld>
            <a:endParaRPr lang="ar-IQ"/>
          </a:p>
        </p:txBody>
      </p:sp>
    </p:spTree>
    <p:extLst>
      <p:ext uri="{BB962C8B-B14F-4D97-AF65-F5344CB8AC3E}">
        <p14:creationId xmlns:p14="http://schemas.microsoft.com/office/powerpoint/2010/main" val="4235015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5A77F52-81F1-487F-B3E2-37DA8E662D53}" type="datetimeFigureOut">
              <a:rPr lang="ar-IQ" smtClean="0"/>
              <a:t>16/09/1440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76FACB4-E664-4724-9CC5-0D86DD1DDDD1}" type="slidenum">
              <a:rPr lang="ar-IQ" smtClean="0"/>
              <a:t>‹#›</a:t>
            </a:fld>
            <a:endParaRPr lang="ar-IQ"/>
          </a:p>
        </p:txBody>
      </p:sp>
    </p:spTree>
    <p:extLst>
      <p:ext uri="{BB962C8B-B14F-4D97-AF65-F5344CB8AC3E}">
        <p14:creationId xmlns:p14="http://schemas.microsoft.com/office/powerpoint/2010/main" val="616381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5A77F52-81F1-487F-B3E2-37DA8E662D53}" type="datetimeFigureOut">
              <a:rPr lang="ar-IQ" smtClean="0"/>
              <a:t>16/09/1440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76FACB4-E664-4724-9CC5-0D86DD1DDDD1}" type="slidenum">
              <a:rPr lang="ar-IQ" smtClean="0"/>
              <a:t>‹#›</a:t>
            </a:fld>
            <a:endParaRPr lang="ar-IQ"/>
          </a:p>
        </p:txBody>
      </p:sp>
    </p:spTree>
    <p:extLst>
      <p:ext uri="{BB962C8B-B14F-4D97-AF65-F5344CB8AC3E}">
        <p14:creationId xmlns:p14="http://schemas.microsoft.com/office/powerpoint/2010/main" val="4042463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5A77F52-81F1-487F-B3E2-37DA8E662D53}" type="datetimeFigureOut">
              <a:rPr lang="ar-IQ" smtClean="0"/>
              <a:t>16/09/1440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76FACB4-E664-4724-9CC5-0D86DD1DDDD1}" type="slidenum">
              <a:rPr lang="ar-IQ" smtClean="0"/>
              <a:t>‹#›</a:t>
            </a:fld>
            <a:endParaRPr lang="ar-IQ"/>
          </a:p>
        </p:txBody>
      </p:sp>
    </p:spTree>
    <p:extLst>
      <p:ext uri="{BB962C8B-B14F-4D97-AF65-F5344CB8AC3E}">
        <p14:creationId xmlns:p14="http://schemas.microsoft.com/office/powerpoint/2010/main" val="2450237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5A77F52-81F1-487F-B3E2-37DA8E662D53}" type="datetimeFigureOut">
              <a:rPr lang="ar-IQ" smtClean="0"/>
              <a:t>16/09/1440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76FACB4-E664-4724-9CC5-0D86DD1DDDD1}" type="slidenum">
              <a:rPr lang="ar-IQ" smtClean="0"/>
              <a:t>‹#›</a:t>
            </a:fld>
            <a:endParaRPr lang="ar-IQ"/>
          </a:p>
        </p:txBody>
      </p:sp>
    </p:spTree>
    <p:extLst>
      <p:ext uri="{BB962C8B-B14F-4D97-AF65-F5344CB8AC3E}">
        <p14:creationId xmlns:p14="http://schemas.microsoft.com/office/powerpoint/2010/main" val="3432251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5A77F52-81F1-487F-B3E2-37DA8E662D53}" type="datetimeFigureOut">
              <a:rPr lang="ar-IQ" smtClean="0"/>
              <a:t>16/09/1440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76FACB4-E664-4724-9CC5-0D86DD1DDDD1}" type="slidenum">
              <a:rPr lang="ar-IQ" smtClean="0"/>
              <a:t>‹#›</a:t>
            </a:fld>
            <a:endParaRPr lang="ar-IQ"/>
          </a:p>
        </p:txBody>
      </p:sp>
    </p:spTree>
    <p:extLst>
      <p:ext uri="{BB962C8B-B14F-4D97-AF65-F5344CB8AC3E}">
        <p14:creationId xmlns:p14="http://schemas.microsoft.com/office/powerpoint/2010/main" val="1557528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5A77F52-81F1-487F-B3E2-37DA8E662D53}" type="datetimeFigureOut">
              <a:rPr lang="ar-IQ" smtClean="0"/>
              <a:t>16/09/1440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76FACB4-E664-4724-9CC5-0D86DD1DDDD1}" type="slidenum">
              <a:rPr lang="ar-IQ" smtClean="0"/>
              <a:t>‹#›</a:t>
            </a:fld>
            <a:endParaRPr lang="ar-IQ"/>
          </a:p>
        </p:txBody>
      </p:sp>
    </p:spTree>
    <p:extLst>
      <p:ext uri="{BB962C8B-B14F-4D97-AF65-F5344CB8AC3E}">
        <p14:creationId xmlns:p14="http://schemas.microsoft.com/office/powerpoint/2010/main" val="1885788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5A77F52-81F1-487F-B3E2-37DA8E662D53}" type="datetimeFigureOut">
              <a:rPr lang="ar-IQ" smtClean="0"/>
              <a:t>16/09/1440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76FACB4-E664-4724-9CC5-0D86DD1DDDD1}" type="slidenum">
              <a:rPr lang="ar-IQ" smtClean="0"/>
              <a:t>‹#›</a:t>
            </a:fld>
            <a:endParaRPr lang="ar-IQ"/>
          </a:p>
        </p:txBody>
      </p:sp>
    </p:spTree>
    <p:extLst>
      <p:ext uri="{BB962C8B-B14F-4D97-AF65-F5344CB8AC3E}">
        <p14:creationId xmlns:p14="http://schemas.microsoft.com/office/powerpoint/2010/main" val="586911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5A77F52-81F1-487F-B3E2-37DA8E662D53}" type="datetimeFigureOut">
              <a:rPr lang="ar-IQ" smtClean="0"/>
              <a:t>16/09/1440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76FACB4-E664-4724-9CC5-0D86DD1DDDD1}" type="slidenum">
              <a:rPr lang="ar-IQ" smtClean="0"/>
              <a:t>‹#›</a:t>
            </a:fld>
            <a:endParaRPr lang="ar-IQ"/>
          </a:p>
        </p:txBody>
      </p:sp>
    </p:spTree>
    <p:extLst>
      <p:ext uri="{BB962C8B-B14F-4D97-AF65-F5344CB8AC3E}">
        <p14:creationId xmlns:p14="http://schemas.microsoft.com/office/powerpoint/2010/main" val="54823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5A77F52-81F1-487F-B3E2-37DA8E662D53}" type="datetimeFigureOut">
              <a:rPr lang="ar-IQ" smtClean="0"/>
              <a:t>16/09/1440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76FACB4-E664-4724-9CC5-0D86DD1DDDD1}" type="slidenum">
              <a:rPr lang="ar-IQ" smtClean="0"/>
              <a:t>‹#›</a:t>
            </a:fld>
            <a:endParaRPr lang="ar-IQ"/>
          </a:p>
        </p:txBody>
      </p:sp>
    </p:spTree>
    <p:extLst>
      <p:ext uri="{BB962C8B-B14F-4D97-AF65-F5344CB8AC3E}">
        <p14:creationId xmlns:p14="http://schemas.microsoft.com/office/powerpoint/2010/main" val="2845525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5A77F52-81F1-487F-B3E2-37DA8E662D53}" type="datetimeFigureOut">
              <a:rPr lang="ar-IQ" smtClean="0"/>
              <a:t>16/09/1440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76FACB4-E664-4724-9CC5-0D86DD1DDDD1}" type="slidenum">
              <a:rPr lang="ar-IQ" smtClean="0"/>
              <a:t>‹#›</a:t>
            </a:fld>
            <a:endParaRPr lang="ar-IQ"/>
          </a:p>
        </p:txBody>
      </p:sp>
    </p:spTree>
    <p:extLst>
      <p:ext uri="{BB962C8B-B14F-4D97-AF65-F5344CB8AC3E}">
        <p14:creationId xmlns:p14="http://schemas.microsoft.com/office/powerpoint/2010/main" val="3922991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16633"/>
            <a:ext cx="7772400" cy="1368151"/>
          </a:xfrm>
        </p:spPr>
        <p:txBody>
          <a:bodyPr/>
          <a:lstStyle/>
          <a:p>
            <a:r>
              <a:rPr lang="ar-IQ" dirty="0" smtClean="0"/>
              <a:t>الديمقراطية في العراق القديم</a:t>
            </a:r>
            <a:endParaRPr lang="ar-IQ" dirty="0"/>
          </a:p>
        </p:txBody>
      </p:sp>
      <p:sp>
        <p:nvSpPr>
          <p:cNvPr id="3" name="عنوان فرعي 2"/>
          <p:cNvSpPr>
            <a:spLocks noGrp="1"/>
          </p:cNvSpPr>
          <p:nvPr>
            <p:ph type="subTitle" idx="1"/>
          </p:nvPr>
        </p:nvSpPr>
        <p:spPr>
          <a:xfrm>
            <a:off x="107504" y="1340768"/>
            <a:ext cx="8784976" cy="5040560"/>
          </a:xfrm>
        </p:spPr>
        <p:txBody>
          <a:bodyPr>
            <a:normAutofit fontScale="85000" lnSpcReduction="10000"/>
          </a:bodyPr>
          <a:lstStyle/>
          <a:p>
            <a:r>
              <a:rPr lang="ar-IQ" dirty="0" smtClean="0"/>
              <a:t>ان الرأي السائد بين الباحثين انه سبق النظام الملكي الوراثي في المدن السومرية الاولى نظام سياسي يقوم على اسس ديمقراطية واستناداً الى هذا الرأي فأن الشؤون العامة في كل مدينة كانت تدار من قبل مجلسين احدهما ضم المسنين من سكان المدينة في حين ضم الآخر الرجال القادرين على حمل السلاح أي الشباب، وربما ضم بعض النساء ايضاً. وكان المجلسان يناقشان جميع القضايا العامة التي تهم سكان المدينة ولتسهيل مهمة ادارة المدينة فقد انتخب احدهم ليكون مسؤولاً ادارياً عن الشؤون الدينية والدنيوية ومنح صلاحيات محددة. </a:t>
            </a:r>
          </a:p>
          <a:p>
            <a:r>
              <a:rPr lang="ar-IQ" dirty="0" smtClean="0"/>
              <a:t>وفي حالات </a:t>
            </a:r>
            <a:r>
              <a:rPr lang="ar-IQ" dirty="0" err="1" smtClean="0"/>
              <a:t>الطوارىء</a:t>
            </a:r>
            <a:r>
              <a:rPr lang="ar-IQ" dirty="0" smtClean="0"/>
              <a:t> والظروف غير الاعتيادية كظروف الحرب والفيضان وغيرها ، كان المجلسان يمنحان الرجل المنتخب جميع الصلاحيات لتمكينه من ادارة شؤون المدينة في تلك الظروف ويبدو ان الرجل المنتخب الذي سمي بالرجل العظيم (</a:t>
            </a:r>
            <a:r>
              <a:rPr lang="ar-IQ" dirty="0" err="1" smtClean="0"/>
              <a:t>لوكال</a:t>
            </a:r>
            <a:r>
              <a:rPr lang="ar-IQ" smtClean="0"/>
              <a:t>) فقد احتفظ بالصلاحيات الممنوحة له حتى بعد زوال الظروف الطارئة بل ذهب ابعد من ذلك فقلص من نفوذ المجلسين وجعلهما تابعين له.</a:t>
            </a:r>
            <a:endParaRPr lang="ar-IQ" dirty="0"/>
          </a:p>
        </p:txBody>
      </p:sp>
    </p:spTree>
    <p:extLst>
      <p:ext uri="{BB962C8B-B14F-4D97-AF65-F5344CB8AC3E}">
        <p14:creationId xmlns:p14="http://schemas.microsoft.com/office/powerpoint/2010/main" val="263935257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151</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الديمقراطية في العراق القديم</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الديمقراطية في العراق القديم</dc:title>
  <dc:creator>DR.Ahmed Saker 2O11</dc:creator>
  <cp:lastModifiedBy>DR.Ahmed Saker 2O11</cp:lastModifiedBy>
  <cp:revision>1</cp:revision>
  <dcterms:created xsi:type="dcterms:W3CDTF">2019-05-19T21:28:36Z</dcterms:created>
  <dcterms:modified xsi:type="dcterms:W3CDTF">2019-05-19T21:30:41Z</dcterms:modified>
</cp:coreProperties>
</file>