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60" r:id="rId1"/>
  </p:sldMasterIdLst>
  <p:notesMasterIdLst>
    <p:notesMasterId r:id="rId17"/>
  </p:notesMasterIdLst>
  <p:sldIdLst>
    <p:sldId id="256" r:id="rId2"/>
    <p:sldId id="259" r:id="rId3"/>
    <p:sldId id="264" r:id="rId4"/>
    <p:sldId id="271" r:id="rId5"/>
    <p:sldId id="272" r:id="rId6"/>
    <p:sldId id="266" r:id="rId7"/>
    <p:sldId id="268" r:id="rId8"/>
    <p:sldId id="273" r:id="rId9"/>
    <p:sldId id="274" r:id="rId10"/>
    <p:sldId id="275" r:id="rId11"/>
    <p:sldId id="276" r:id="rId12"/>
    <p:sldId id="277" r:id="rId13"/>
    <p:sldId id="278" r:id="rId14"/>
    <p:sldId id="282" r:id="rId15"/>
    <p:sldId id="280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  <p:clrMru>
    <a:srgbClr val="FFCCFF"/>
    <a:srgbClr val="D5ECF7"/>
    <a:srgbClr val="AADD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FCAA86B-68E0-47E0-A30A-174FFB2C8426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3AC37A-96DB-4893-9C14-A5AA22D656A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AC37A-96DB-4893-9C14-A5AA22D656A6}" type="slidenum">
              <a:rPr lang="ar-IQ" smtClean="0"/>
              <a:pPr/>
              <a:t>1</a:t>
            </a:fld>
            <a:endParaRPr lang="ar-IQ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D41E77-8DAB-45AC-89EF-45B79B0FB430}" type="datetimeFigureOut">
              <a:rPr lang="ar-IQ" smtClean="0"/>
              <a:pPr/>
              <a:t>17/08/1440</a:t>
            </a:fld>
            <a:endParaRPr lang="ar-IQ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1E53C41-3BF4-43FA-9CB1-E28142663590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 spd="med" advClick="0">
    <p:wedg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10" name="عنوان فرعي 9"/>
          <p:cNvSpPr>
            <a:spLocks noGrp="1"/>
          </p:cNvSpPr>
          <p:nvPr>
            <p:ph type="subTitle" idx="1"/>
          </p:nvPr>
        </p:nvSpPr>
        <p:spPr>
          <a:xfrm>
            <a:off x="500034" y="2357430"/>
            <a:ext cx="8305800" cy="1143000"/>
          </a:xfrm>
        </p:spPr>
        <p:txBody>
          <a:bodyPr/>
          <a:lstStyle/>
          <a:p>
            <a:endParaRPr lang="ar-IQ" dirty="0" smtClean="0"/>
          </a:p>
          <a:p>
            <a:endParaRPr lang="ar-IQ" dirty="0" smtClean="0"/>
          </a:p>
        </p:txBody>
      </p:sp>
      <p:pic>
        <p:nvPicPr>
          <p:cNvPr id="5" name="صورة 4" descr="5e606f66-48c2-47c0-b891-e2fbfb9f2d70.JPG"/>
          <p:cNvPicPr>
            <a:picLocks noChangeAspect="1"/>
          </p:cNvPicPr>
          <p:nvPr/>
        </p:nvPicPr>
        <p:blipFill>
          <a:blip r:embed="rId3"/>
          <a:srcRect l="15909" t="15000" r="15909" b="57500"/>
          <a:stretch>
            <a:fillRect/>
          </a:stretch>
        </p:blipFill>
        <p:spPr>
          <a:xfrm>
            <a:off x="1928794" y="1000108"/>
            <a:ext cx="5643602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14282" y="142852"/>
            <a:ext cx="864399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800" dirty="0" smtClean="0">
                <a:solidFill>
                  <a:srgbClr val="FFCCFF"/>
                </a:solidFill>
                <a:cs typeface="DecoType Naskh Extensions" pitchFamily="2" charset="-78"/>
              </a:rPr>
              <a:t>وسائل </a:t>
            </a:r>
            <a:r>
              <a:rPr lang="ar-IQ" sz="48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الاعلان</a:t>
            </a:r>
            <a:r>
              <a:rPr lang="ar-IQ" sz="4800" dirty="0" smtClean="0">
                <a:solidFill>
                  <a:srgbClr val="FFCCFF"/>
                </a:solidFill>
                <a:cs typeface="DecoType Naskh Extensions" pitchFamily="2" charset="-78"/>
              </a:rPr>
              <a:t> </a:t>
            </a:r>
          </a:p>
          <a:p>
            <a:pPr algn="ctr"/>
            <a:r>
              <a:rPr lang="ar-IQ" sz="2400" dirty="0" smtClean="0">
                <a:cs typeface="DecoType Naskh Extensions" pitchFamily="2" charset="-78"/>
              </a:rPr>
              <a:t>هو </a:t>
            </a:r>
            <a:r>
              <a:rPr lang="ar-IQ" sz="2400" dirty="0" smtClean="0">
                <a:cs typeface="DecoType Naskh Extensions" pitchFamily="2" charset="-78"/>
              </a:rPr>
              <a:t>كلام </a:t>
            </a:r>
            <a:r>
              <a:rPr lang="ar-IQ" sz="2400" dirty="0" smtClean="0">
                <a:cs typeface="DecoType Naskh Extensions" pitchFamily="2" charset="-78"/>
              </a:rPr>
              <a:t>تصاحبه </a:t>
            </a:r>
            <a:r>
              <a:rPr lang="ar-IQ" sz="2400" dirty="0" smtClean="0">
                <a:cs typeface="DecoType Naskh Extensions" pitchFamily="2" charset="-78"/>
              </a:rPr>
              <a:t>صورة أو ، تنشره </a:t>
            </a:r>
            <a:r>
              <a:rPr lang="ar-IQ" sz="2400" dirty="0" smtClean="0">
                <a:cs typeface="DecoType Naskh Extensions" pitchFamily="2" charset="-78"/>
              </a:rPr>
              <a:t>الصحف </a:t>
            </a:r>
            <a:r>
              <a:rPr lang="ar-IQ" sz="2400" dirty="0" err="1" smtClean="0">
                <a:cs typeface="DecoType Naskh Extensions" pitchFamily="2" charset="-78"/>
              </a:rPr>
              <a:t>او</a:t>
            </a:r>
            <a:r>
              <a:rPr lang="ar-IQ" sz="2400" dirty="0" smtClean="0">
                <a:cs typeface="DecoType Naskh Extensions" pitchFamily="2" charset="-78"/>
              </a:rPr>
              <a:t> تبثه الإذاعة </a:t>
            </a:r>
            <a:r>
              <a:rPr lang="ar-IQ" sz="2400" dirty="0" smtClean="0">
                <a:cs typeface="DecoType Naskh Extensions" pitchFamily="2" charset="-78"/>
              </a:rPr>
              <a:t>والتلفزيون ، أو تعرضه دور السينما </a:t>
            </a:r>
            <a:r>
              <a:rPr lang="ar-IQ" sz="2400" dirty="0" smtClean="0">
                <a:cs typeface="DecoType Naskh Extensions" pitchFamily="2" charset="-78"/>
              </a:rPr>
              <a:t>على </a:t>
            </a:r>
            <a:r>
              <a:rPr lang="ar-IQ" sz="2400" dirty="0" smtClean="0">
                <a:cs typeface="DecoType Naskh Extensions" pitchFamily="2" charset="-78"/>
              </a:rPr>
              <a:t>شاشتها </a:t>
            </a:r>
            <a:r>
              <a:rPr lang="ar-IQ" sz="2400" dirty="0" err="1" smtClean="0">
                <a:cs typeface="DecoType Naskh Extensions" pitchFamily="2" charset="-78"/>
              </a:rPr>
              <a:t>او</a:t>
            </a:r>
            <a:r>
              <a:rPr lang="ar-IQ" sz="2400" dirty="0" smtClean="0">
                <a:cs typeface="DecoType Naskh Extensions" pitchFamily="2" charset="-78"/>
              </a:rPr>
              <a:t> يكون في مكان الحالات العامة ليطلع الناس على مضمونه أو </a:t>
            </a:r>
            <a:r>
              <a:rPr lang="ar-IQ" sz="2400" dirty="0" smtClean="0">
                <a:cs typeface="DecoType Naskh Extensions" pitchFamily="2" charset="-78"/>
              </a:rPr>
              <a:t>هو بالسلع </a:t>
            </a:r>
            <a:r>
              <a:rPr lang="ar-IQ" sz="2400" dirty="0" smtClean="0">
                <a:cs typeface="DecoType Naskh Extensions" pitchFamily="2" charset="-78"/>
              </a:rPr>
              <a:t>والخدمات التي تقدمها </a:t>
            </a:r>
            <a:r>
              <a:rPr lang="ar-IQ" sz="2400" dirty="0" smtClean="0">
                <a:cs typeface="DecoType Naskh Extensions" pitchFamily="2" charset="-78"/>
              </a:rPr>
              <a:t>وسائل </a:t>
            </a:r>
            <a:r>
              <a:rPr lang="ar-IQ" sz="2400" dirty="0" smtClean="0">
                <a:cs typeface="DecoType Naskh Extensions" pitchFamily="2" charset="-78"/>
              </a:rPr>
              <a:t>النشر المتاحة ، ولتعدد وسائل الإعلان </a:t>
            </a:r>
            <a:r>
              <a:rPr lang="ar-IQ" sz="2400" dirty="0" smtClean="0">
                <a:cs typeface="DecoType Naskh Extensions" pitchFamily="2" charset="-78"/>
              </a:rPr>
              <a:t>وأساليبه </a:t>
            </a:r>
          </a:p>
          <a:p>
            <a:pPr algn="ctr"/>
            <a:r>
              <a:rPr lang="ar-IQ" sz="2400" dirty="0" smtClean="0">
                <a:cs typeface="DecoType Naskh Extensions" pitchFamily="2" charset="-78"/>
              </a:rPr>
              <a:t>: صحف</a:t>
            </a:r>
          </a:p>
          <a:p>
            <a:pPr algn="ctr">
              <a:buFontTx/>
              <a:buChar char="-"/>
            </a:pPr>
            <a:r>
              <a:rPr lang="ar-IQ" sz="2400" dirty="0" smtClean="0">
                <a:cs typeface="DecoType Naskh Extensions" pitchFamily="2" charset="-78"/>
              </a:rPr>
              <a:t>المجلات </a:t>
            </a:r>
            <a:r>
              <a:rPr lang="ar-IQ" sz="2400" dirty="0" smtClean="0">
                <a:cs typeface="DecoType Naskh Extensions" pitchFamily="2" charset="-78"/>
              </a:rPr>
              <a:t>والكتيبات </a:t>
            </a:r>
            <a:r>
              <a:rPr lang="ar-IQ" sz="2400" dirty="0" err="1" smtClean="0">
                <a:cs typeface="DecoType Naskh Extensions" pitchFamily="2" charset="-78"/>
              </a:rPr>
              <a:t>والمطويات</a:t>
            </a:r>
            <a:r>
              <a:rPr lang="ar-IQ" sz="2400" dirty="0" smtClean="0">
                <a:cs typeface="DecoType Naskh Extensions" pitchFamily="2" charset="-78"/>
              </a:rPr>
              <a:t> </a:t>
            </a:r>
            <a:r>
              <a:rPr lang="ar-IQ" sz="2400" dirty="0" smtClean="0">
                <a:cs typeface="DecoType Naskh Extensions" pitchFamily="2" charset="-78"/>
              </a:rPr>
              <a:t>– </a:t>
            </a:r>
            <a:r>
              <a:rPr lang="ar-IQ" sz="2400" dirty="0" err="1" smtClean="0">
                <a:cs typeface="DecoType Naskh Extensions" pitchFamily="2" charset="-78"/>
              </a:rPr>
              <a:t>ا</a:t>
            </a:r>
            <a:endParaRPr lang="ar-IQ" sz="2400" dirty="0" smtClean="0">
              <a:cs typeface="DecoType Naskh Extensions" pitchFamily="2" charset="-78"/>
            </a:endParaRPr>
          </a:p>
          <a:p>
            <a:pPr algn="ctr">
              <a:buFontTx/>
              <a:buChar char="-"/>
            </a:pPr>
            <a:r>
              <a:rPr lang="ar-IQ" sz="2400" dirty="0" smtClean="0">
                <a:cs typeface="DecoType Naskh Extensions" pitchFamily="2" charset="-78"/>
              </a:rPr>
              <a:t>لملصقات </a:t>
            </a:r>
            <a:r>
              <a:rPr lang="ar-IQ" sz="2400" dirty="0" smtClean="0">
                <a:cs typeface="DecoType Naskh Extensions" pitchFamily="2" charset="-78"/>
              </a:rPr>
              <a:t>وإعلانات الجدران الإعلانات القائمة على الحوامل في الشوارع وعلى أسطح البنايات </a:t>
            </a:r>
            <a:r>
              <a:rPr lang="ar-IQ" sz="2400" dirty="0" smtClean="0">
                <a:cs typeface="DecoType Naskh Extensions" pitchFamily="2" charset="-78"/>
              </a:rPr>
              <a:t>التجارية</a:t>
            </a:r>
          </a:p>
          <a:p>
            <a:pPr algn="ctr">
              <a:buFontTx/>
              <a:buChar char="-"/>
            </a:pPr>
            <a:r>
              <a:rPr lang="ar-IQ" sz="2400" dirty="0" smtClean="0">
                <a:cs typeface="DecoType Naskh Extensions" pitchFamily="2" charset="-78"/>
              </a:rPr>
              <a:t> </a:t>
            </a:r>
            <a:r>
              <a:rPr lang="ar-IQ" sz="2400" dirty="0" smtClean="0">
                <a:cs typeface="DecoType Naskh Extensions" pitchFamily="2" charset="-78"/>
              </a:rPr>
              <a:t>- الطائرات التي ترسم في السماء كلمات وعناوين بان شان اللون بالأبيض والمناطيد التي تكتب عليها اسم الساعة </a:t>
            </a:r>
            <a:endParaRPr lang="ar-IQ" sz="2400" dirty="0" smtClean="0">
              <a:cs typeface="DecoType Naskh Extensions" pitchFamily="2" charset="-78"/>
            </a:endParaRPr>
          </a:p>
          <a:p>
            <a:pPr algn="ctr">
              <a:buFontTx/>
              <a:buChar char="-"/>
            </a:pPr>
            <a:r>
              <a:rPr lang="ar-IQ" sz="2400" dirty="0" smtClean="0">
                <a:cs typeface="DecoType Naskh Extensions" pitchFamily="2" charset="-78"/>
              </a:rPr>
              <a:t>- </a:t>
            </a:r>
            <a:r>
              <a:rPr lang="ar-IQ" sz="2400" dirty="0" smtClean="0">
                <a:cs typeface="DecoType Naskh Extensions" pitchFamily="2" charset="-78"/>
              </a:rPr>
              <a:t>الصحف الضوئية التي تكون في أحد الشوارع المزدحمة ومنها الإعلانات الضوئية </a:t>
            </a:r>
            <a:r>
              <a:rPr lang="ar-IQ" sz="2400" dirty="0" err="1" smtClean="0">
                <a:cs typeface="DecoType Naskh Extensions" pitchFamily="2" charset="-78"/>
              </a:rPr>
              <a:t>المتناوية</a:t>
            </a:r>
            <a:r>
              <a:rPr lang="ar-IQ" sz="2400" dirty="0" smtClean="0">
                <a:cs typeface="DecoType Naskh Extensions" pitchFamily="2" charset="-78"/>
              </a:rPr>
              <a:t> وغير </a:t>
            </a:r>
            <a:r>
              <a:rPr lang="ar-IQ" sz="2400" dirty="0" err="1" smtClean="0">
                <a:cs typeface="DecoType Naskh Extensions" pitchFamily="2" charset="-78"/>
              </a:rPr>
              <a:t>المتناوية</a:t>
            </a:r>
            <a:r>
              <a:rPr lang="ar-IQ" sz="2400" dirty="0" smtClean="0">
                <a:cs typeface="DecoType Naskh Extensions" pitchFamily="2" charset="-78"/>
              </a:rPr>
              <a:t> . </a:t>
            </a:r>
            <a:endParaRPr lang="ar-IQ" sz="2400" dirty="0" smtClean="0">
              <a:cs typeface="DecoType Naskh Extensions" pitchFamily="2" charset="-78"/>
            </a:endParaRPr>
          </a:p>
          <a:p>
            <a:pPr algn="ctr">
              <a:buFontTx/>
              <a:buChar char="-"/>
            </a:pPr>
            <a:r>
              <a:rPr lang="ar-IQ" sz="2400" dirty="0" smtClean="0">
                <a:cs typeface="DecoType Naskh Extensions" pitchFamily="2" charset="-78"/>
              </a:rPr>
              <a:t>الهدايا </a:t>
            </a:r>
            <a:r>
              <a:rPr lang="ar-IQ" sz="2400" dirty="0" smtClean="0">
                <a:cs typeface="DecoType Naskh Extensions" pitchFamily="2" charset="-78"/>
              </a:rPr>
              <a:t>المجانية التي توزع على الجمهور تحمل اسم الشركة أو اسم المحل </a:t>
            </a:r>
            <a:r>
              <a:rPr lang="ar-IQ" sz="2400" dirty="0" err="1" smtClean="0">
                <a:cs typeface="DecoType Naskh Extensions" pitchFamily="2" charset="-78"/>
              </a:rPr>
              <a:t>با</a:t>
            </a:r>
            <a:r>
              <a:rPr lang="ar-IQ" sz="2400" dirty="0" smtClean="0">
                <a:cs typeface="DecoType Naskh Extensions" pitchFamily="2" charset="-78"/>
              </a:rPr>
              <a:t> إلى عناوين الجمهور وتتضمن دعوة </a:t>
            </a:r>
            <a:r>
              <a:rPr lang="ar-IQ" sz="2400" dirty="0" smtClean="0">
                <a:cs typeface="DecoType Naskh Extensions" pitchFamily="2" charset="-78"/>
              </a:rPr>
              <a:t>لزيارة </a:t>
            </a:r>
            <a:r>
              <a:rPr lang="ar-IQ" sz="2400" dirty="0" smtClean="0">
                <a:cs typeface="DecoType Naskh Extensions" pitchFamily="2" charset="-78"/>
              </a:rPr>
              <a:t>المحل التجاري المعلن عنه </a:t>
            </a:r>
            <a:r>
              <a:rPr lang="ar-IQ" sz="2400" dirty="0" smtClean="0">
                <a:cs typeface="DecoType Naskh Extensions" pitchFamily="2" charset="-78"/>
              </a:rPr>
              <a:t>.</a:t>
            </a:r>
          </a:p>
          <a:p>
            <a:pPr algn="ctr">
              <a:buFontTx/>
              <a:buChar char="-"/>
            </a:pPr>
            <a:r>
              <a:rPr lang="ar-IQ" sz="2400" dirty="0" smtClean="0">
                <a:cs typeface="DecoType Naskh Extensions" pitchFamily="2" charset="-78"/>
              </a:rPr>
              <a:t> </a:t>
            </a:r>
            <a:r>
              <a:rPr lang="ar-IQ" sz="2400" dirty="0" smtClean="0">
                <a:cs typeface="DecoType Naskh Extensions" pitchFamily="2" charset="-78"/>
              </a:rPr>
              <a:t>- الرسائل التي تصل إلى عناوين الجمهور وتتضمن </a:t>
            </a:r>
            <a:r>
              <a:rPr lang="ar-IQ" sz="2400" dirty="0" err="1" smtClean="0">
                <a:cs typeface="DecoType Naskh Extensions" pitchFamily="2" charset="-78"/>
              </a:rPr>
              <a:t>دعو</a:t>
            </a:r>
            <a:r>
              <a:rPr lang="ar-IQ" sz="2400" dirty="0" smtClean="0">
                <a:cs typeface="DecoType Naskh Extensions" pitchFamily="2" charset="-78"/>
              </a:rPr>
              <a:t> أو رسوما </a:t>
            </a:r>
            <a:r>
              <a:rPr lang="ar-IQ" sz="2400" dirty="0" smtClean="0">
                <a:cs typeface="DecoType Naskh Extensions" pitchFamily="2" charset="-78"/>
              </a:rPr>
              <a:t>مغرية </a:t>
            </a:r>
            <a:r>
              <a:rPr lang="ar-IQ" sz="2400" dirty="0" smtClean="0">
                <a:cs typeface="DecoType Naskh Extensions" pitchFamily="2" charset="-78"/>
              </a:rPr>
              <a:t>تدعو إلى شراء السلعة ولاسيما تلك التي تتصل </a:t>
            </a:r>
            <a:r>
              <a:rPr lang="ar-IQ" sz="2400" dirty="0" err="1" smtClean="0">
                <a:cs typeface="DecoType Naskh Extensions" pitchFamily="2" charset="-78"/>
              </a:rPr>
              <a:t>به</a:t>
            </a:r>
            <a:r>
              <a:rPr lang="ar-IQ" sz="2400" dirty="0" smtClean="0">
                <a:cs typeface="DecoType Naskh Extensions" pitchFamily="2" charset="-78"/>
              </a:rPr>
              <a:t> المرأة كالمجوهرات وأدوات التجميل والعطور والساعات وغير ذلك </a:t>
            </a:r>
            <a:endParaRPr lang="ar-IQ" sz="24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28596" y="285728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000" dirty="0" err="1" smtClean="0">
                <a:solidFill>
                  <a:srgbClr val="FFCCFF"/>
                </a:solidFill>
                <a:cs typeface="DecoType Naskh Extensions" pitchFamily="2" charset="-78"/>
              </a:rPr>
              <a:t>اهداف</a:t>
            </a:r>
            <a:r>
              <a:rPr lang="ar-IQ" sz="4000" dirty="0" smtClean="0">
                <a:solidFill>
                  <a:srgbClr val="FFCCFF"/>
                </a:solidFill>
                <a:cs typeface="DecoType Naskh Extensions" pitchFamily="2" charset="-78"/>
              </a:rPr>
              <a:t> </a:t>
            </a:r>
            <a:r>
              <a:rPr lang="ar-IQ" sz="40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الاعلان</a:t>
            </a:r>
            <a:endParaRPr lang="ar-IQ" sz="4000" dirty="0" smtClean="0">
              <a:solidFill>
                <a:srgbClr val="FFCCFF"/>
              </a:solidFill>
              <a:cs typeface="DecoType Naskh Extensions" pitchFamily="2" charset="-78"/>
            </a:endParaRPr>
          </a:p>
          <a:p>
            <a:pPr algn="ctr"/>
            <a:r>
              <a:rPr lang="ar-IQ" sz="4000" dirty="0" smtClean="0">
                <a:cs typeface="DecoType Naskh Extensions" pitchFamily="2" charset="-78"/>
              </a:rPr>
              <a:t>يلعب الإعلان </a:t>
            </a:r>
            <a:r>
              <a:rPr lang="ar-IQ" sz="4000" dirty="0" smtClean="0">
                <a:cs typeface="DecoType Naskh Extensions" pitchFamily="2" charset="-78"/>
              </a:rPr>
              <a:t>دورا مهما في المحصول اللغوي للطفل باعتبار </a:t>
            </a:r>
            <a:r>
              <a:rPr lang="ar-IQ" sz="4000" dirty="0" err="1" smtClean="0">
                <a:cs typeface="DecoType Naskh Extensions" pitchFamily="2" charset="-78"/>
              </a:rPr>
              <a:t>ان</a:t>
            </a:r>
            <a:r>
              <a:rPr lang="ar-IQ" sz="4000" dirty="0" smtClean="0">
                <a:cs typeface="DecoType Naskh Extensions" pitchFamily="2" charset="-78"/>
              </a:rPr>
              <a:t> </a:t>
            </a:r>
            <a:r>
              <a:rPr lang="ar-IQ" sz="4000" dirty="0" smtClean="0">
                <a:cs typeface="DecoType Naskh Extensions" pitchFamily="2" charset="-78"/>
              </a:rPr>
              <a:t>البيئة هي </a:t>
            </a:r>
            <a:r>
              <a:rPr lang="ar-IQ" sz="4000" dirty="0" smtClean="0">
                <a:cs typeface="DecoType Naskh Extensions" pitchFamily="2" charset="-78"/>
              </a:rPr>
              <a:t>المجال العام للحياة ، ولتحقيق ذلك من خلال النظر </a:t>
            </a:r>
            <a:r>
              <a:rPr lang="ar-IQ" sz="4000" dirty="0" smtClean="0">
                <a:cs typeface="DecoType Naskh Extensions" pitchFamily="2" charset="-78"/>
              </a:rPr>
              <a:t>للإعلان </a:t>
            </a:r>
            <a:r>
              <a:rPr lang="ar-IQ" sz="4000" dirty="0" smtClean="0">
                <a:cs typeface="DecoType Naskh Extensions" pitchFamily="2" charset="-78"/>
              </a:rPr>
              <a:t>في إطار ما يعرف بالنموذج السيكولوجي </a:t>
            </a:r>
            <a:r>
              <a:rPr lang="ar-IQ" sz="4000" dirty="0" smtClean="0">
                <a:cs typeface="DecoType Naskh Extensions" pitchFamily="2" charset="-78"/>
              </a:rPr>
              <a:t>ألعمليه </a:t>
            </a:r>
            <a:r>
              <a:rPr lang="ar-IQ" sz="4000" dirty="0" smtClean="0">
                <a:cs typeface="DecoType Naskh Extensions" pitchFamily="2" charset="-78"/>
              </a:rPr>
              <a:t>الاتصال </a:t>
            </a:r>
            <a:r>
              <a:rPr lang="ar-IQ" sz="4000" dirty="0" err="1" smtClean="0">
                <a:cs typeface="DecoType Naskh Extensions" pitchFamily="2" charset="-78"/>
              </a:rPr>
              <a:t>الاعلاني</a:t>
            </a:r>
            <a:r>
              <a:rPr lang="ar-IQ" sz="4000" dirty="0" smtClean="0">
                <a:cs typeface="DecoType Naskh Extensions" pitchFamily="2" charset="-78"/>
              </a:rPr>
              <a:t> : </a:t>
            </a:r>
          </a:p>
          <a:p>
            <a:pPr algn="ctr"/>
            <a:r>
              <a:rPr lang="ar-IQ" sz="4000" dirty="0" smtClean="0">
                <a:cs typeface="DecoType Naskh Extensions" pitchFamily="2" charset="-78"/>
              </a:rPr>
              <a:t>1</a:t>
            </a:r>
            <a:r>
              <a:rPr lang="ar-IQ" sz="4000" dirty="0" smtClean="0">
                <a:cs typeface="DecoType Naskh Extensions" pitchFamily="2" charset="-78"/>
              </a:rPr>
              <a:t>التعريف </a:t>
            </a:r>
            <a:r>
              <a:rPr lang="ar-IQ" sz="4000" dirty="0" smtClean="0">
                <a:cs typeface="DecoType Naskh Extensions" pitchFamily="2" charset="-78"/>
              </a:rPr>
              <a:t>بالمعلن </a:t>
            </a:r>
          </a:p>
          <a:p>
            <a:pPr algn="ctr"/>
            <a:r>
              <a:rPr lang="ar-IQ" sz="4000" dirty="0" smtClean="0">
                <a:cs typeface="DecoType Naskh Extensions" pitchFamily="2" charset="-78"/>
              </a:rPr>
              <a:t>2 </a:t>
            </a:r>
            <a:r>
              <a:rPr lang="ar-IQ" sz="4000" dirty="0" err="1" smtClean="0">
                <a:cs typeface="DecoType Naskh Extensions" pitchFamily="2" charset="-78"/>
              </a:rPr>
              <a:t>التاثير</a:t>
            </a:r>
            <a:r>
              <a:rPr lang="ar-IQ" sz="4000" dirty="0" smtClean="0">
                <a:cs typeface="DecoType Naskh Extensions" pitchFamily="2" charset="-78"/>
              </a:rPr>
              <a:t> </a:t>
            </a:r>
            <a:r>
              <a:rPr lang="ar-IQ" sz="4000" dirty="0" smtClean="0">
                <a:cs typeface="DecoType Naskh Extensions" pitchFamily="2" charset="-78"/>
              </a:rPr>
              <a:t>في اتجاهات </a:t>
            </a:r>
            <a:r>
              <a:rPr lang="ar-IQ" sz="4000" dirty="0" err="1" smtClean="0">
                <a:cs typeface="DecoType Naskh Extensions" pitchFamily="2" charset="-78"/>
              </a:rPr>
              <a:t>الجمهورالمستدف</a:t>
            </a:r>
            <a:endParaRPr lang="ar-IQ" sz="4000" dirty="0" smtClean="0">
              <a:cs typeface="DecoType Naskh Extensions" pitchFamily="2" charset="-78"/>
            </a:endParaRPr>
          </a:p>
          <a:p>
            <a:pPr algn="ctr"/>
            <a:r>
              <a:rPr lang="ar-IQ" sz="4000" dirty="0" smtClean="0">
                <a:cs typeface="DecoType Naskh Extensions" pitchFamily="2" charset="-78"/>
              </a:rPr>
              <a:t>3</a:t>
            </a:r>
            <a:r>
              <a:rPr lang="ar-IQ" sz="4000" dirty="0" smtClean="0">
                <a:cs typeface="DecoType Naskh Extensions" pitchFamily="2" charset="-78"/>
              </a:rPr>
              <a:t> إقناع </a:t>
            </a:r>
            <a:r>
              <a:rPr lang="ar-IQ" sz="4000" dirty="0" smtClean="0">
                <a:cs typeface="DecoType Naskh Extensions" pitchFamily="2" charset="-78"/>
              </a:rPr>
              <a:t>الجمهور المستهدف والوصول إلى الاستجابة المطلوبة مع الأخذ الاعتبار خصائص الجمهور المستهدف وقدراته وحاجاته ورغباته ودوافعه </a:t>
            </a:r>
            <a:endParaRPr lang="ar-IQ" sz="40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0" y="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600" dirty="0" smtClean="0">
                <a:solidFill>
                  <a:srgbClr val="FFCCFF"/>
                </a:solidFill>
                <a:cs typeface="DecoType Naskh Extensions" pitchFamily="2" charset="-78"/>
              </a:rPr>
              <a:t>فوائد </a:t>
            </a:r>
            <a:r>
              <a:rPr lang="ar-IQ" sz="36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الاعلان</a:t>
            </a:r>
            <a:endParaRPr lang="ar-IQ" sz="3600" dirty="0" smtClean="0">
              <a:solidFill>
                <a:srgbClr val="FFCCFF"/>
              </a:solidFill>
              <a:cs typeface="DecoType Naskh Extensions" pitchFamily="2" charset="-78"/>
            </a:endParaRP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1 البحث عن </a:t>
            </a:r>
            <a:r>
              <a:rPr lang="ar-IQ" sz="3600" dirty="0" err="1" smtClean="0">
                <a:cs typeface="DecoType Naskh Extensions" pitchFamily="2" charset="-78"/>
              </a:rPr>
              <a:t>المعرفه</a:t>
            </a:r>
            <a:r>
              <a:rPr lang="ar-IQ" sz="3600" dirty="0" smtClean="0">
                <a:cs typeface="DecoType Naskh Extensions" pitchFamily="2" charset="-78"/>
              </a:rPr>
              <a:t>  ومتابعه الجديد  فقد نشاهد بحثا يتضمن معلومات من احدث الاكتشافات</a:t>
            </a: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2 </a:t>
            </a:r>
            <a:r>
              <a:rPr lang="ar-IQ" sz="3600" dirty="0" err="1" smtClean="0">
                <a:cs typeface="DecoType Naskh Extensions" pitchFamily="2" charset="-78"/>
              </a:rPr>
              <a:t>الحاجه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err="1" smtClean="0">
                <a:cs typeface="DecoType Naskh Extensions" pitchFamily="2" charset="-78"/>
              </a:rPr>
              <a:t>الى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err="1" smtClean="0">
                <a:cs typeface="DecoType Naskh Extensions" pitchFamily="2" charset="-78"/>
              </a:rPr>
              <a:t>التاكد</a:t>
            </a:r>
            <a:r>
              <a:rPr lang="ar-IQ" sz="3600" dirty="0" smtClean="0">
                <a:cs typeface="DecoType Naskh Extensions" pitchFamily="2" charset="-78"/>
              </a:rPr>
              <a:t> من جوده </a:t>
            </a:r>
            <a:r>
              <a:rPr lang="ar-IQ" sz="3600" dirty="0" err="1" smtClean="0">
                <a:cs typeface="DecoType Naskh Extensions" pitchFamily="2" charset="-78"/>
              </a:rPr>
              <a:t>او</a:t>
            </a:r>
            <a:r>
              <a:rPr lang="ar-IQ" sz="3600" dirty="0" smtClean="0">
                <a:cs typeface="DecoType Naskh Extensions" pitchFamily="2" charset="-78"/>
              </a:rPr>
              <a:t> مفعول </a:t>
            </a:r>
            <a:r>
              <a:rPr lang="ar-IQ" sz="3600" dirty="0" err="1" smtClean="0">
                <a:cs typeface="DecoType Naskh Extensions" pitchFamily="2" charset="-78"/>
              </a:rPr>
              <a:t>السلعه</a:t>
            </a:r>
            <a:r>
              <a:rPr lang="ar-IQ" sz="3600" dirty="0" smtClean="0">
                <a:cs typeface="DecoType Naskh Extensions" pitchFamily="2" charset="-78"/>
              </a:rPr>
              <a:t> المعلن عنها </a:t>
            </a: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3 الكسل العقلي </a:t>
            </a:r>
            <a:r>
              <a:rPr lang="ar-IQ" sz="3600" dirty="0" err="1" smtClean="0">
                <a:cs typeface="DecoType Naskh Extensions" pitchFamily="2" charset="-78"/>
              </a:rPr>
              <a:t>اذ</a:t>
            </a:r>
            <a:r>
              <a:rPr lang="ar-IQ" sz="3600" dirty="0" smtClean="0">
                <a:cs typeface="DecoType Naskh Extensions" pitchFamily="2" charset="-78"/>
              </a:rPr>
              <a:t> يؤثر </a:t>
            </a:r>
            <a:r>
              <a:rPr lang="ar-IQ" sz="3600" dirty="0" err="1" smtClean="0">
                <a:cs typeface="DecoType Naskh Extensions" pitchFamily="2" charset="-78"/>
              </a:rPr>
              <a:t>الاعلان</a:t>
            </a:r>
            <a:r>
              <a:rPr lang="ar-IQ" sz="3600" dirty="0" smtClean="0">
                <a:cs typeface="DecoType Naskh Extensions" pitchFamily="2" charset="-78"/>
              </a:rPr>
              <a:t> على تفكير المشاهد والبحث عن </a:t>
            </a:r>
            <a:r>
              <a:rPr lang="ar-IQ" sz="3600" dirty="0" err="1" smtClean="0">
                <a:cs typeface="DecoType Naskh Extensions" pitchFamily="2" charset="-78"/>
              </a:rPr>
              <a:t>الاجود</a:t>
            </a:r>
            <a:endParaRPr lang="ar-IQ" sz="3600" dirty="0" smtClean="0">
              <a:cs typeface="DecoType Naskh Extensions" pitchFamily="2" charset="-78"/>
            </a:endParaRP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4 </a:t>
            </a:r>
            <a:r>
              <a:rPr lang="ar-IQ" sz="3600" dirty="0" err="1" smtClean="0">
                <a:cs typeface="DecoType Naskh Extensions" pitchFamily="2" charset="-78"/>
              </a:rPr>
              <a:t>الرغبه</a:t>
            </a:r>
            <a:r>
              <a:rPr lang="ar-IQ" sz="3600" dirty="0" smtClean="0">
                <a:cs typeface="DecoType Naskh Extensions" pitchFamily="2" charset="-78"/>
              </a:rPr>
              <a:t> في الاغتناء </a:t>
            </a:r>
            <a:r>
              <a:rPr lang="ar-IQ" sz="3600" dirty="0" err="1" smtClean="0">
                <a:cs typeface="DecoType Naskh Extensions" pitchFamily="2" charset="-78"/>
              </a:rPr>
              <a:t>اذ</a:t>
            </a:r>
            <a:r>
              <a:rPr lang="ar-IQ" sz="3600" dirty="0" smtClean="0">
                <a:cs typeface="DecoType Naskh Extensions" pitchFamily="2" charset="-78"/>
              </a:rPr>
              <a:t> يشغل المعلن </a:t>
            </a:r>
            <a:r>
              <a:rPr lang="ar-IQ" sz="3600" dirty="0" err="1" smtClean="0">
                <a:cs typeface="DecoType Naskh Extensions" pitchFamily="2" charset="-78"/>
              </a:rPr>
              <a:t>الرغبه</a:t>
            </a:r>
            <a:r>
              <a:rPr lang="ar-IQ" sz="3600" dirty="0" smtClean="0">
                <a:cs typeface="DecoType Naskh Extensions" pitchFamily="2" charset="-78"/>
              </a:rPr>
              <a:t> في التمتع بالشيء المعلن عنه</a:t>
            </a: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5الرغبه في حياه </a:t>
            </a:r>
            <a:r>
              <a:rPr lang="ar-IQ" sz="3600" dirty="0" err="1" smtClean="0">
                <a:cs typeface="DecoType Naskh Extensions" pitchFamily="2" charset="-78"/>
              </a:rPr>
              <a:t>افضل</a:t>
            </a:r>
            <a:r>
              <a:rPr lang="ar-IQ" sz="3600" dirty="0" smtClean="0">
                <a:cs typeface="DecoType Naskh Extensions" pitchFamily="2" charset="-78"/>
              </a:rPr>
              <a:t> فيوحي </a:t>
            </a:r>
            <a:r>
              <a:rPr lang="ar-IQ" sz="3600" dirty="0" err="1" smtClean="0">
                <a:cs typeface="DecoType Naskh Extensions" pitchFamily="2" charset="-78"/>
              </a:rPr>
              <a:t>الاعلان</a:t>
            </a:r>
            <a:r>
              <a:rPr lang="ar-IQ" sz="3600" dirty="0" smtClean="0">
                <a:cs typeface="DecoType Naskh Extensions" pitchFamily="2" charset="-78"/>
              </a:rPr>
              <a:t> للمشاهد </a:t>
            </a:r>
            <a:r>
              <a:rPr lang="ar-IQ" sz="3600" dirty="0" err="1" smtClean="0">
                <a:cs typeface="DecoType Naskh Extensions" pitchFamily="2" charset="-78"/>
              </a:rPr>
              <a:t>بانه</a:t>
            </a:r>
            <a:r>
              <a:rPr lang="ar-IQ" sz="3600" dirty="0" smtClean="0">
                <a:cs typeface="DecoType Naskh Extensions" pitchFamily="2" charset="-78"/>
              </a:rPr>
              <a:t> يستطيع  </a:t>
            </a:r>
            <a:r>
              <a:rPr lang="ar-IQ" sz="3600" dirty="0" err="1" smtClean="0">
                <a:cs typeface="DecoType Naskh Extensions" pitchFamily="2" charset="-78"/>
              </a:rPr>
              <a:t>ان</a:t>
            </a:r>
            <a:r>
              <a:rPr lang="ar-IQ" sz="3600" dirty="0" smtClean="0">
                <a:cs typeface="DecoType Naskh Extensions" pitchFamily="2" charset="-78"/>
              </a:rPr>
              <a:t> يعيش حياه </a:t>
            </a:r>
            <a:r>
              <a:rPr lang="ar-IQ" sz="3600" dirty="0" err="1" smtClean="0">
                <a:cs typeface="DecoType Naskh Extensions" pitchFamily="2" charset="-78"/>
              </a:rPr>
              <a:t>سعيده</a:t>
            </a:r>
            <a:endParaRPr lang="ar-IQ" sz="3600" dirty="0" smtClean="0">
              <a:cs typeface="DecoType Naskh Extensions" pitchFamily="2" charset="-78"/>
            </a:endParaRP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6 </a:t>
            </a:r>
            <a:r>
              <a:rPr lang="ar-IQ" sz="3600" dirty="0" err="1" smtClean="0">
                <a:cs typeface="DecoType Naskh Extensions" pitchFamily="2" charset="-78"/>
              </a:rPr>
              <a:t>الرغبه</a:t>
            </a:r>
            <a:r>
              <a:rPr lang="ar-IQ" sz="3600" dirty="0" smtClean="0">
                <a:cs typeface="DecoType Naskh Extensions" pitchFamily="2" charset="-78"/>
              </a:rPr>
              <a:t> في التوفير </a:t>
            </a:r>
            <a:r>
              <a:rPr lang="ar-IQ" sz="3600" dirty="0" err="1" smtClean="0">
                <a:cs typeface="DecoType Naskh Extensions" pitchFamily="2" charset="-78"/>
              </a:rPr>
              <a:t>اذ</a:t>
            </a:r>
            <a:r>
              <a:rPr lang="ar-IQ" sz="3600" dirty="0" smtClean="0">
                <a:cs typeface="DecoType Naskh Extensions" pitchFamily="2" charset="-78"/>
              </a:rPr>
              <a:t> يحاول </a:t>
            </a:r>
            <a:r>
              <a:rPr lang="ar-IQ" sz="3600" dirty="0" err="1" smtClean="0">
                <a:cs typeface="DecoType Naskh Extensions" pitchFamily="2" charset="-78"/>
              </a:rPr>
              <a:t>الاعلان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err="1" smtClean="0">
                <a:cs typeface="DecoType Naskh Extensions" pitchFamily="2" charset="-78"/>
              </a:rPr>
              <a:t>ان</a:t>
            </a:r>
            <a:r>
              <a:rPr lang="ar-IQ" sz="3600" dirty="0" smtClean="0">
                <a:cs typeface="DecoType Naskh Extensions" pitchFamily="2" charset="-78"/>
              </a:rPr>
              <a:t> يوحي للجمهور المعلن له انه باستجابته </a:t>
            </a:r>
            <a:r>
              <a:rPr lang="ar-IQ" sz="3600" dirty="0" err="1" smtClean="0">
                <a:cs typeface="DecoType Naskh Extensions" pitchFamily="2" charset="-78"/>
              </a:rPr>
              <a:t>للاعلان</a:t>
            </a:r>
            <a:r>
              <a:rPr lang="ar-IQ" sz="3600" dirty="0" smtClean="0">
                <a:cs typeface="DecoType Naskh Extensions" pitchFamily="2" charset="-78"/>
              </a:rPr>
              <a:t> يوفر نقوده</a:t>
            </a:r>
          </a:p>
          <a:p>
            <a:pPr algn="ctr"/>
            <a:endParaRPr lang="ar-IQ" sz="3600" dirty="0" smtClean="0">
              <a:solidFill>
                <a:srgbClr val="FFCCFF"/>
              </a:solidFill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5720" y="0"/>
            <a:ext cx="857256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115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الاذاعه</a:t>
            </a:r>
            <a:r>
              <a:rPr lang="ar-IQ" sz="11500" dirty="0" smtClean="0">
                <a:solidFill>
                  <a:srgbClr val="FFCCFF"/>
                </a:solidFill>
                <a:cs typeface="DecoType Naskh Extensions" pitchFamily="2" charset="-78"/>
              </a:rPr>
              <a:t> </a:t>
            </a:r>
            <a:endParaRPr lang="ar-IQ" sz="6000" dirty="0" smtClean="0">
              <a:solidFill>
                <a:srgbClr val="FFCCFF"/>
              </a:solidFill>
              <a:cs typeface="DecoType Naskh Extensions" pitchFamily="2" charset="-78"/>
            </a:endParaRPr>
          </a:p>
          <a:p>
            <a:pPr algn="ctr"/>
            <a:r>
              <a:rPr lang="ar-IQ" sz="4400" dirty="0" smtClean="0">
                <a:cs typeface="DecoType Naskh Extensions" pitchFamily="2" charset="-78"/>
              </a:rPr>
              <a:t>هي وسيلة </a:t>
            </a:r>
            <a:r>
              <a:rPr lang="ar-IQ" sz="4400" dirty="0" smtClean="0">
                <a:cs typeface="DecoType Naskh Extensions" pitchFamily="2" charset="-78"/>
              </a:rPr>
              <a:t>اتصال </a:t>
            </a:r>
            <a:r>
              <a:rPr lang="ar-IQ" sz="4400" dirty="0" smtClean="0">
                <a:cs typeface="DecoType Naskh Extensions" pitchFamily="2" charset="-78"/>
              </a:rPr>
              <a:t>بين الشعوب  والمجتمعات </a:t>
            </a:r>
            <a:r>
              <a:rPr lang="ar-IQ" sz="4400" dirty="0" err="1" smtClean="0">
                <a:cs typeface="DecoType Naskh Extensions" pitchFamily="2" charset="-78"/>
              </a:rPr>
              <a:t>والامم</a:t>
            </a:r>
            <a:r>
              <a:rPr lang="ar-IQ" sz="4400" dirty="0" smtClean="0">
                <a:cs typeface="DecoType Naskh Extensions" pitchFamily="2" charset="-78"/>
              </a:rPr>
              <a:t> كما </a:t>
            </a:r>
            <a:r>
              <a:rPr lang="ar-IQ" sz="4400" dirty="0" err="1" smtClean="0">
                <a:cs typeface="DecoType Naskh Extensions" pitchFamily="2" charset="-78"/>
              </a:rPr>
              <a:t>انها</a:t>
            </a:r>
            <a:r>
              <a:rPr lang="ar-IQ" sz="4400" dirty="0" smtClean="0">
                <a:cs typeface="DecoType Naskh Extensions" pitchFamily="2" charset="-78"/>
              </a:rPr>
              <a:t> مرفق من مرافق </a:t>
            </a:r>
            <a:r>
              <a:rPr lang="ar-IQ" sz="4400" dirty="0" smtClean="0">
                <a:cs typeface="DecoType Naskh Extensions" pitchFamily="2" charset="-78"/>
              </a:rPr>
              <a:t>التعليم </a:t>
            </a:r>
            <a:r>
              <a:rPr lang="ar-IQ" sz="4400" dirty="0" err="1" smtClean="0">
                <a:cs typeface="DecoType Naskh Extensions" pitchFamily="2" charset="-78"/>
              </a:rPr>
              <a:t>المهمه</a:t>
            </a:r>
            <a:r>
              <a:rPr lang="ar-IQ" sz="4400" dirty="0" smtClean="0">
                <a:cs typeface="DecoType Naskh Extensions" pitchFamily="2" charset="-78"/>
              </a:rPr>
              <a:t> حيث يمكن أن تضيف </a:t>
            </a:r>
            <a:r>
              <a:rPr lang="ar-IQ" sz="4400" dirty="0" smtClean="0">
                <a:cs typeface="DecoType Naskh Extensions" pitchFamily="2" charset="-78"/>
              </a:rPr>
              <a:t>إلي كل فرد من </a:t>
            </a:r>
            <a:r>
              <a:rPr lang="ar-IQ" sz="4400" dirty="0" err="1" smtClean="0">
                <a:cs typeface="DecoType Naskh Extensions" pitchFamily="2" charset="-78"/>
              </a:rPr>
              <a:t>افراد</a:t>
            </a:r>
            <a:r>
              <a:rPr lang="ar-IQ" sz="4400" dirty="0" smtClean="0">
                <a:cs typeface="DecoType Naskh Extensions" pitchFamily="2" charset="-78"/>
              </a:rPr>
              <a:t> </a:t>
            </a:r>
            <a:r>
              <a:rPr lang="ar-IQ" sz="4400" dirty="0" smtClean="0">
                <a:cs typeface="DecoType Naskh Extensions" pitchFamily="2" charset="-78"/>
              </a:rPr>
              <a:t>المجتمع </a:t>
            </a:r>
            <a:r>
              <a:rPr lang="ar-IQ" sz="4400" dirty="0" smtClean="0">
                <a:cs typeface="DecoType Naskh Extensions" pitchFamily="2" charset="-78"/>
              </a:rPr>
              <a:t>شيئاً من الثقافة والعلم </a:t>
            </a:r>
            <a:r>
              <a:rPr lang="ar-IQ" sz="4400" dirty="0" smtClean="0">
                <a:cs typeface="DecoType Naskh Extensions" pitchFamily="2" charset="-78"/>
              </a:rPr>
              <a:t>فهي تكاد تمس كل فئات بيئتنا الاجتماعية </a:t>
            </a:r>
            <a:r>
              <a:rPr lang="ar-IQ" sz="4400" dirty="0" smtClean="0">
                <a:cs typeface="DecoType Naskh Extensions" pitchFamily="2" charset="-78"/>
              </a:rPr>
              <a:t>العامة </a:t>
            </a:r>
            <a:r>
              <a:rPr lang="ar-IQ" sz="4400" dirty="0" err="1" smtClean="0">
                <a:cs typeface="DecoType Naskh Extensions" pitchFamily="2" charset="-78"/>
              </a:rPr>
              <a:t>لانها</a:t>
            </a:r>
            <a:r>
              <a:rPr lang="ar-IQ" sz="4400" dirty="0" smtClean="0">
                <a:cs typeface="DecoType Naskh Extensions" pitchFamily="2" charset="-78"/>
              </a:rPr>
              <a:t>  توجه </a:t>
            </a:r>
            <a:r>
              <a:rPr lang="ar-IQ" sz="4400" dirty="0" err="1" smtClean="0">
                <a:cs typeface="DecoType Naskh Extensions" pitchFamily="2" charset="-78"/>
              </a:rPr>
              <a:t>الى</a:t>
            </a:r>
            <a:r>
              <a:rPr lang="ar-IQ" sz="4400" dirty="0" smtClean="0">
                <a:cs typeface="DecoType Naskh Extensions" pitchFamily="2" charset="-78"/>
              </a:rPr>
              <a:t> </a:t>
            </a:r>
            <a:r>
              <a:rPr lang="ar-IQ" sz="4400" dirty="0" err="1" smtClean="0">
                <a:cs typeface="DecoType Naskh Extensions" pitchFamily="2" charset="-78"/>
              </a:rPr>
              <a:t>الجمهورلا</a:t>
            </a:r>
            <a:r>
              <a:rPr lang="ar-IQ" sz="4400" dirty="0" smtClean="0">
                <a:cs typeface="DecoType Naskh Extensions" pitchFamily="2" charset="-78"/>
              </a:rPr>
              <a:t> </a:t>
            </a:r>
            <a:r>
              <a:rPr lang="ar-IQ" sz="4400" dirty="0" smtClean="0">
                <a:cs typeface="DecoType Naskh Extensions" pitchFamily="2" charset="-78"/>
              </a:rPr>
              <a:t>يهم </a:t>
            </a:r>
            <a:r>
              <a:rPr lang="ar-IQ" sz="4400" dirty="0" err="1" smtClean="0">
                <a:cs typeface="DecoType Naskh Extensions" pitchFamily="2" charset="-78"/>
              </a:rPr>
              <a:t>اكان</a:t>
            </a:r>
            <a:r>
              <a:rPr lang="ar-IQ" sz="4400" dirty="0" smtClean="0">
                <a:cs typeface="DecoType Naskh Extensions" pitchFamily="2" charset="-78"/>
              </a:rPr>
              <a:t> </a:t>
            </a:r>
            <a:r>
              <a:rPr lang="ar-IQ" sz="4400" dirty="0" smtClean="0">
                <a:cs typeface="DecoType Naskh Extensions" pitchFamily="2" charset="-78"/>
              </a:rPr>
              <a:t>يعرف القراءة </a:t>
            </a:r>
            <a:r>
              <a:rPr lang="ar-IQ" sz="4400" dirty="0" err="1" smtClean="0">
                <a:cs typeface="DecoType Naskh Extensions" pitchFamily="2" charset="-78"/>
              </a:rPr>
              <a:t>والكتابه</a:t>
            </a:r>
            <a:r>
              <a:rPr lang="ar-IQ" sz="4400" dirty="0" smtClean="0">
                <a:cs typeface="DecoType Naskh Extensions" pitchFamily="2" charset="-78"/>
              </a:rPr>
              <a:t> </a:t>
            </a:r>
            <a:r>
              <a:rPr lang="ar-IQ" sz="4400" dirty="0" err="1" smtClean="0">
                <a:cs typeface="DecoType Naskh Extensions" pitchFamily="2" charset="-78"/>
              </a:rPr>
              <a:t>ام</a:t>
            </a:r>
            <a:r>
              <a:rPr lang="ar-IQ" sz="4400" dirty="0" smtClean="0">
                <a:cs typeface="DecoType Naskh Extensions" pitchFamily="2" charset="-78"/>
              </a:rPr>
              <a:t> لا ويمكن من </a:t>
            </a:r>
            <a:r>
              <a:rPr lang="ar-IQ" sz="4400" dirty="0" smtClean="0">
                <a:cs typeface="DecoType Naskh Extensions" pitchFamily="2" charset="-78"/>
              </a:rPr>
              <a:t>خلالها بث الأنباء والمعلومات وحتى </a:t>
            </a:r>
            <a:r>
              <a:rPr lang="ar-IQ" sz="4400" dirty="0" smtClean="0">
                <a:cs typeface="DecoType Naskh Extensions" pitchFamily="2" charset="-78"/>
              </a:rPr>
              <a:t>تكوين </a:t>
            </a:r>
            <a:r>
              <a:rPr lang="ar-IQ" sz="4400" dirty="0" smtClean="0">
                <a:cs typeface="DecoType Naskh Extensions" pitchFamily="2" charset="-78"/>
              </a:rPr>
              <a:t>المواقف المطلوبة</a:t>
            </a:r>
            <a:endParaRPr lang="ar-IQ" sz="44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0" y="0"/>
            <a:ext cx="9144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600" dirty="0" smtClean="0">
                <a:solidFill>
                  <a:srgbClr val="FFCCFF"/>
                </a:solidFill>
                <a:cs typeface="DecoType Naskh Extensions" pitchFamily="2" charset="-78"/>
              </a:rPr>
              <a:t>ايجابيات </a:t>
            </a:r>
            <a:r>
              <a:rPr lang="ar-IQ" sz="36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الاذاعه</a:t>
            </a:r>
            <a:r>
              <a:rPr lang="ar-IQ" sz="3600" dirty="0" smtClean="0">
                <a:solidFill>
                  <a:srgbClr val="FFCCFF"/>
                </a:solidFill>
                <a:cs typeface="DecoType Naskh Extensions" pitchFamily="2" charset="-78"/>
              </a:rPr>
              <a:t> </a:t>
            </a:r>
            <a:r>
              <a:rPr lang="ar-IQ" sz="3600" dirty="0" err="1" smtClean="0">
                <a:solidFill>
                  <a:srgbClr val="FFCCFF"/>
                </a:solidFill>
                <a:cs typeface="DecoType Naskh Extensions" pitchFamily="2" charset="-78"/>
              </a:rPr>
              <a:t>التعليميه</a:t>
            </a:r>
            <a:r>
              <a:rPr lang="ar-IQ" sz="3600" dirty="0" smtClean="0">
                <a:solidFill>
                  <a:srgbClr val="FFCCFF"/>
                </a:solidFill>
                <a:cs typeface="DecoType Naskh Extensions" pitchFamily="2" charset="-78"/>
              </a:rPr>
              <a:t> </a:t>
            </a:r>
          </a:p>
          <a:p>
            <a:pPr algn="ctr"/>
            <a:r>
              <a:rPr lang="ar-IQ" sz="3200" dirty="0" smtClean="0">
                <a:cs typeface="DecoType Naskh Extensions" pitchFamily="2" charset="-78"/>
              </a:rPr>
              <a:t>1 الربط بين </a:t>
            </a:r>
            <a:r>
              <a:rPr lang="ar-IQ" sz="3200" dirty="0" err="1" smtClean="0">
                <a:cs typeface="DecoType Naskh Extensions" pitchFamily="2" charset="-78"/>
              </a:rPr>
              <a:t>الاحداث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err="1" smtClean="0">
                <a:cs typeface="DecoType Naskh Extensions" pitchFamily="2" charset="-78"/>
              </a:rPr>
              <a:t>الجاريه</a:t>
            </a:r>
            <a:r>
              <a:rPr lang="ar-IQ" sz="3200" dirty="0" smtClean="0">
                <a:cs typeface="DecoType Naskh Extensions" pitchFamily="2" charset="-78"/>
              </a:rPr>
              <a:t>  </a:t>
            </a:r>
            <a:r>
              <a:rPr lang="ar-IQ" sz="3200" dirty="0" err="1" smtClean="0">
                <a:cs typeface="DecoType Naskh Extensions" pitchFamily="2" charset="-78"/>
              </a:rPr>
              <a:t>البعيده</a:t>
            </a:r>
            <a:r>
              <a:rPr lang="ar-IQ" sz="3200" dirty="0" smtClean="0">
                <a:cs typeface="DecoType Naskh Extensions" pitchFamily="2" charset="-78"/>
              </a:rPr>
              <a:t>  </a:t>
            </a:r>
            <a:r>
              <a:rPr lang="ar-IQ" sz="3200" dirty="0" err="1" smtClean="0">
                <a:cs typeface="DecoType Naskh Extensions" pitchFamily="2" charset="-78"/>
              </a:rPr>
              <a:t>او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err="1" smtClean="0">
                <a:cs typeface="DecoType Naskh Extensions" pitchFamily="2" charset="-78"/>
              </a:rPr>
              <a:t>القريبه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err="1" smtClean="0">
                <a:cs typeface="DecoType Naskh Extensions" pitchFamily="2" charset="-78"/>
              </a:rPr>
              <a:t>والمدرسه</a:t>
            </a:r>
            <a:r>
              <a:rPr lang="ar-IQ" sz="3200" dirty="0" smtClean="0">
                <a:cs typeface="DecoType Naskh Extensions" pitchFamily="2" charset="-78"/>
              </a:rPr>
              <a:t> مما يشعر للتلاميذ بمسايره </a:t>
            </a:r>
            <a:r>
              <a:rPr lang="ar-IQ" sz="3200" dirty="0" err="1" smtClean="0">
                <a:cs typeface="DecoType Naskh Extensions" pitchFamily="2" charset="-78"/>
              </a:rPr>
              <a:t>المدرسه</a:t>
            </a:r>
            <a:r>
              <a:rPr lang="ar-IQ" sz="3200" dirty="0" smtClean="0">
                <a:cs typeface="DecoType Naskh Extensions" pitchFamily="2" charset="-78"/>
              </a:rPr>
              <a:t> لتلك </a:t>
            </a:r>
            <a:r>
              <a:rPr lang="ar-IQ" sz="3200" dirty="0" err="1" smtClean="0">
                <a:cs typeface="DecoType Naskh Extensions" pitchFamily="2" charset="-78"/>
              </a:rPr>
              <a:t>الاحداث</a:t>
            </a:r>
            <a:endParaRPr lang="ar-IQ" sz="3200" dirty="0" smtClean="0">
              <a:cs typeface="DecoType Naskh Extensions" pitchFamily="2" charset="-78"/>
            </a:endParaRPr>
          </a:p>
          <a:p>
            <a:pPr algn="ctr"/>
            <a:r>
              <a:rPr lang="ar-IQ" sz="3200" dirty="0" smtClean="0">
                <a:cs typeface="DecoType Naskh Extensions" pitchFamily="2" charset="-78"/>
              </a:rPr>
              <a:t>2تخطي بعدي الزمان والمكان </a:t>
            </a:r>
            <a:r>
              <a:rPr lang="ar-IQ" sz="3200" dirty="0" err="1" smtClean="0">
                <a:cs typeface="DecoType Naskh Extensions" pitchFamily="2" charset="-78"/>
              </a:rPr>
              <a:t>اذ</a:t>
            </a:r>
            <a:r>
              <a:rPr lang="ar-IQ" sz="3200" dirty="0" smtClean="0">
                <a:cs typeface="DecoType Naskh Extensions" pitchFamily="2" charset="-78"/>
              </a:rPr>
              <a:t> يمكن </a:t>
            </a:r>
            <a:r>
              <a:rPr lang="ar-IQ" sz="3200" dirty="0" err="1" smtClean="0">
                <a:cs typeface="DecoType Naskh Extensions" pitchFamily="2" charset="-78"/>
              </a:rPr>
              <a:t>اعداد</a:t>
            </a:r>
            <a:r>
              <a:rPr lang="ar-IQ" sz="3200" dirty="0" smtClean="0">
                <a:cs typeface="DecoType Naskh Extensions" pitchFamily="2" charset="-78"/>
              </a:rPr>
              <a:t> برامج تتناول موضوعات تتعلق بدول العالم الخارجي</a:t>
            </a:r>
          </a:p>
          <a:p>
            <a:pPr algn="ctr"/>
            <a:r>
              <a:rPr lang="ar-IQ" sz="3200" dirty="0" smtClean="0">
                <a:cs typeface="DecoType Naskh Extensions" pitchFamily="2" charset="-78"/>
              </a:rPr>
              <a:t>3الوفره وسعه الانتشار </a:t>
            </a:r>
            <a:r>
              <a:rPr lang="ar-IQ" sz="3200" dirty="0" err="1" smtClean="0">
                <a:cs typeface="DecoType Naskh Extensions" pitchFamily="2" charset="-78"/>
              </a:rPr>
              <a:t>اذ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err="1" smtClean="0">
                <a:cs typeface="DecoType Naskh Extensions" pitchFamily="2" charset="-78"/>
              </a:rPr>
              <a:t>اصبحت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err="1" smtClean="0">
                <a:cs typeface="DecoType Naskh Extensions" pitchFamily="2" charset="-78"/>
              </a:rPr>
              <a:t>اجهزه</a:t>
            </a:r>
            <a:r>
              <a:rPr lang="ar-IQ" sz="3200" dirty="0" smtClean="0">
                <a:cs typeface="DecoType Naskh Extensions" pitchFamily="2" charset="-78"/>
              </a:rPr>
              <a:t> الاستقبال في متناول الجميع</a:t>
            </a:r>
          </a:p>
          <a:p>
            <a:pPr algn="ctr"/>
            <a:r>
              <a:rPr lang="ar-IQ" sz="3200" dirty="0" smtClean="0">
                <a:cs typeface="DecoType Naskh Extensions" pitchFamily="2" charset="-78"/>
              </a:rPr>
              <a:t>5 تعد </a:t>
            </a:r>
            <a:r>
              <a:rPr lang="ar-IQ" sz="3200" dirty="0" err="1" smtClean="0">
                <a:cs typeface="DecoType Naskh Extensions" pitchFamily="2" charset="-78"/>
              </a:rPr>
              <a:t>الاذاعه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err="1" smtClean="0">
                <a:cs typeface="DecoType Naskh Extensions" pitchFamily="2" charset="-78"/>
              </a:rPr>
              <a:t>اداه</a:t>
            </a:r>
            <a:r>
              <a:rPr lang="ar-IQ" sz="3200" dirty="0" smtClean="0">
                <a:cs typeface="DecoType Naskh Extensions" pitchFamily="2" charset="-78"/>
              </a:rPr>
              <a:t> تفاهم </a:t>
            </a:r>
            <a:r>
              <a:rPr lang="ar-IQ" sz="3200" dirty="0" err="1" smtClean="0">
                <a:cs typeface="DecoType Naskh Extensions" pitchFamily="2" charset="-78"/>
              </a:rPr>
              <a:t>او</a:t>
            </a:r>
            <a:r>
              <a:rPr lang="ar-IQ" sz="3200" dirty="0" smtClean="0">
                <a:cs typeface="DecoType Naskh Extensions" pitchFamily="2" charset="-78"/>
              </a:rPr>
              <a:t> وسيله ذات اتجاه واحد  </a:t>
            </a:r>
            <a:r>
              <a:rPr lang="ar-IQ" sz="3200" dirty="0" err="1" smtClean="0">
                <a:cs typeface="DecoType Naskh Extensions" pitchFamily="2" charset="-78"/>
              </a:rPr>
              <a:t>اذ</a:t>
            </a:r>
            <a:r>
              <a:rPr lang="ar-IQ" sz="3200" dirty="0" smtClean="0">
                <a:cs typeface="DecoType Naskh Extensions" pitchFamily="2" charset="-78"/>
              </a:rPr>
              <a:t> تنقل الحدث من المرسل </a:t>
            </a:r>
            <a:r>
              <a:rPr lang="ar-IQ" sz="3200" dirty="0" err="1" smtClean="0">
                <a:cs typeface="DecoType Naskh Extensions" pitchFamily="2" charset="-78"/>
              </a:rPr>
              <a:t>الى</a:t>
            </a:r>
            <a:r>
              <a:rPr lang="ar-IQ" sz="3200" dirty="0" smtClean="0">
                <a:cs typeface="DecoType Naskh Extensions" pitchFamily="2" charset="-78"/>
              </a:rPr>
              <a:t> المستقبل </a:t>
            </a:r>
            <a:r>
              <a:rPr lang="ar-IQ" sz="3200" dirty="0" err="1" smtClean="0">
                <a:cs typeface="DecoType Naskh Extensions" pitchFamily="2" charset="-78"/>
              </a:rPr>
              <a:t>ولاتنقل</a:t>
            </a:r>
            <a:r>
              <a:rPr lang="ar-IQ" sz="3200" dirty="0" smtClean="0">
                <a:cs typeface="DecoType Naskh Extensions" pitchFamily="2" charset="-78"/>
              </a:rPr>
              <a:t> من المستقبل </a:t>
            </a:r>
            <a:r>
              <a:rPr lang="ar-IQ" sz="3200" dirty="0" err="1" smtClean="0">
                <a:cs typeface="DecoType Naskh Extensions" pitchFamily="2" charset="-78"/>
              </a:rPr>
              <a:t>الى</a:t>
            </a:r>
            <a:r>
              <a:rPr lang="ar-IQ" sz="3200" dirty="0" smtClean="0">
                <a:cs typeface="DecoType Naskh Extensions" pitchFamily="2" charset="-78"/>
              </a:rPr>
              <a:t> المرسل</a:t>
            </a:r>
          </a:p>
          <a:p>
            <a:pPr algn="ctr"/>
            <a:r>
              <a:rPr lang="ar-IQ" sz="3200" dirty="0" smtClean="0">
                <a:cs typeface="DecoType Naskh Extensions" pitchFamily="2" charset="-78"/>
              </a:rPr>
              <a:t>6</a:t>
            </a:r>
            <a:r>
              <a:rPr lang="ar-IQ" sz="3200" dirty="0" smtClean="0">
                <a:cs typeface="DecoType Naskh Extensions" pitchFamily="2" charset="-78"/>
              </a:rPr>
              <a:t> تستطيع </a:t>
            </a:r>
            <a:r>
              <a:rPr lang="ar-IQ" sz="3200" dirty="0" err="1" smtClean="0">
                <a:cs typeface="DecoType Naskh Extensions" pitchFamily="2" charset="-78"/>
              </a:rPr>
              <a:t>الاذاعه</a:t>
            </a:r>
            <a:r>
              <a:rPr lang="ar-IQ" sz="3200" dirty="0" smtClean="0">
                <a:cs typeface="DecoType Naskh Extensions" pitchFamily="2" charset="-78"/>
              </a:rPr>
              <a:t> تقديم برامج </a:t>
            </a:r>
            <a:r>
              <a:rPr lang="ar-IQ" sz="3200" dirty="0" err="1" smtClean="0">
                <a:cs typeface="DecoType Naskh Extensions" pitchFamily="2" charset="-78"/>
              </a:rPr>
              <a:t>اذاعيه</a:t>
            </a:r>
            <a:r>
              <a:rPr lang="ar-IQ" sz="3200" dirty="0" smtClean="0">
                <a:cs typeface="DecoType Naskh Extensions" pitchFamily="2" charset="-78"/>
              </a:rPr>
              <a:t> جيده عن طريق </a:t>
            </a:r>
            <a:r>
              <a:rPr lang="ar-IQ" sz="3200" dirty="0" err="1" smtClean="0">
                <a:cs typeface="DecoType Naskh Extensions" pitchFamily="2" charset="-78"/>
              </a:rPr>
              <a:t>الاستعانه</a:t>
            </a:r>
            <a:r>
              <a:rPr lang="ar-IQ" sz="3200" dirty="0" smtClean="0">
                <a:cs typeface="DecoType Naskh Extensions" pitchFamily="2" charset="-78"/>
              </a:rPr>
              <a:t> بخبراء </a:t>
            </a:r>
            <a:r>
              <a:rPr lang="ar-IQ" sz="3200" dirty="0" err="1" smtClean="0">
                <a:cs typeface="DecoType Naskh Extensions" pitchFamily="2" charset="-78"/>
              </a:rPr>
              <a:t>التربيه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err="1" smtClean="0">
                <a:cs typeface="DecoType Naskh Extensions" pitchFamily="2" charset="-78"/>
              </a:rPr>
              <a:t>وطراءق</a:t>
            </a:r>
            <a:r>
              <a:rPr lang="ar-IQ" sz="3200" dirty="0" smtClean="0">
                <a:cs typeface="DecoType Naskh Extensions" pitchFamily="2" charset="-78"/>
              </a:rPr>
              <a:t> التدريس</a:t>
            </a:r>
          </a:p>
          <a:p>
            <a:pPr algn="ctr"/>
            <a:r>
              <a:rPr lang="ar-IQ" sz="3200" dirty="0" smtClean="0">
                <a:cs typeface="DecoType Naskh Extensions" pitchFamily="2" charset="-78"/>
              </a:rPr>
              <a:t>7</a:t>
            </a:r>
            <a:r>
              <a:rPr lang="ar-IQ" sz="3200" dirty="0" smtClean="0">
                <a:cs typeface="DecoType Naskh Extensions" pitchFamily="2" charset="-78"/>
              </a:rPr>
              <a:t>الاذاعه </a:t>
            </a:r>
            <a:r>
              <a:rPr lang="ar-IQ" sz="3200" dirty="0" err="1" smtClean="0">
                <a:cs typeface="DecoType Naskh Extensions" pitchFamily="2" charset="-78"/>
              </a:rPr>
              <a:t>التعليميه</a:t>
            </a:r>
            <a:r>
              <a:rPr lang="ar-IQ" sz="3200" dirty="0" smtClean="0">
                <a:cs typeface="DecoType Naskh Extensions" pitchFamily="2" charset="-78"/>
              </a:rPr>
              <a:t> تستطيع </a:t>
            </a:r>
            <a:r>
              <a:rPr lang="ar-IQ" sz="3200" dirty="0" err="1" smtClean="0">
                <a:cs typeface="DecoType Naskh Extensions" pitchFamily="2" charset="-78"/>
              </a:rPr>
              <a:t>ان</a:t>
            </a:r>
            <a:r>
              <a:rPr lang="ar-IQ" sz="3200" dirty="0" smtClean="0">
                <a:cs typeface="DecoType Naskh Extensions" pitchFamily="2" charset="-78"/>
              </a:rPr>
              <a:t> تشترك في تعليم طريقه النطق الصحيح </a:t>
            </a:r>
          </a:p>
          <a:p>
            <a:pPr algn="ctr"/>
            <a:r>
              <a:rPr lang="ar-IQ" sz="3200" dirty="0" smtClean="0">
                <a:cs typeface="DecoType Naskh Extensions" pitchFamily="2" charset="-78"/>
              </a:rPr>
              <a:t>8تستطيع </a:t>
            </a:r>
            <a:r>
              <a:rPr lang="ar-IQ" sz="3200" dirty="0" err="1" smtClean="0">
                <a:cs typeface="DecoType Naskh Extensions" pitchFamily="2" charset="-78"/>
              </a:rPr>
              <a:t>الاذاعه</a:t>
            </a:r>
            <a:r>
              <a:rPr lang="ar-IQ" sz="3200" dirty="0" smtClean="0">
                <a:cs typeface="DecoType Naskh Extensions" pitchFamily="2" charset="-78"/>
              </a:rPr>
              <a:t>  </a:t>
            </a:r>
            <a:r>
              <a:rPr lang="ar-IQ" sz="3200" dirty="0" err="1" smtClean="0">
                <a:cs typeface="DecoType Naskh Extensions" pitchFamily="2" charset="-78"/>
              </a:rPr>
              <a:t>ان</a:t>
            </a:r>
            <a:r>
              <a:rPr lang="ar-IQ" sz="3200" dirty="0" smtClean="0">
                <a:cs typeface="DecoType Naskh Extensions" pitchFamily="2" charset="-78"/>
              </a:rPr>
              <a:t> توفر بعض الوقت للمعلم </a:t>
            </a:r>
            <a:r>
              <a:rPr lang="ar-IQ" sz="3200" dirty="0" err="1" smtClean="0">
                <a:cs typeface="DecoType Naskh Extensions" pitchFamily="2" charset="-78"/>
              </a:rPr>
              <a:t>اذ</a:t>
            </a:r>
            <a:r>
              <a:rPr lang="ar-IQ" sz="3200" dirty="0" smtClean="0">
                <a:cs typeface="DecoType Naskh Extensions" pitchFamily="2" charset="-78"/>
              </a:rPr>
              <a:t> يستطيع </a:t>
            </a:r>
            <a:r>
              <a:rPr lang="ar-IQ" sz="3200" dirty="0" err="1" smtClean="0">
                <a:cs typeface="DecoType Naskh Extensions" pitchFamily="2" charset="-78"/>
              </a:rPr>
              <a:t>ملاحضه</a:t>
            </a:r>
            <a:r>
              <a:rPr lang="ar-IQ" sz="3200" dirty="0" smtClean="0">
                <a:cs typeface="DecoType Naskh Extensions" pitchFamily="2" charset="-78"/>
              </a:rPr>
              <a:t> استيعاب التلاميذ في </a:t>
            </a:r>
            <a:r>
              <a:rPr lang="ar-IQ" sz="3200" dirty="0" err="1" smtClean="0">
                <a:cs typeface="DecoType Naskh Extensions" pitchFamily="2" charset="-78"/>
              </a:rPr>
              <a:t>اثناء</a:t>
            </a:r>
            <a:r>
              <a:rPr lang="ar-IQ" sz="3200" dirty="0" smtClean="0">
                <a:cs typeface="DecoType Naskh Extensions" pitchFamily="2" charset="-78"/>
              </a:rPr>
              <a:t> تعلمهم عن طريق </a:t>
            </a:r>
            <a:r>
              <a:rPr lang="ar-IQ" sz="3200" dirty="0" err="1" smtClean="0">
                <a:cs typeface="DecoType Naskh Extensions" pitchFamily="2" charset="-78"/>
              </a:rPr>
              <a:t>الاذاعه</a:t>
            </a:r>
            <a:endParaRPr lang="ar-IQ" sz="3200" dirty="0" smtClean="0">
              <a:cs typeface="DecoType Naskh Extensions" pitchFamily="2" charset="-78"/>
            </a:endParaRPr>
          </a:p>
          <a:p>
            <a:pPr algn="ctr"/>
            <a:r>
              <a:rPr lang="ar-IQ" sz="3200" dirty="0" smtClean="0">
                <a:cs typeface="DecoType Naskh Extensions" pitchFamily="2" charset="-78"/>
              </a:rPr>
              <a:t>9</a:t>
            </a:r>
            <a:r>
              <a:rPr lang="ar-IQ" sz="3200" dirty="0" smtClean="0">
                <a:cs typeface="DecoType Naskh Extensions" pitchFamily="2" charset="-78"/>
              </a:rPr>
              <a:t>الاذاعه معين تعليمي للمعلم وليس بديل عنه</a:t>
            </a:r>
            <a:endParaRPr lang="ar-IQ" sz="3200" dirty="0" smtClean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14282" y="214290"/>
            <a:ext cx="87154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6600" dirty="0" smtClean="0">
                <a:solidFill>
                  <a:srgbClr val="FFCCFF"/>
                </a:solidFill>
                <a:cs typeface="DecoType Naskh Extensions" pitchFamily="2" charset="-78"/>
              </a:rPr>
              <a:t>سلبيات </a:t>
            </a:r>
            <a:r>
              <a:rPr lang="ar-IQ" sz="66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الاذاعة</a:t>
            </a:r>
            <a:r>
              <a:rPr lang="ar-IQ" sz="6600" dirty="0" smtClean="0">
                <a:solidFill>
                  <a:srgbClr val="FFCCFF"/>
                </a:solidFill>
                <a:cs typeface="DecoType Naskh Extensions" pitchFamily="2" charset="-78"/>
              </a:rPr>
              <a:t> </a:t>
            </a:r>
            <a:r>
              <a:rPr lang="ar-IQ" sz="6600" dirty="0" smtClean="0">
                <a:solidFill>
                  <a:srgbClr val="FFCCFF"/>
                </a:solidFill>
                <a:cs typeface="DecoType Naskh Extensions" pitchFamily="2" charset="-78"/>
              </a:rPr>
              <a:t>التعليمية</a:t>
            </a: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1تعتمد </a:t>
            </a:r>
            <a:r>
              <a:rPr lang="ar-IQ" sz="3600" dirty="0" err="1" smtClean="0">
                <a:cs typeface="DecoType Naskh Extensions" pitchFamily="2" charset="-78"/>
              </a:rPr>
              <a:t>الاذاعه</a:t>
            </a:r>
            <a:r>
              <a:rPr lang="ar-IQ" sz="3600" dirty="0" smtClean="0">
                <a:cs typeface="DecoType Naskh Extensions" pitchFamily="2" charset="-78"/>
              </a:rPr>
              <a:t> على حاسة </a:t>
            </a:r>
            <a:r>
              <a:rPr lang="ar-IQ" sz="3600" dirty="0" smtClean="0">
                <a:cs typeface="DecoType Naskh Extensions" pitchFamily="2" charset="-78"/>
              </a:rPr>
              <a:t>السمع فقط ، وهذا له </a:t>
            </a:r>
            <a:r>
              <a:rPr lang="ar-IQ" sz="3600" dirty="0" err="1" smtClean="0">
                <a:cs typeface="DecoType Naskh Extensions" pitchFamily="2" charset="-78"/>
              </a:rPr>
              <a:t>تاثير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smtClean="0">
                <a:cs typeface="DecoType Naskh Extensions" pitchFamily="2" charset="-78"/>
              </a:rPr>
              <a:t>على </a:t>
            </a:r>
            <a:r>
              <a:rPr lang="ar-IQ" sz="3600" dirty="0" smtClean="0">
                <a:cs typeface="DecoType Naskh Extensions" pitchFamily="2" charset="-78"/>
              </a:rPr>
              <a:t>عمليه التعلم  </a:t>
            </a:r>
            <a:r>
              <a:rPr lang="ar-IQ" sz="3600" dirty="0" smtClean="0">
                <a:cs typeface="DecoType Naskh Extensions" pitchFamily="2" charset="-78"/>
              </a:rPr>
              <a:t>تؤدي إلى شرود الذهان </a:t>
            </a:r>
            <a:r>
              <a:rPr lang="ar-IQ" sz="3600" dirty="0" smtClean="0">
                <a:cs typeface="DecoType Naskh Extensions" pitchFamily="2" charset="-78"/>
              </a:rPr>
              <a:t>التلاميذ </a:t>
            </a:r>
            <a:r>
              <a:rPr lang="ar-IQ" sz="3600" dirty="0" smtClean="0">
                <a:cs typeface="DecoType Naskh Extensions" pitchFamily="2" charset="-78"/>
              </a:rPr>
              <a:t>، أو عدم قدرتهم على </a:t>
            </a:r>
            <a:r>
              <a:rPr lang="ar-IQ" sz="3600" dirty="0" smtClean="0">
                <a:cs typeface="DecoType Naskh Extensions" pitchFamily="2" charset="-78"/>
              </a:rPr>
              <a:t>التركيز</a:t>
            </a: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2 البرامج </a:t>
            </a:r>
            <a:r>
              <a:rPr lang="ar-IQ" sz="3600" dirty="0" err="1" smtClean="0">
                <a:cs typeface="DecoType Naskh Extensions" pitchFamily="2" charset="-78"/>
              </a:rPr>
              <a:t>الاذاعيه</a:t>
            </a:r>
            <a:r>
              <a:rPr lang="ar-IQ" sz="3600" dirty="0" smtClean="0">
                <a:cs typeface="DecoType Naskh Extensions" pitchFamily="2" charset="-78"/>
              </a:rPr>
              <a:t> من جانب واحد . </a:t>
            </a:r>
            <a:r>
              <a:rPr lang="ar-IQ" sz="3600" dirty="0" err="1" smtClean="0">
                <a:cs typeface="DecoType Naskh Extensions" pitchFamily="2" charset="-78"/>
              </a:rPr>
              <a:t>اذ</a:t>
            </a:r>
            <a:r>
              <a:rPr lang="ar-IQ" sz="3600" dirty="0" smtClean="0">
                <a:cs typeface="DecoType Naskh Extensions" pitchFamily="2" charset="-78"/>
              </a:rPr>
              <a:t> لا يمكن المناقشة : </a:t>
            </a:r>
            <a:r>
              <a:rPr lang="ar-IQ" sz="3600" dirty="0" smtClean="0">
                <a:cs typeface="DecoType Naskh Extensions" pitchFamily="2" charset="-78"/>
              </a:rPr>
              <a:t>وتوجيه </a:t>
            </a:r>
            <a:r>
              <a:rPr lang="ar-IQ" sz="3600" dirty="0" err="1" smtClean="0">
                <a:cs typeface="DecoType Naskh Extensions" pitchFamily="2" charset="-78"/>
              </a:rPr>
              <a:t>الاسئلة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smtClean="0">
                <a:cs typeface="DecoType Naskh Extensions" pitchFamily="2" charset="-78"/>
              </a:rPr>
              <a:t>والاستفسار عن النقاط الغامضة </a:t>
            </a:r>
            <a:r>
              <a:rPr lang="ar-IQ" sz="3600" dirty="0" err="1" smtClean="0">
                <a:cs typeface="DecoType Naskh Extensions" pitchFamily="2" charset="-78"/>
              </a:rPr>
              <a:t>او</a:t>
            </a:r>
            <a:r>
              <a:rPr lang="ar-IQ" sz="3600" dirty="0" smtClean="0">
                <a:cs typeface="DecoType Naskh Extensions" pitchFamily="2" charset="-78"/>
              </a:rPr>
              <a:t> غير المفهومة </a:t>
            </a:r>
            <a:endParaRPr lang="ar-IQ" sz="3600" dirty="0" smtClean="0">
              <a:cs typeface="DecoType Naskh Extensions" pitchFamily="2" charset="-78"/>
            </a:endParaRP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3</a:t>
            </a:r>
            <a:r>
              <a:rPr lang="ar-IQ" sz="3600" dirty="0" smtClean="0">
                <a:cs typeface="DecoType Naskh Extensions" pitchFamily="2" charset="-78"/>
              </a:rPr>
              <a:t>- </a:t>
            </a:r>
            <a:r>
              <a:rPr lang="ar-IQ" sz="3600" dirty="0" smtClean="0">
                <a:cs typeface="DecoType Naskh Extensions" pitchFamily="2" charset="-78"/>
              </a:rPr>
              <a:t>لا يمكن للمعلم الاستماع </a:t>
            </a:r>
            <a:r>
              <a:rPr lang="ar-IQ" sz="3600" dirty="0" err="1" smtClean="0">
                <a:cs typeface="DecoType Naskh Extensions" pitchFamily="2" charset="-78"/>
              </a:rPr>
              <a:t>الى</a:t>
            </a:r>
            <a:r>
              <a:rPr lang="ar-IQ" sz="3600" dirty="0" smtClean="0">
                <a:cs typeface="DecoType Naskh Extensions" pitchFamily="2" charset="-78"/>
              </a:rPr>
              <a:t> البرنامج </a:t>
            </a:r>
            <a:r>
              <a:rPr lang="ar-IQ" sz="3600" dirty="0" err="1" smtClean="0">
                <a:cs typeface="DecoType Naskh Extensions" pitchFamily="2" charset="-78"/>
              </a:rPr>
              <a:t>الاذاعي</a:t>
            </a:r>
            <a:r>
              <a:rPr lang="ar-IQ" sz="3600" dirty="0" smtClean="0">
                <a:cs typeface="DecoType Naskh Extensions" pitchFamily="2" charset="-78"/>
              </a:rPr>
              <a:t> قبل أذاعته ولا يمكن التحكم </a:t>
            </a:r>
            <a:r>
              <a:rPr lang="ar-IQ" sz="3600" dirty="0" smtClean="0">
                <a:cs typeface="DecoType Naskh Extensions" pitchFamily="2" charset="-78"/>
              </a:rPr>
              <a:t>فيه</a:t>
            </a: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4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smtClean="0">
                <a:cs typeface="DecoType Naskh Extensions" pitchFamily="2" charset="-78"/>
              </a:rPr>
              <a:t>- عدم القدرة على توفير أجهزة الاستقبال والموصلات الكهربائية </a:t>
            </a:r>
            <a:r>
              <a:rPr lang="ar-IQ" sz="3600" dirty="0" err="1" smtClean="0">
                <a:cs typeface="DecoType Naskh Extensions" pitchFamily="2" charset="-78"/>
              </a:rPr>
              <a:t>واذاعة</a:t>
            </a:r>
            <a:r>
              <a:rPr lang="ar-IQ" sz="3600" dirty="0" smtClean="0">
                <a:cs typeface="DecoType Naskh Extensions" pitchFamily="2" charset="-78"/>
              </a:rPr>
              <a:t> البرامج </a:t>
            </a:r>
            <a:r>
              <a:rPr lang="ar-IQ" sz="3600" dirty="0" err="1" smtClean="0">
                <a:cs typeface="DecoType Naskh Extensions" pitchFamily="2" charset="-78"/>
              </a:rPr>
              <a:t>اوقات</a:t>
            </a:r>
            <a:r>
              <a:rPr lang="ar-IQ" sz="3600" dirty="0" smtClean="0">
                <a:cs typeface="DecoType Naskh Extensions" pitchFamily="2" charset="-78"/>
              </a:rPr>
              <a:t> تتناسبا مع عدد كبير من </a:t>
            </a:r>
            <a:r>
              <a:rPr lang="ar-IQ" sz="3600" dirty="0" smtClean="0">
                <a:cs typeface="DecoType Naskh Extensions" pitchFamily="2" charset="-78"/>
              </a:rPr>
              <a:t>التلاميذ </a:t>
            </a:r>
            <a:r>
              <a:rPr lang="ar-IQ" sz="3600" dirty="0" smtClean="0"/>
              <a:t>.</a:t>
            </a:r>
            <a:endParaRPr lang="ar-IQ" sz="36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idx="2"/>
          </p:nvPr>
        </p:nvSpPr>
        <p:spPr>
          <a:xfrm>
            <a:off x="0" y="1500174"/>
            <a:ext cx="4643438" cy="5357826"/>
          </a:xfrm>
        </p:spPr>
        <p:txBody>
          <a:bodyPr/>
          <a:lstStyle/>
          <a:p>
            <a:r>
              <a:rPr lang="ar-IQ" dirty="0" smtClean="0"/>
              <a:t>         .</a:t>
            </a: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4643438" cy="1435100"/>
          </a:xfrm>
        </p:spPr>
        <p:txBody>
          <a:bodyPr>
            <a:normAutofit/>
          </a:bodyPr>
          <a:lstStyle/>
          <a:p>
            <a:r>
              <a:rPr lang="ar-IQ" sz="2400" dirty="0" smtClean="0"/>
              <a:t>.</a:t>
            </a:r>
            <a:endParaRPr lang="ar-IQ" sz="2400" dirty="0"/>
          </a:p>
        </p:txBody>
      </p:sp>
      <p:sp>
        <p:nvSpPr>
          <p:cNvPr id="9" name="مستطيل 8"/>
          <p:cNvSpPr/>
          <p:nvPr/>
        </p:nvSpPr>
        <p:spPr>
          <a:xfrm>
            <a:off x="4714876" y="-495151"/>
            <a:ext cx="44291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10" name="عنصر نائب للمحتوى 9"/>
          <p:cNvSpPr>
            <a:spLocks noGrp="1"/>
          </p:cNvSpPr>
          <p:nvPr>
            <p:ph sz="quarter" idx="1"/>
          </p:nvPr>
        </p:nvSpPr>
        <p:spPr>
          <a:xfrm>
            <a:off x="1643042" y="0"/>
            <a:ext cx="6248400" cy="5715000"/>
          </a:xfrm>
        </p:spPr>
        <p:txBody>
          <a:bodyPr/>
          <a:lstStyle/>
          <a:p>
            <a:pPr>
              <a:buNone/>
            </a:pPr>
            <a:endParaRPr lang="ar-IQ" dirty="0" smtClean="0"/>
          </a:p>
          <a:p>
            <a:pPr algn="ctr">
              <a:buNone/>
            </a:pPr>
            <a:r>
              <a:rPr lang="ar-IQ" sz="7200" dirty="0" smtClean="0">
                <a:solidFill>
                  <a:srgbClr val="FFCCFF"/>
                </a:solidFill>
                <a:cs typeface="DecoType Naskh Extensions" pitchFamily="2" charset="-78"/>
              </a:rPr>
              <a:t>التلفزيون</a:t>
            </a:r>
            <a:endParaRPr lang="ar-IQ" sz="7200" dirty="0" smtClean="0">
              <a:solidFill>
                <a:srgbClr val="FFCCFF"/>
              </a:solidFill>
              <a:cs typeface="DecoType Naskh Extensions" pitchFamily="2" charset="-78"/>
            </a:endParaRP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</p:txBody>
      </p:sp>
      <p:sp>
        <p:nvSpPr>
          <p:cNvPr id="8" name="مستطيل 7"/>
          <p:cNvSpPr/>
          <p:nvPr/>
        </p:nvSpPr>
        <p:spPr>
          <a:xfrm>
            <a:off x="285720" y="0"/>
            <a:ext cx="857256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IQ" sz="4400" dirty="0" smtClean="0">
              <a:cs typeface="DecoType Naskh Extensions" pitchFamily="2" charset="-78"/>
            </a:endParaRPr>
          </a:p>
          <a:p>
            <a:pPr algn="ctr"/>
            <a:endParaRPr lang="ar-IQ" sz="4400" dirty="0" smtClean="0">
              <a:cs typeface="DecoType Naskh Extensions" pitchFamily="2" charset="-78"/>
            </a:endParaRPr>
          </a:p>
          <a:p>
            <a:pPr algn="ctr"/>
            <a:r>
              <a:rPr lang="ar-IQ" sz="4400" dirty="0" smtClean="0">
                <a:cs typeface="DecoType Naskh Extensions" pitchFamily="2" charset="-78"/>
              </a:rPr>
              <a:t>يعد </a:t>
            </a:r>
            <a:r>
              <a:rPr lang="ar-IQ" sz="4400" dirty="0" smtClean="0">
                <a:cs typeface="DecoType Naskh Extensions" pitchFamily="2" charset="-78"/>
              </a:rPr>
              <a:t>التلفزيون واحدا من وسائل الاتصال الجماهيري ، لما يتمتع </a:t>
            </a:r>
            <a:r>
              <a:rPr lang="ar-IQ" sz="4400" dirty="0" err="1" smtClean="0">
                <a:cs typeface="DecoType Naskh Extensions" pitchFamily="2" charset="-78"/>
              </a:rPr>
              <a:t>به</a:t>
            </a:r>
            <a:r>
              <a:rPr lang="ar-IQ" sz="4400" dirty="0" smtClean="0">
                <a:cs typeface="DecoType Naskh Extensions" pitchFamily="2" charset="-78"/>
              </a:rPr>
              <a:t> من خصائص توفر له تقديم المعارف والمعلومات والسلوكيات بوساطة الصورة المقترنة بالصوت </a:t>
            </a:r>
            <a:r>
              <a:rPr lang="ar-IQ" sz="4400" dirty="0" err="1" smtClean="0">
                <a:cs typeface="DecoType Naskh Extensions" pitchFamily="2" charset="-78"/>
              </a:rPr>
              <a:t>وبالوانها</a:t>
            </a:r>
            <a:r>
              <a:rPr lang="ar-IQ" sz="4400" dirty="0" smtClean="0">
                <a:cs typeface="DecoType Naskh Extensions" pitchFamily="2" charset="-78"/>
              </a:rPr>
              <a:t> الطبيعية التي تقربها من مدارك الأطفال ، وتجعل منهم قريبين جدا من الاتصال الشخصي المباشر ، وينقل منه إلى عالم من المتعة من دون الحاجة إلى أية استعدادات خاصة أو مواعيد</a:t>
            </a:r>
            <a:endParaRPr lang="ar-IQ" sz="44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85728"/>
            <a:ext cx="8872510" cy="2428892"/>
          </a:xfrm>
        </p:spPr>
        <p:txBody>
          <a:bodyPr>
            <a:noAutofit/>
          </a:bodyPr>
          <a:lstStyle/>
          <a:p>
            <a:r>
              <a:rPr lang="ar-IQ" sz="2800" i="1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ar-IQ" sz="2800" i="1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ar-IQ" sz="2800" i="1" dirty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85720" y="1285860"/>
            <a:ext cx="87154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800" dirty="0" smtClean="0">
                <a:cs typeface="DecoType Naskh Extensions" pitchFamily="2" charset="-78"/>
              </a:rPr>
              <a:t>يرى مندوب </a:t>
            </a:r>
            <a:r>
              <a:rPr lang="ar-IQ" sz="4800" dirty="0" err="1" smtClean="0">
                <a:cs typeface="DecoType Naskh Extensions" pitchFamily="2" charset="-78"/>
              </a:rPr>
              <a:t>ان</a:t>
            </a:r>
            <a:r>
              <a:rPr lang="ar-IQ" sz="4800" dirty="0" smtClean="0">
                <a:cs typeface="DecoType Naskh Extensions" pitchFamily="2" charset="-78"/>
              </a:rPr>
              <a:t> التلفزيون  كمؤسسه له </a:t>
            </a:r>
            <a:r>
              <a:rPr lang="ar-IQ" sz="4800" dirty="0" smtClean="0">
                <a:cs typeface="DecoType Naskh Extensions" pitchFamily="2" charset="-78"/>
              </a:rPr>
              <a:t>دور مهم </a:t>
            </a:r>
            <a:r>
              <a:rPr lang="ar-IQ" sz="4800" dirty="0" smtClean="0">
                <a:cs typeface="DecoType Naskh Extensions" pitchFamily="2" charset="-78"/>
              </a:rPr>
              <a:t>في </a:t>
            </a:r>
            <a:r>
              <a:rPr lang="ar-IQ" sz="4800" dirty="0" err="1" smtClean="0">
                <a:cs typeface="DecoType Naskh Extensions" pitchFamily="2" charset="-78"/>
              </a:rPr>
              <a:t>اغناء</a:t>
            </a:r>
            <a:r>
              <a:rPr lang="ar-IQ" sz="4800" dirty="0" smtClean="0">
                <a:cs typeface="DecoType Naskh Extensions" pitchFamily="2" charset="-78"/>
              </a:rPr>
              <a:t> فهم ارف </a:t>
            </a:r>
            <a:r>
              <a:rPr lang="ar-IQ" sz="4800" dirty="0" err="1" smtClean="0">
                <a:cs typeface="DecoType Naskh Extensions" pitchFamily="2" charset="-78"/>
              </a:rPr>
              <a:t>الاطفال</a:t>
            </a:r>
            <a:r>
              <a:rPr lang="ar-IQ" sz="4800" dirty="0" smtClean="0">
                <a:cs typeface="DecoType Naskh Extensions" pitchFamily="2" charset="-78"/>
              </a:rPr>
              <a:t> </a:t>
            </a:r>
            <a:r>
              <a:rPr lang="ar-IQ" sz="4800" dirty="0" smtClean="0">
                <a:cs typeface="DecoType Naskh Extensions" pitchFamily="2" charset="-78"/>
              </a:rPr>
              <a:t> وحسهم بالخبرات والمعلومات </a:t>
            </a:r>
            <a:r>
              <a:rPr lang="ar-IQ" sz="4800" dirty="0" smtClean="0">
                <a:cs typeface="DecoType Naskh Extensions" pitchFamily="2" charset="-78"/>
              </a:rPr>
              <a:t>التي ترفع من </a:t>
            </a:r>
            <a:r>
              <a:rPr lang="ar-IQ" sz="4800" dirty="0" smtClean="0">
                <a:cs typeface="DecoType Naskh Extensions" pitchFamily="2" charset="-78"/>
              </a:rPr>
              <a:t>رصيدهم </a:t>
            </a:r>
            <a:r>
              <a:rPr lang="ar-IQ" sz="4800" dirty="0" smtClean="0">
                <a:cs typeface="DecoType Naskh Extensions" pitchFamily="2" charset="-78"/>
              </a:rPr>
              <a:t>اللغوي وقدراتهم </a:t>
            </a:r>
            <a:r>
              <a:rPr lang="ar-IQ" sz="4800" dirty="0" err="1" smtClean="0">
                <a:cs typeface="DecoType Naskh Extensions" pitchFamily="2" charset="-78"/>
              </a:rPr>
              <a:t>المبدعه</a:t>
            </a:r>
            <a:r>
              <a:rPr lang="ar-IQ" sz="4800" dirty="0" smtClean="0">
                <a:cs typeface="DecoType Naskh Extensions" pitchFamily="2" charset="-78"/>
              </a:rPr>
              <a:t>، على </a:t>
            </a:r>
            <a:r>
              <a:rPr lang="ar-IQ" sz="4800" dirty="0" smtClean="0">
                <a:cs typeface="DecoType Naskh Extensions" pitchFamily="2" charset="-78"/>
              </a:rPr>
              <a:t>مدار ت</a:t>
            </a:r>
            <a:r>
              <a:rPr lang="ar-IQ" sz="4800" dirty="0" smtClean="0">
                <a:cs typeface="DecoType Naskh Extensions" pitchFamily="2" charset="-78"/>
              </a:rPr>
              <a:t>طور مراحلهم العمرية</a:t>
            </a:r>
            <a:endParaRPr lang="ar-IQ" sz="48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5720" y="214290"/>
            <a:ext cx="86439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000" dirty="0" smtClean="0">
                <a:cs typeface="DecoType Naskh Extensions" pitchFamily="2" charset="-78"/>
              </a:rPr>
              <a:t>في بحوث </a:t>
            </a:r>
            <a:r>
              <a:rPr lang="ar-IQ" sz="4000" dirty="0" err="1" smtClean="0">
                <a:cs typeface="DecoType Naskh Extensions" pitchFamily="2" charset="-78"/>
              </a:rPr>
              <a:t>اجريت</a:t>
            </a:r>
            <a:r>
              <a:rPr lang="ar-IQ" sz="4000" dirty="0" smtClean="0">
                <a:cs typeface="DecoType Naskh Extensions" pitchFamily="2" charset="-78"/>
              </a:rPr>
              <a:t> على </a:t>
            </a:r>
            <a:r>
              <a:rPr lang="ar-IQ" sz="4000" dirty="0" err="1" smtClean="0">
                <a:cs typeface="DecoType Naskh Extensions" pitchFamily="2" charset="-78"/>
              </a:rPr>
              <a:t>احدى</a:t>
            </a:r>
            <a:r>
              <a:rPr lang="ar-IQ" sz="4000" dirty="0" smtClean="0">
                <a:cs typeface="DecoType Naskh Extensions" pitchFamily="2" charset="-78"/>
              </a:rPr>
              <a:t> عشرة </a:t>
            </a:r>
            <a:r>
              <a:rPr lang="ar-IQ" sz="4000" dirty="0" smtClean="0">
                <a:cs typeface="DecoType Naskh Extensions" pitchFamily="2" charset="-78"/>
              </a:rPr>
              <a:t> دول ثبت </a:t>
            </a:r>
            <a:r>
              <a:rPr lang="ar-IQ" sz="4000" dirty="0" err="1" smtClean="0">
                <a:cs typeface="DecoType Naskh Extensions" pitchFamily="2" charset="-78"/>
              </a:rPr>
              <a:t>ان</a:t>
            </a:r>
            <a:r>
              <a:rPr lang="ar-IQ" sz="4000" dirty="0" smtClean="0">
                <a:cs typeface="DecoType Naskh Extensions" pitchFamily="2" charset="-78"/>
              </a:rPr>
              <a:t> التلفزيون أحد أسباب قلة الدولة </a:t>
            </a:r>
            <a:r>
              <a:rPr lang="ar-IQ" sz="4000" dirty="0" smtClean="0">
                <a:cs typeface="DecoType Naskh Extensions" pitchFamily="2" charset="-78"/>
              </a:rPr>
              <a:t>التحادث </a:t>
            </a:r>
            <a:r>
              <a:rPr lang="ar-IQ" sz="4000" dirty="0" smtClean="0">
                <a:cs typeface="DecoType Naskh Extensions" pitchFamily="2" charset="-78"/>
              </a:rPr>
              <a:t>وقلة التجمعات الاجتماعية ، وقلة العناية بالبيت وشؤونه وان من الأسر الأمريكية غير المراحل حياتها كالنوم </a:t>
            </a:r>
            <a:r>
              <a:rPr lang="ar-IQ" sz="4000" dirty="0" smtClean="0">
                <a:cs typeface="DecoType Naskh Extensions" pitchFamily="2" charset="-78"/>
              </a:rPr>
              <a:t>و55% غيرت مواعيد الطعام بسبب </a:t>
            </a:r>
            <a:r>
              <a:rPr lang="ar-IQ" sz="4000" dirty="0" smtClean="0">
                <a:cs typeface="DecoType Naskh Extensions" pitchFamily="2" charset="-78"/>
              </a:rPr>
              <a:t>التلفزيون </a:t>
            </a:r>
            <a:endParaRPr lang="ar-IQ" sz="4000" dirty="0" smtClean="0">
              <a:cs typeface="DecoType Naskh Extensions" pitchFamily="2" charset="-78"/>
            </a:endParaRPr>
          </a:p>
          <a:p>
            <a:pPr algn="ctr"/>
            <a:r>
              <a:rPr lang="ar-IQ" sz="4000" dirty="0" err="1" smtClean="0">
                <a:cs typeface="DecoType Naskh Extensions" pitchFamily="2" charset="-78"/>
              </a:rPr>
              <a:t>واما</a:t>
            </a:r>
            <a:r>
              <a:rPr lang="ar-IQ" sz="4000" dirty="0" smtClean="0">
                <a:cs typeface="DecoType Naskh Extensions" pitchFamily="2" charset="-78"/>
              </a:rPr>
              <a:t> </a:t>
            </a:r>
            <a:r>
              <a:rPr lang="ar-IQ" sz="4000" dirty="0" smtClean="0">
                <a:cs typeface="DecoType Naskh Extensions" pitchFamily="2" charset="-78"/>
              </a:rPr>
              <a:t>المجال الأميري فقد وقع </a:t>
            </a:r>
            <a:r>
              <a:rPr lang="ar-IQ" sz="4000" dirty="0" err="1" smtClean="0">
                <a:cs typeface="DecoType Naskh Extensions" pitchFamily="2" charset="-78"/>
              </a:rPr>
              <a:t>انسكرام</a:t>
            </a:r>
            <a:r>
              <a:rPr lang="ar-IQ" sz="4000" dirty="0" smtClean="0">
                <a:cs typeface="DecoType Naskh Extensions" pitchFamily="2" charset="-78"/>
              </a:rPr>
              <a:t>  في دراسته </a:t>
            </a:r>
            <a:r>
              <a:rPr lang="ar-IQ" sz="4000" dirty="0" err="1" smtClean="0">
                <a:cs typeface="DecoType Naskh Extensions" pitchFamily="2" charset="-78"/>
              </a:rPr>
              <a:t>ان</a:t>
            </a:r>
            <a:r>
              <a:rPr lang="ar-IQ" sz="4000" dirty="0" smtClean="0">
                <a:cs typeface="DecoType Naskh Extensions" pitchFamily="2" charset="-78"/>
              </a:rPr>
              <a:t> </a:t>
            </a:r>
            <a:r>
              <a:rPr lang="ar-IQ" sz="4000" dirty="0" err="1" smtClean="0">
                <a:cs typeface="DecoType Naskh Extensions" pitchFamily="2" charset="-78"/>
              </a:rPr>
              <a:t>الاطفال</a:t>
            </a:r>
            <a:r>
              <a:rPr lang="ar-IQ" sz="4000" dirty="0" smtClean="0">
                <a:cs typeface="DecoType Naskh Extensions" pitchFamily="2" charset="-78"/>
              </a:rPr>
              <a:t> الذين يشاهدون التلفزيون </a:t>
            </a:r>
            <a:r>
              <a:rPr lang="ar-IQ" sz="4000" dirty="0" smtClean="0">
                <a:cs typeface="DecoType Naskh Extensions" pitchFamily="2" charset="-78"/>
              </a:rPr>
              <a:t>خلال </a:t>
            </a:r>
            <a:r>
              <a:rPr lang="ar-IQ" sz="4000" dirty="0" err="1" smtClean="0">
                <a:cs typeface="DecoType Naskh Extensions" pitchFamily="2" charset="-78"/>
              </a:rPr>
              <a:t>ااعوام</a:t>
            </a:r>
            <a:r>
              <a:rPr lang="ar-IQ" sz="4000" dirty="0" smtClean="0">
                <a:cs typeface="DecoType Naskh Extensions" pitchFamily="2" charset="-78"/>
              </a:rPr>
              <a:t> </a:t>
            </a:r>
            <a:r>
              <a:rPr lang="ar-IQ" sz="4000" dirty="0" smtClean="0">
                <a:cs typeface="DecoType Naskh Extensions" pitchFamily="2" charset="-78"/>
              </a:rPr>
              <a:t>ما قبل </a:t>
            </a:r>
            <a:r>
              <a:rPr lang="ar-IQ" sz="4000" dirty="0" smtClean="0">
                <a:cs typeface="DecoType Naskh Extensions" pitchFamily="2" charset="-78"/>
              </a:rPr>
              <a:t>المدرسة </a:t>
            </a:r>
            <a:r>
              <a:rPr lang="ar-IQ" sz="4000" dirty="0" err="1" smtClean="0">
                <a:cs typeface="DecoType Naskh Extensions" pitchFamily="2" charset="-78"/>
              </a:rPr>
              <a:t>يكونومن</a:t>
            </a:r>
            <a:r>
              <a:rPr lang="ar-IQ" sz="4000" dirty="0" smtClean="0">
                <a:cs typeface="DecoType Naskh Extensions" pitchFamily="2" charset="-78"/>
              </a:rPr>
              <a:t> في </a:t>
            </a:r>
            <a:r>
              <a:rPr lang="ar-IQ" sz="4000" dirty="0" smtClean="0">
                <a:cs typeface="DecoType Naskh Extensions" pitchFamily="2" charset="-78"/>
              </a:rPr>
              <a:t>السنة </a:t>
            </a:r>
            <a:r>
              <a:rPr lang="ar-IQ" sz="4000" dirty="0" err="1" smtClean="0">
                <a:cs typeface="DecoType Naskh Extensions" pitchFamily="2" charset="-78"/>
              </a:rPr>
              <a:t>الاولى</a:t>
            </a:r>
            <a:r>
              <a:rPr lang="ar-IQ" sz="4000" dirty="0" smtClean="0">
                <a:cs typeface="DecoType Naskh Extensions" pitchFamily="2" charset="-78"/>
              </a:rPr>
              <a:t> </a:t>
            </a:r>
            <a:r>
              <a:rPr lang="ar-IQ" sz="4000" dirty="0" err="1" smtClean="0">
                <a:cs typeface="DecoType Naskh Extensions" pitchFamily="2" charset="-78"/>
              </a:rPr>
              <a:t>اكثر</a:t>
            </a:r>
            <a:r>
              <a:rPr lang="ar-IQ" sz="4000" dirty="0" smtClean="0">
                <a:cs typeface="DecoType Naskh Extensions" pitchFamily="2" charset="-78"/>
              </a:rPr>
              <a:t> تقدما </a:t>
            </a:r>
            <a:r>
              <a:rPr lang="ar-IQ" sz="4000" dirty="0" smtClean="0">
                <a:cs typeface="DecoType Naskh Extensions" pitchFamily="2" charset="-78"/>
              </a:rPr>
              <a:t>في النمو </a:t>
            </a:r>
            <a:r>
              <a:rPr lang="ar-IQ" sz="4000" dirty="0" smtClean="0">
                <a:cs typeface="DecoType Naskh Extensions" pitchFamily="2" charset="-78"/>
              </a:rPr>
              <a:t>اللفظي من </a:t>
            </a:r>
            <a:r>
              <a:rPr lang="ar-IQ" sz="4000" dirty="0" smtClean="0">
                <a:cs typeface="DecoType Naskh Extensions" pitchFamily="2" charset="-78"/>
              </a:rPr>
              <a:t>هؤلاء الذين لم يشاهدوا التلفزيون </a:t>
            </a:r>
            <a:endParaRPr lang="ar-IQ" sz="40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0" y="1357299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sz="4000" dirty="0" smtClean="0"/>
          </a:p>
          <a:p>
            <a:endParaRPr lang="en-US" sz="4000" dirty="0"/>
          </a:p>
        </p:txBody>
      </p:sp>
      <p:sp>
        <p:nvSpPr>
          <p:cNvPr id="5" name="مستطيل 4"/>
          <p:cNvSpPr/>
          <p:nvPr/>
        </p:nvSpPr>
        <p:spPr>
          <a:xfrm>
            <a:off x="357158" y="285728"/>
            <a:ext cx="85725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600" dirty="0" smtClean="0">
                <a:cs typeface="DecoType Naskh Extensions" pitchFamily="2" charset="-78"/>
              </a:rPr>
              <a:t>في </a:t>
            </a:r>
            <a:r>
              <a:rPr lang="ar-IQ" sz="3600" dirty="0" err="1" smtClean="0">
                <a:cs typeface="DecoType Naskh Extensions" pitchFamily="2" charset="-78"/>
              </a:rPr>
              <a:t>دراسه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err="1" smtClean="0">
                <a:cs typeface="DecoType Naskh Extensions" pitchFamily="2" charset="-78"/>
              </a:rPr>
              <a:t>شوت</a:t>
            </a:r>
            <a:r>
              <a:rPr lang="ar-IQ" sz="3600" dirty="0" smtClean="0">
                <a:cs typeface="DecoType Naskh Extensions" pitchFamily="2" charset="-78"/>
              </a:rPr>
              <a:t> التي هدفت </a:t>
            </a:r>
            <a:r>
              <a:rPr lang="ar-IQ" sz="3600" dirty="0" err="1" smtClean="0">
                <a:cs typeface="DecoType Naskh Extensions" pitchFamily="2" charset="-78"/>
              </a:rPr>
              <a:t>الى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err="1" smtClean="0">
                <a:cs typeface="DecoType Naskh Extensions" pitchFamily="2" charset="-78"/>
              </a:rPr>
              <a:t>ادراج</a:t>
            </a:r>
            <a:r>
              <a:rPr lang="ar-IQ" sz="3600" dirty="0" smtClean="0">
                <a:cs typeface="DecoType Naskh Extensions" pitchFamily="2" charset="-78"/>
              </a:rPr>
              <a:t> التلفزيون التربوي بوصفه جزءا من المنهج 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smtClean="0">
                <a:cs typeface="DecoType Naskh Extensions" pitchFamily="2" charset="-78"/>
              </a:rPr>
              <a:t>الحضانة </a:t>
            </a:r>
            <a:r>
              <a:rPr lang="ar-IQ" sz="3600" dirty="0" smtClean="0">
                <a:cs typeface="DecoType Naskh Extensions" pitchFamily="2" charset="-78"/>
              </a:rPr>
              <a:t>ومدارس </a:t>
            </a:r>
            <a:r>
              <a:rPr lang="ar-IQ" sz="3600" dirty="0" smtClean="0">
                <a:cs typeface="DecoType Naskh Extensions" pitchFamily="2" charset="-78"/>
              </a:rPr>
              <a:t>الأطفال </a:t>
            </a:r>
            <a:r>
              <a:rPr lang="ar-IQ" sz="3600" dirty="0" smtClean="0">
                <a:cs typeface="DecoType Naskh Extensions" pitchFamily="2" charset="-78"/>
              </a:rPr>
              <a:t>كيف انه يسهل التعلم لصغار </a:t>
            </a:r>
            <a:r>
              <a:rPr lang="ar-IQ" sz="3600" dirty="0" err="1" smtClean="0">
                <a:cs typeface="DecoType Naskh Extensions" pitchFamily="2" charset="-78"/>
              </a:rPr>
              <a:t>الاطفال</a:t>
            </a:r>
            <a:r>
              <a:rPr lang="ar-IQ" sz="3600" dirty="0" smtClean="0">
                <a:cs typeface="DecoType Naskh Extensions" pitchFamily="2" charset="-78"/>
              </a:rPr>
              <a:t> وقد </a:t>
            </a:r>
            <a:r>
              <a:rPr lang="ar-IQ" sz="3600" dirty="0" smtClean="0">
                <a:cs typeface="DecoType Naskh Extensions" pitchFamily="2" charset="-78"/>
              </a:rPr>
              <a:t>وجد أن </a:t>
            </a:r>
            <a:r>
              <a:rPr lang="ar-IQ" sz="3600" dirty="0" smtClean="0">
                <a:cs typeface="DecoType Naskh Extensions" pitchFamily="2" charset="-78"/>
              </a:rPr>
              <a:t>معظم </a:t>
            </a:r>
            <a:r>
              <a:rPr lang="ar-IQ" sz="3600" dirty="0" smtClean="0">
                <a:cs typeface="DecoType Naskh Extensions" pitchFamily="2" charset="-78"/>
              </a:rPr>
              <a:t>المدرسين </a:t>
            </a:r>
            <a:r>
              <a:rPr lang="ar-IQ" sz="3600" dirty="0" smtClean="0">
                <a:cs typeface="DecoType Naskh Extensions" pitchFamily="2" charset="-78"/>
              </a:rPr>
              <a:t>ينظرون </a:t>
            </a:r>
            <a:r>
              <a:rPr lang="ar-IQ" sz="3600" dirty="0" err="1" smtClean="0">
                <a:cs typeface="DecoType Naskh Extensions" pitchFamily="2" charset="-78"/>
              </a:rPr>
              <a:t>الى</a:t>
            </a:r>
            <a:r>
              <a:rPr lang="ar-IQ" sz="3600" dirty="0" smtClean="0">
                <a:cs typeface="DecoType Naskh Extensions" pitchFamily="2" charset="-78"/>
              </a:rPr>
              <a:t> التلفزيون التربوي على انه  ظاهره مشاهده ومتابعة وان </a:t>
            </a:r>
            <a:r>
              <a:rPr lang="ar-IQ" sz="3600" dirty="0" err="1" smtClean="0">
                <a:cs typeface="DecoType Naskh Extensions" pitchFamily="2" charset="-78"/>
              </a:rPr>
              <a:t>الاغاني</a:t>
            </a:r>
            <a:r>
              <a:rPr lang="ar-IQ" sz="3600" dirty="0" smtClean="0">
                <a:cs typeface="DecoType Naskh Extensions" pitchFamily="2" charset="-78"/>
              </a:rPr>
              <a:t> والقصص </a:t>
            </a:r>
            <a:r>
              <a:rPr lang="ar-IQ" sz="3600" dirty="0" err="1" smtClean="0">
                <a:cs typeface="DecoType Naskh Extensions" pitchFamily="2" charset="-78"/>
              </a:rPr>
              <a:t>المعروضه</a:t>
            </a:r>
            <a:r>
              <a:rPr lang="ar-IQ" sz="3600" dirty="0" smtClean="0">
                <a:cs typeface="DecoType Naskh Extensions" pitchFamily="2" charset="-78"/>
              </a:rPr>
              <a:t>  في تلفزيون </a:t>
            </a:r>
            <a:r>
              <a:rPr lang="ar-IQ" sz="3600" dirty="0" err="1" smtClean="0">
                <a:cs typeface="DecoType Naskh Extensions" pitchFamily="2" charset="-78"/>
              </a:rPr>
              <a:t>الاطفال</a:t>
            </a:r>
            <a:r>
              <a:rPr lang="ar-IQ" sz="3600" dirty="0" smtClean="0">
                <a:cs typeface="DecoType Naskh Extensions" pitchFamily="2" charset="-78"/>
              </a:rPr>
              <a:t> على </a:t>
            </a:r>
            <a:r>
              <a:rPr lang="ar-IQ" sz="3600" dirty="0" err="1" smtClean="0">
                <a:cs typeface="DecoType Naskh Extensions" pitchFamily="2" charset="-78"/>
              </a:rPr>
              <a:t>انها</a:t>
            </a:r>
            <a:r>
              <a:rPr lang="ar-IQ" sz="3600" dirty="0" smtClean="0">
                <a:cs typeface="DecoType Naskh Extensions" pitchFamily="2" charset="-78"/>
              </a:rPr>
              <a:t> مثيرات تشجيع 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err="1" smtClean="0">
                <a:cs typeface="DecoType Naskh Extensions" pitchFamily="2" charset="-78"/>
              </a:rPr>
              <a:t>الاطفال</a:t>
            </a:r>
            <a:r>
              <a:rPr lang="ar-IQ" sz="3600" dirty="0" smtClean="0">
                <a:cs typeface="DecoType Naskh Extensions" pitchFamily="2" charset="-78"/>
              </a:rPr>
              <a:t>  على </a:t>
            </a:r>
            <a:r>
              <a:rPr lang="ar-IQ" sz="3600" dirty="0" err="1" smtClean="0">
                <a:cs typeface="DecoType Naskh Extensions" pitchFamily="2" charset="-78"/>
              </a:rPr>
              <a:t>القراءه</a:t>
            </a:r>
            <a:r>
              <a:rPr lang="ar-IQ" sz="3600" dirty="0" smtClean="0">
                <a:cs typeface="DecoType Naskh Extensions" pitchFamily="2" charset="-78"/>
              </a:rPr>
              <a:t> وتطوير مهارات </a:t>
            </a:r>
            <a:r>
              <a:rPr lang="ar-IQ" sz="3600" dirty="0" err="1" smtClean="0">
                <a:cs typeface="DecoType Naskh Extensions" pitchFamily="2" charset="-78"/>
              </a:rPr>
              <a:t>اللغه</a:t>
            </a:r>
            <a:r>
              <a:rPr lang="ar-IQ" sz="3600" dirty="0" smtClean="0">
                <a:cs typeface="DecoType Naskh Extensions" pitchFamily="2" charset="-78"/>
              </a:rPr>
              <a:t> لديهم</a:t>
            </a:r>
          </a:p>
          <a:p>
            <a:pPr algn="ctr"/>
            <a:r>
              <a:rPr lang="ar-IQ" sz="3600" dirty="0" smtClean="0">
                <a:cs typeface="DecoType Naskh Extensions" pitchFamily="2" charset="-78"/>
              </a:rPr>
              <a:t>وقد توصلت دراسات مركز خدمه الاختبارات التربوي </a:t>
            </a:r>
            <a:r>
              <a:rPr lang="ar-IQ" sz="3600" dirty="0" err="1" smtClean="0">
                <a:cs typeface="DecoType Naskh Extensions" pitchFamily="2" charset="-78"/>
              </a:rPr>
              <a:t>الى</a:t>
            </a:r>
            <a:r>
              <a:rPr lang="ar-IQ" sz="3600" dirty="0" smtClean="0">
                <a:cs typeface="DecoType Naskh Extensions" pitchFamily="2" charset="-78"/>
              </a:rPr>
              <a:t> مراجعه نتائج عدد من الدراسات التي </a:t>
            </a:r>
            <a:r>
              <a:rPr lang="ar-IQ" sz="3600" dirty="0" err="1" smtClean="0">
                <a:cs typeface="DecoType Naskh Extensions" pitchFamily="2" charset="-78"/>
              </a:rPr>
              <a:t>اجراها</a:t>
            </a:r>
            <a:r>
              <a:rPr lang="ar-IQ" sz="3600" dirty="0" smtClean="0">
                <a:cs typeface="DecoType Naskh Extensions" pitchFamily="2" charset="-78"/>
              </a:rPr>
              <a:t> المركز على شارع سمسم في العاميين </a:t>
            </a:r>
            <a:r>
              <a:rPr lang="ar-IQ" sz="3600" dirty="0" err="1" smtClean="0">
                <a:cs typeface="DecoType Naskh Extensions" pitchFamily="2" charset="-78"/>
              </a:rPr>
              <a:t>الاوليين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err="1" smtClean="0">
                <a:cs typeface="DecoType Naskh Extensions" pitchFamily="2" charset="-78"/>
              </a:rPr>
              <a:t>واظهرت</a:t>
            </a:r>
            <a:r>
              <a:rPr lang="ar-IQ" sz="3600" dirty="0" smtClean="0">
                <a:cs typeface="DecoType Naskh Extensions" pitchFamily="2" charset="-78"/>
              </a:rPr>
              <a:t> النتائج </a:t>
            </a:r>
            <a:r>
              <a:rPr lang="ar-IQ" sz="3600" dirty="0" err="1" smtClean="0">
                <a:cs typeface="DecoType Naskh Extensions" pitchFamily="2" charset="-78"/>
              </a:rPr>
              <a:t>ان</a:t>
            </a:r>
            <a:r>
              <a:rPr lang="ar-IQ" sz="3600" dirty="0" smtClean="0">
                <a:cs typeface="DecoType Naskh Extensions" pitchFamily="2" charset="-78"/>
              </a:rPr>
              <a:t> </a:t>
            </a:r>
            <a:r>
              <a:rPr lang="ar-IQ" sz="3600" dirty="0" err="1" smtClean="0">
                <a:cs typeface="DecoType Naskh Extensions" pitchFamily="2" charset="-78"/>
              </a:rPr>
              <a:t>الاطفال</a:t>
            </a:r>
            <a:r>
              <a:rPr lang="ar-IQ" sz="3600" dirty="0" smtClean="0">
                <a:cs typeface="DecoType Naskh Extensions" pitchFamily="2" charset="-78"/>
              </a:rPr>
              <a:t> المشاهدين للبرنامج مستعدين </a:t>
            </a:r>
            <a:r>
              <a:rPr lang="ar-IQ" sz="3600" dirty="0" err="1" smtClean="0">
                <a:cs typeface="DecoType Naskh Extensions" pitchFamily="2" charset="-78"/>
              </a:rPr>
              <a:t>للمدرسه</a:t>
            </a:r>
            <a:r>
              <a:rPr lang="ar-IQ" sz="3600" dirty="0" smtClean="0">
                <a:cs typeface="DecoType Naskh Extensions" pitchFamily="2" charset="-78"/>
              </a:rPr>
              <a:t> بدرجه اكبر من غير المشاهدين</a:t>
            </a:r>
            <a:endParaRPr lang="ar-IQ" sz="36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idx="2"/>
          </p:nvPr>
        </p:nvSpPr>
        <p:spPr>
          <a:xfrm>
            <a:off x="0" y="0"/>
            <a:ext cx="4714876" cy="6858000"/>
          </a:xfrm>
        </p:spPr>
        <p:txBody>
          <a:bodyPr>
            <a:noAutofit/>
          </a:bodyPr>
          <a:lstStyle/>
          <a:p>
            <a:endParaRPr lang="ar-IQ" sz="2300" b="1" i="1" dirty="0" smtClean="0"/>
          </a:p>
          <a:p>
            <a:endParaRPr lang="ar-IQ" sz="2300" b="1" i="1" dirty="0" smtClean="0"/>
          </a:p>
          <a:p>
            <a:endParaRPr lang="ar-IQ" sz="2300" b="1" i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43438" y="500042"/>
            <a:ext cx="4500562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ar-IQ" sz="32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ar-IQ" sz="32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ar-IQ" sz="3200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ar-IQ" sz="3200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ar-IQ" sz="32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</p:txBody>
      </p:sp>
      <p:sp>
        <p:nvSpPr>
          <p:cNvPr id="7" name="مستطيل 6"/>
          <p:cNvSpPr/>
          <p:nvPr/>
        </p:nvSpPr>
        <p:spPr>
          <a:xfrm>
            <a:off x="428596" y="357166"/>
            <a:ext cx="850112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200" dirty="0" smtClean="0">
                <a:solidFill>
                  <a:srgbClr val="FFCCFF"/>
                </a:solidFill>
                <a:cs typeface="DecoType Naskh Extensions" pitchFamily="2" charset="-78"/>
              </a:rPr>
              <a:t>وظائف التلفزيون في  </a:t>
            </a:r>
            <a:r>
              <a:rPr lang="ar-IQ" sz="3200" dirty="0" smtClean="0">
                <a:solidFill>
                  <a:srgbClr val="FFCCFF"/>
                </a:solidFill>
                <a:cs typeface="DecoType Naskh Extensions" pitchFamily="2" charset="-78"/>
              </a:rPr>
              <a:t>حياة </a:t>
            </a:r>
            <a:r>
              <a:rPr lang="ar-IQ" sz="3200" dirty="0" smtClean="0">
                <a:solidFill>
                  <a:srgbClr val="FFCCFF"/>
                </a:solidFill>
                <a:cs typeface="DecoType Naskh Extensions" pitchFamily="2" charset="-78"/>
              </a:rPr>
              <a:t>الطفل</a:t>
            </a:r>
          </a:p>
          <a:p>
            <a:pPr algn="ctr"/>
            <a:r>
              <a:rPr lang="ar-IQ" sz="3200" dirty="0" smtClean="0">
                <a:solidFill>
                  <a:srgbClr val="FF0000"/>
                </a:solidFill>
                <a:cs typeface="DecoType Naskh Extensions" pitchFamily="2" charset="-78"/>
              </a:rPr>
              <a:t> </a:t>
            </a:r>
            <a:r>
              <a:rPr lang="ar-IQ" sz="3200" dirty="0" smtClean="0">
                <a:solidFill>
                  <a:srgbClr val="FFCCFF"/>
                </a:solidFill>
                <a:cs typeface="DecoType Naskh Extensions" pitchFamily="2" charset="-78"/>
              </a:rPr>
              <a:t>الوظيفة الترفيهية </a:t>
            </a:r>
            <a:r>
              <a:rPr lang="ar-IQ" sz="3200" dirty="0" smtClean="0">
                <a:cs typeface="DecoType Naskh Extensions" pitchFamily="2" charset="-78"/>
              </a:rPr>
              <a:t>. </a:t>
            </a:r>
            <a:r>
              <a:rPr lang="ar-IQ" sz="3200" dirty="0" smtClean="0">
                <a:cs typeface="DecoType Naskh Extensions" pitchFamily="2" charset="-78"/>
              </a:rPr>
              <a:t>يجذب </a:t>
            </a:r>
            <a:r>
              <a:rPr lang="ar-IQ" sz="3200" dirty="0" smtClean="0">
                <a:cs typeface="DecoType Naskh Extensions" pitchFamily="2" charset="-78"/>
              </a:rPr>
              <a:t>التلفزيون </a:t>
            </a:r>
            <a:r>
              <a:rPr lang="ar-IQ" sz="3200" dirty="0" err="1" smtClean="0">
                <a:cs typeface="DecoType Naskh Extensions" pitchFamily="2" charset="-78"/>
              </a:rPr>
              <a:t>نظرالطفل</a:t>
            </a:r>
            <a:r>
              <a:rPr lang="ar-IQ" sz="3200" dirty="0" smtClean="0">
                <a:cs typeface="DecoType Naskh Extensions" pitchFamily="2" charset="-78"/>
              </a:rPr>
              <a:t>  </a:t>
            </a:r>
            <a:r>
              <a:rPr lang="ar-IQ" sz="3200" dirty="0" smtClean="0">
                <a:cs typeface="DecoType Naskh Extensions" pitchFamily="2" charset="-78"/>
              </a:rPr>
              <a:t>بما يحتويه من </a:t>
            </a:r>
            <a:r>
              <a:rPr lang="ar-IQ" sz="3200" dirty="0" smtClean="0">
                <a:cs typeface="DecoType Naskh Extensions" pitchFamily="2" charset="-78"/>
              </a:rPr>
              <a:t>تسلية </a:t>
            </a:r>
            <a:r>
              <a:rPr lang="ar-IQ" sz="3200" dirty="0" err="1" smtClean="0">
                <a:cs typeface="DecoType Naskh Extensions" pitchFamily="2" charset="-78"/>
              </a:rPr>
              <a:t>وامتاع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smtClean="0">
                <a:cs typeface="DecoType Naskh Extensions" pitchFamily="2" charset="-78"/>
              </a:rPr>
              <a:t>متمثلين </a:t>
            </a:r>
            <a:r>
              <a:rPr lang="ar-IQ" sz="3200" dirty="0" smtClean="0">
                <a:cs typeface="DecoType Naskh Extensions" pitchFamily="2" charset="-78"/>
              </a:rPr>
              <a:t>بالأغاني </a:t>
            </a:r>
            <a:r>
              <a:rPr lang="ar-IQ" sz="3200" dirty="0" smtClean="0">
                <a:cs typeface="DecoType Naskh Extensions" pitchFamily="2" charset="-78"/>
              </a:rPr>
              <a:t>والصور المليئة </a:t>
            </a:r>
            <a:r>
              <a:rPr lang="ar-IQ" sz="3200" dirty="0" err="1" smtClean="0">
                <a:cs typeface="DecoType Naskh Extensions" pitchFamily="2" charset="-78"/>
              </a:rPr>
              <a:t>باالحركه</a:t>
            </a:r>
            <a:r>
              <a:rPr lang="ar-IQ" sz="3200" dirty="0" smtClean="0">
                <a:cs typeface="DecoType Naskh Extensions" pitchFamily="2" charset="-78"/>
              </a:rPr>
              <a:t> والبهجة </a:t>
            </a:r>
            <a:r>
              <a:rPr lang="ar-IQ" sz="3200" dirty="0" smtClean="0">
                <a:cs typeface="DecoType Naskh Extensions" pitchFamily="2" charset="-78"/>
              </a:rPr>
              <a:t>وبما </a:t>
            </a:r>
            <a:r>
              <a:rPr lang="ar-IQ" sz="3200" dirty="0" smtClean="0">
                <a:cs typeface="DecoType Naskh Extensions" pitchFamily="2" charset="-78"/>
              </a:rPr>
              <a:t>تستثير </a:t>
            </a:r>
            <a:r>
              <a:rPr lang="ar-IQ" sz="3200" dirty="0" smtClean="0">
                <a:cs typeface="DecoType Naskh Extensions" pitchFamily="2" charset="-78"/>
              </a:rPr>
              <a:t>فيه من خيال ودعوات مختلفة للتفكير من خلال </a:t>
            </a:r>
            <a:r>
              <a:rPr lang="ar-IQ" sz="3200" dirty="0" smtClean="0">
                <a:cs typeface="DecoType Naskh Extensions" pitchFamily="2" charset="-78"/>
              </a:rPr>
              <a:t>المتعة </a:t>
            </a:r>
            <a:r>
              <a:rPr lang="ar-IQ" sz="3200" dirty="0" err="1" smtClean="0">
                <a:cs typeface="DecoType Naskh Extensions" pitchFamily="2" charset="-78"/>
              </a:rPr>
              <a:t>لادراك</a:t>
            </a:r>
            <a:r>
              <a:rPr lang="ar-IQ" sz="3200" dirty="0" smtClean="0">
                <a:cs typeface="DecoType Naskh Extensions" pitchFamily="2" charset="-78"/>
              </a:rPr>
              <a:t> التمايز </a:t>
            </a:r>
            <a:r>
              <a:rPr lang="ar-IQ" sz="3200" dirty="0" smtClean="0">
                <a:cs typeface="DecoType Naskh Extensions" pitchFamily="2" charset="-78"/>
              </a:rPr>
              <a:t>بين الأشكال والألوان </a:t>
            </a:r>
            <a:r>
              <a:rPr lang="ar-IQ" sz="3200" dirty="0" err="1" smtClean="0">
                <a:cs typeface="DecoType Naskh Extensions" pitchFamily="2" charset="-78"/>
              </a:rPr>
              <a:t>والاحجام</a:t>
            </a:r>
            <a:r>
              <a:rPr lang="ar-IQ" sz="3200" dirty="0" smtClean="0">
                <a:cs typeface="DecoType Naskh Extensions" pitchFamily="2" charset="-78"/>
              </a:rPr>
              <a:t> المختلفة والحوادث </a:t>
            </a:r>
            <a:r>
              <a:rPr lang="ar-IQ" sz="3200" dirty="0" err="1" smtClean="0">
                <a:cs typeface="DecoType Naskh Extensions" pitchFamily="2" charset="-78"/>
              </a:rPr>
              <a:t>الطريفه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smtClean="0">
                <a:cs typeface="DecoType Naskh Extensions" pitchFamily="2" charset="-78"/>
              </a:rPr>
              <a:t>مما يدفع الطفل </a:t>
            </a:r>
            <a:r>
              <a:rPr lang="ar-IQ" sz="3200" dirty="0" err="1" smtClean="0">
                <a:cs typeface="DecoType Naskh Extensions" pitchFamily="2" charset="-78"/>
              </a:rPr>
              <a:t>الى</a:t>
            </a:r>
            <a:r>
              <a:rPr lang="ar-IQ" sz="3200" dirty="0" smtClean="0">
                <a:cs typeface="DecoType Naskh Extensions" pitchFamily="2" charset="-78"/>
              </a:rPr>
              <a:t> حب هذا الجهاز ومتابعته </a:t>
            </a:r>
            <a:r>
              <a:rPr lang="ar-IQ" sz="3200" dirty="0" smtClean="0">
                <a:cs typeface="DecoType Naskh Extensions" pitchFamily="2" charset="-78"/>
              </a:rPr>
              <a:t>بما </a:t>
            </a:r>
            <a:r>
              <a:rPr lang="ar-IQ" sz="3200" dirty="0" smtClean="0">
                <a:cs typeface="DecoType Naskh Extensions" pitchFamily="2" charset="-78"/>
              </a:rPr>
              <a:t>يقلل </a:t>
            </a:r>
            <a:r>
              <a:rPr lang="ar-IQ" sz="3200" dirty="0" smtClean="0">
                <a:cs typeface="DecoType Naskh Extensions" pitchFamily="2" charset="-78"/>
              </a:rPr>
              <a:t>من شعوره بوقت الفراغ </a:t>
            </a:r>
            <a:endParaRPr lang="ar-IQ" sz="3200" dirty="0" smtClean="0">
              <a:cs typeface="DecoType Naskh Extensions" pitchFamily="2" charset="-78"/>
            </a:endParaRPr>
          </a:p>
          <a:p>
            <a:pPr algn="ctr">
              <a:buFontTx/>
              <a:buChar char="-"/>
            </a:pPr>
            <a:r>
              <a:rPr lang="ar-IQ" sz="3200" dirty="0" smtClean="0">
                <a:solidFill>
                  <a:srgbClr val="FFCCFF"/>
                </a:solidFill>
                <a:cs typeface="DecoType Naskh Extensions" pitchFamily="2" charset="-78"/>
              </a:rPr>
              <a:t>الوظيفة المعرفية </a:t>
            </a:r>
            <a:r>
              <a:rPr lang="ar-IQ" sz="3200" dirty="0" smtClean="0">
                <a:cs typeface="DecoType Naskh Extensions" pitchFamily="2" charset="-78"/>
              </a:rPr>
              <a:t>يستطيع التلفزيون </a:t>
            </a:r>
            <a:r>
              <a:rPr lang="ar-IQ" sz="3200" dirty="0" err="1" smtClean="0">
                <a:cs typeface="DecoType Naskh Extensions" pitchFamily="2" charset="-78"/>
              </a:rPr>
              <a:t>ان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smtClean="0">
                <a:cs typeface="DecoType Naskh Extensions" pitchFamily="2" charset="-78"/>
              </a:rPr>
              <a:t>يقدم </a:t>
            </a:r>
            <a:r>
              <a:rPr lang="ar-IQ" sz="3200" dirty="0" smtClean="0">
                <a:cs typeface="DecoType Naskh Extensions" pitchFamily="2" charset="-78"/>
              </a:rPr>
              <a:t>المعارف والمعلومات </a:t>
            </a:r>
            <a:r>
              <a:rPr lang="ar-IQ" sz="3200" dirty="0" err="1" smtClean="0">
                <a:cs typeface="DecoType Naskh Extensions" pitchFamily="2" charset="-78"/>
              </a:rPr>
              <a:t>المختلفه</a:t>
            </a:r>
            <a:r>
              <a:rPr lang="ar-IQ" sz="3200" dirty="0" smtClean="0">
                <a:cs typeface="DecoType Naskh Extensions" pitchFamily="2" charset="-78"/>
              </a:rPr>
              <a:t> للطفل في </a:t>
            </a:r>
            <a:r>
              <a:rPr lang="ar-IQ" sz="3200" dirty="0" err="1" smtClean="0">
                <a:cs typeface="DecoType Naskh Extensions" pitchFamily="2" charset="-78"/>
              </a:rPr>
              <a:t>اطار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smtClean="0">
                <a:cs typeface="DecoType Naskh Extensions" pitchFamily="2" charset="-78"/>
              </a:rPr>
              <a:t>من </a:t>
            </a:r>
            <a:r>
              <a:rPr lang="ar-IQ" sz="3200" dirty="0" smtClean="0">
                <a:cs typeface="DecoType Naskh Extensions" pitchFamily="2" charset="-78"/>
              </a:rPr>
              <a:t>المتعة تضيف </a:t>
            </a:r>
            <a:r>
              <a:rPr lang="ar-IQ" sz="3200" dirty="0" err="1" smtClean="0">
                <a:cs typeface="DecoType Naskh Extensions" pitchFamily="2" charset="-78"/>
              </a:rPr>
              <a:t>الي</a:t>
            </a:r>
            <a:r>
              <a:rPr lang="ar-IQ" sz="3200" dirty="0" smtClean="0">
                <a:cs typeface="DecoType Naskh Extensions" pitchFamily="2" charset="-78"/>
              </a:rPr>
              <a:t> خبراته </a:t>
            </a:r>
            <a:r>
              <a:rPr lang="ar-IQ" sz="3200" dirty="0" err="1" smtClean="0">
                <a:cs typeface="DecoType Naskh Extensions" pitchFamily="2" charset="-78"/>
              </a:rPr>
              <a:t>السابقه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smtClean="0">
                <a:cs typeface="DecoType Naskh Extensions" pitchFamily="2" charset="-78"/>
              </a:rPr>
              <a:t>، مما </a:t>
            </a:r>
            <a:r>
              <a:rPr lang="ar-IQ" sz="3200" dirty="0" smtClean="0">
                <a:cs typeface="DecoType Naskh Extensions" pitchFamily="2" charset="-78"/>
              </a:rPr>
              <a:t>تدفعه </a:t>
            </a:r>
            <a:r>
              <a:rPr lang="ar-IQ" sz="3200" dirty="0" err="1" smtClean="0">
                <a:cs typeface="DecoType Naskh Extensions" pitchFamily="2" charset="-78"/>
              </a:rPr>
              <a:t>الى</a:t>
            </a:r>
            <a:r>
              <a:rPr lang="ar-IQ" sz="3200" dirty="0" smtClean="0">
                <a:cs typeface="DecoType Naskh Extensions" pitchFamily="2" charset="-78"/>
              </a:rPr>
              <a:t> </a:t>
            </a:r>
            <a:r>
              <a:rPr lang="ar-IQ" sz="3200" dirty="0" smtClean="0">
                <a:cs typeface="DecoType Naskh Extensions" pitchFamily="2" charset="-78"/>
              </a:rPr>
              <a:t>التفكير </a:t>
            </a:r>
            <a:r>
              <a:rPr lang="ar-IQ" sz="3200" dirty="0" smtClean="0">
                <a:cs typeface="DecoType Naskh Extensions" pitchFamily="2" charset="-78"/>
              </a:rPr>
              <a:t>وربط </a:t>
            </a:r>
            <a:r>
              <a:rPr lang="ar-IQ" sz="3200" dirty="0" err="1" smtClean="0">
                <a:cs typeface="DecoType Naskh Extensions" pitchFamily="2" charset="-78"/>
              </a:rPr>
              <a:t>الاسباب</a:t>
            </a:r>
            <a:r>
              <a:rPr lang="ar-IQ" sz="3200" dirty="0" smtClean="0">
                <a:cs typeface="DecoType Naskh Extensions" pitchFamily="2" charset="-78"/>
              </a:rPr>
              <a:t> بالنتائج </a:t>
            </a:r>
            <a:r>
              <a:rPr lang="ar-IQ" sz="3200" dirty="0" err="1" smtClean="0">
                <a:cs typeface="DecoType Naskh Extensions" pitchFamily="2" charset="-78"/>
              </a:rPr>
              <a:t>وتاخد</a:t>
            </a:r>
            <a:r>
              <a:rPr lang="ar-IQ" sz="3200" dirty="0" smtClean="0">
                <a:cs typeface="DecoType Naskh Extensions" pitchFamily="2" charset="-78"/>
              </a:rPr>
              <a:t> بيده على طريق التفكير المنطقي </a:t>
            </a:r>
            <a:r>
              <a:rPr lang="ar-IQ" sz="3200" dirty="0" smtClean="0">
                <a:cs typeface="DecoType Naskh Extensions" pitchFamily="2" charset="-78"/>
              </a:rPr>
              <a:t>السليم </a:t>
            </a:r>
          </a:p>
          <a:p>
            <a:pPr algn="ctr">
              <a:buFontTx/>
              <a:buChar char="-"/>
            </a:pPr>
            <a:r>
              <a:rPr lang="ar-IQ" sz="3200" dirty="0" smtClean="0">
                <a:solidFill>
                  <a:srgbClr val="FFCCFF"/>
                </a:solidFill>
                <a:cs typeface="DecoType Naskh Extensions" pitchFamily="2" charset="-78"/>
              </a:rPr>
              <a:t>الوظيفة </a:t>
            </a:r>
            <a:r>
              <a:rPr lang="ar-IQ" sz="3200" dirty="0" smtClean="0">
                <a:solidFill>
                  <a:srgbClr val="FFCCFF"/>
                </a:solidFill>
                <a:cs typeface="DecoType Naskh Extensions" pitchFamily="2" charset="-78"/>
              </a:rPr>
              <a:t>النفسية والاجتماعية </a:t>
            </a:r>
            <a:r>
              <a:rPr lang="ar-IQ" sz="3200" dirty="0" smtClean="0">
                <a:cs typeface="DecoType Naskh Extensions" pitchFamily="2" charset="-78"/>
              </a:rPr>
              <a:t>يعمل </a:t>
            </a:r>
            <a:r>
              <a:rPr lang="ar-IQ" sz="3200" dirty="0" smtClean="0">
                <a:cs typeface="DecoType Naskh Extensions" pitchFamily="2" charset="-78"/>
              </a:rPr>
              <a:t>التلفزيون </a:t>
            </a:r>
            <a:r>
              <a:rPr lang="ar-IQ" sz="3200" dirty="0" smtClean="0">
                <a:cs typeface="DecoType Naskh Extensions" pitchFamily="2" charset="-78"/>
              </a:rPr>
              <a:t>كمتنفس </a:t>
            </a:r>
            <a:r>
              <a:rPr lang="ar-IQ" sz="3200" dirty="0" smtClean="0">
                <a:cs typeface="DecoType Naskh Extensions" pitchFamily="2" charset="-78"/>
              </a:rPr>
              <a:t>عن </a:t>
            </a:r>
            <a:r>
              <a:rPr lang="ar-IQ" sz="3200" dirty="0" smtClean="0">
                <a:cs typeface="DecoType Naskh Extensions" pitchFamily="2" charset="-78"/>
              </a:rPr>
              <a:t> كثير من مشاعر </a:t>
            </a:r>
            <a:r>
              <a:rPr lang="ar-IQ" sz="3200" dirty="0" smtClean="0">
                <a:cs typeface="DecoType Naskh Extensions" pitchFamily="2" charset="-78"/>
              </a:rPr>
              <a:t>الفلفل المكبوتة وقد تخلصه </a:t>
            </a:r>
            <a:r>
              <a:rPr lang="ar-IQ" sz="3200" dirty="0" smtClean="0">
                <a:cs typeface="DecoType Naskh Extensions" pitchFamily="2" charset="-78"/>
              </a:rPr>
              <a:t>مؤقتا من الشعور بالخطر والقلق وغالبا  </a:t>
            </a:r>
            <a:r>
              <a:rPr lang="ar-IQ" sz="3200" dirty="0" smtClean="0">
                <a:cs typeface="DecoType Naskh Extensions" pitchFamily="2" charset="-78"/>
              </a:rPr>
              <a:t>تساعده على تحقيق رغباته وتشعره بالسعادة </a:t>
            </a:r>
            <a:endParaRPr lang="ar-IQ" sz="32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35719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IQ" sz="6600" i="1" cap="all" dirty="0" smtClean="0">
                <a:ln w="0"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ar-IQ" sz="6600" i="1" cap="all" dirty="0" smtClean="0">
                <a:ln w="0"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ar-IQ" sz="6600" i="1" cap="all" dirty="0" err="1" smtClean="0">
                <a:ln w="0"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اهميه</a:t>
            </a:r>
            <a:r>
              <a:rPr lang="ar-IQ" sz="6600" i="1" cap="all" dirty="0" smtClean="0">
                <a:ln w="0"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 التلفزيون في التعليم</a:t>
            </a:r>
            <a:endParaRPr lang="ar-IQ" sz="6600" i="1" cap="all" dirty="0">
              <a:ln w="0">
                <a:solidFill>
                  <a:srgbClr val="C00000"/>
                </a:solidFill>
              </a:ln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85720" y="733246"/>
            <a:ext cx="864399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يكاد يجمع الباحثون اليوم </a:t>
            </a:r>
            <a:r>
              <a:rPr lang="ar-IQ" sz="2800" dirty="0" smtClean="0">
                <a:cs typeface="DecoType Naskh Extensions" pitchFamily="2" charset="-78"/>
              </a:rPr>
              <a:t>على أهمية الدور </a:t>
            </a:r>
            <a:r>
              <a:rPr lang="ar-IQ" sz="2800" dirty="0" err="1" smtClean="0">
                <a:cs typeface="DecoType Naskh Extensions" pitchFamily="2" charset="-78"/>
              </a:rPr>
              <a:t>التربويوالاجتماعي</a:t>
            </a:r>
            <a:r>
              <a:rPr lang="ar-IQ" sz="2800" dirty="0" smtClean="0">
                <a:cs typeface="DecoType Naskh Extensions" pitchFamily="2" charset="-78"/>
              </a:rPr>
              <a:t> الذي يؤديه التلفزيون في حياه </a:t>
            </a:r>
            <a:r>
              <a:rPr lang="ar-IQ" sz="2800" dirty="0" err="1" smtClean="0">
                <a:cs typeface="DecoType Naskh Extensions" pitchFamily="2" charset="-78"/>
              </a:rPr>
              <a:t>الاطفال</a:t>
            </a:r>
            <a:r>
              <a:rPr lang="ar-IQ" sz="2800" dirty="0" smtClean="0">
                <a:cs typeface="DecoType Naskh Extensions" pitchFamily="2" charset="-78"/>
              </a:rPr>
              <a:t> ، ويمكن إيجاز </a:t>
            </a:r>
            <a:r>
              <a:rPr lang="ar-IQ" sz="2800" dirty="0" err="1" smtClean="0">
                <a:cs typeface="DecoType Naskh Extensions" pitchFamily="2" charset="-78"/>
              </a:rPr>
              <a:t>اهميه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smtClean="0">
                <a:cs typeface="DecoType Naskh Extensions" pitchFamily="2" charset="-78"/>
              </a:rPr>
              <a:t>التلفزيون </a:t>
            </a:r>
            <a:r>
              <a:rPr lang="ar-IQ" sz="2800" dirty="0" smtClean="0">
                <a:cs typeface="DecoType Naskh Extensions" pitchFamily="2" charset="-78"/>
              </a:rPr>
              <a:t>بما </a:t>
            </a:r>
            <a:r>
              <a:rPr lang="ar-IQ" sz="2800" dirty="0" err="1" smtClean="0">
                <a:cs typeface="DecoType Naskh Extensions" pitchFamily="2" charset="-78"/>
              </a:rPr>
              <a:t>ياتي</a:t>
            </a:r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1 يعتبر من </a:t>
            </a:r>
            <a:r>
              <a:rPr lang="ar-IQ" sz="2800" dirty="0" err="1" smtClean="0">
                <a:cs typeface="DecoType Naskh Extensions" pitchFamily="2" charset="-78"/>
              </a:rPr>
              <a:t>اكثر</a:t>
            </a:r>
            <a:r>
              <a:rPr lang="ar-IQ" sz="2800" dirty="0" smtClean="0">
                <a:cs typeface="DecoType Naskh Extensions" pitchFamily="2" charset="-78"/>
              </a:rPr>
              <a:t> الوسائل تمثيلا بالواقع بما يمثله من صور ملونه </a:t>
            </a: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2 تعدد </a:t>
            </a:r>
            <a:r>
              <a:rPr lang="ar-IQ" sz="2800" dirty="0" err="1" smtClean="0">
                <a:cs typeface="DecoType Naskh Extensions" pitchFamily="2" charset="-78"/>
              </a:rPr>
              <a:t>امكانياته</a:t>
            </a:r>
            <a:r>
              <a:rPr lang="ar-IQ" sz="2800" dirty="0" smtClean="0">
                <a:cs typeface="DecoType Naskh Extensions" pitchFamily="2" charset="-78"/>
              </a:rPr>
              <a:t> من مناقشات </a:t>
            </a:r>
            <a:r>
              <a:rPr lang="ar-IQ" sz="2800" dirty="0" smtClean="0">
                <a:cs typeface="DecoType Naskh Extensions" pitchFamily="2" charset="-78"/>
              </a:rPr>
              <a:t>وحوار ، وتمثيل ، </a:t>
            </a:r>
            <a:r>
              <a:rPr lang="ar-IQ" sz="2800" dirty="0" smtClean="0">
                <a:cs typeface="DecoType Naskh Extensions" pitchFamily="2" charset="-78"/>
              </a:rPr>
              <a:t>وتعليق </a:t>
            </a:r>
            <a:r>
              <a:rPr lang="ar-IQ" sz="2800" dirty="0" smtClean="0">
                <a:cs typeface="DecoType Naskh Extensions" pitchFamily="2" charset="-78"/>
              </a:rPr>
              <a:t>علمي </a:t>
            </a:r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.3 تجاوز </a:t>
            </a:r>
            <a:r>
              <a:rPr lang="ar-IQ" sz="2800" dirty="0" smtClean="0">
                <a:cs typeface="DecoType Naskh Extensions" pitchFamily="2" charset="-78"/>
              </a:rPr>
              <a:t>البعدين المكاني </a:t>
            </a:r>
            <a:r>
              <a:rPr lang="ar-IQ" sz="2800" dirty="0" err="1" smtClean="0">
                <a:cs typeface="DecoType Naskh Extensions" pitchFamily="2" charset="-78"/>
              </a:rPr>
              <a:t>والزماني</a:t>
            </a:r>
            <a:r>
              <a:rPr lang="ar-IQ" sz="2800" dirty="0" smtClean="0">
                <a:cs typeface="DecoType Naskh Extensions" pitchFamily="2" charset="-78"/>
              </a:rPr>
              <a:t> ، إذ يمكن أن يصور </a:t>
            </a:r>
            <a:r>
              <a:rPr lang="ar-IQ" sz="2800" dirty="0" err="1" smtClean="0">
                <a:cs typeface="DecoType Naskh Extensions" pitchFamily="2" charset="-78"/>
              </a:rPr>
              <a:t>لك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smtClean="0">
                <a:cs typeface="DecoType Naskh Extensions" pitchFamily="2" charset="-78"/>
              </a:rPr>
              <a:t>قصصا من التراث  </a:t>
            </a:r>
            <a:r>
              <a:rPr lang="ar-IQ" sz="2800" dirty="0" smtClean="0">
                <a:cs typeface="DecoType Naskh Extensions" pitchFamily="2" charset="-78"/>
              </a:rPr>
              <a:t>وينقل </a:t>
            </a:r>
            <a:r>
              <a:rPr lang="ar-IQ" sz="2800" dirty="0" err="1" smtClean="0">
                <a:cs typeface="DecoType Naskh Extensions" pitchFamily="2" charset="-78"/>
              </a:rPr>
              <a:t>لك</a:t>
            </a:r>
            <a:r>
              <a:rPr lang="ar-IQ" sz="2800" dirty="0" smtClean="0">
                <a:cs typeface="DecoType Naskh Extensions" pitchFamily="2" charset="-78"/>
              </a:rPr>
              <a:t> صورة </a:t>
            </a:r>
            <a:r>
              <a:rPr lang="ar-IQ" sz="2800" dirty="0" smtClean="0">
                <a:cs typeface="DecoType Naskh Extensions" pitchFamily="2" charset="-78"/>
              </a:rPr>
              <a:t>حية </a:t>
            </a:r>
            <a:r>
              <a:rPr lang="ar-IQ" sz="2800" dirty="0" smtClean="0">
                <a:cs typeface="DecoType Naskh Extensions" pitchFamily="2" charset="-78"/>
              </a:rPr>
              <a:t>عن التعليم في اليابان على سبيل المثال </a:t>
            </a:r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4 عند </a:t>
            </a:r>
            <a:r>
              <a:rPr lang="ar-IQ" sz="2800" dirty="0" smtClean="0">
                <a:cs typeface="DecoType Naskh Extensions" pitchFamily="2" charset="-78"/>
              </a:rPr>
              <a:t>إنتاج العمل التلفزيوني التعليمي بمكن حشد أفضل </a:t>
            </a:r>
            <a:r>
              <a:rPr lang="ar-IQ" sz="2800" dirty="0" smtClean="0">
                <a:cs typeface="DecoType Naskh Extensions" pitchFamily="2" charset="-78"/>
              </a:rPr>
              <a:t>الكفاءات في </a:t>
            </a:r>
            <a:r>
              <a:rPr lang="ar-IQ" sz="2800" dirty="0" err="1" smtClean="0">
                <a:cs typeface="DecoType Naskh Extensions" pitchFamily="2" charset="-78"/>
              </a:rPr>
              <a:t>الماده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التعليميه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والاخراج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5 - </a:t>
            </a:r>
            <a:r>
              <a:rPr lang="ar-IQ" sz="2800" dirty="0" smtClean="0">
                <a:cs typeface="DecoType Naskh Extensions" pitchFamily="2" charset="-78"/>
              </a:rPr>
              <a:t>التغلب على نقص المواد </a:t>
            </a:r>
            <a:r>
              <a:rPr lang="ar-IQ" sz="2800" dirty="0" err="1" smtClean="0">
                <a:cs typeface="DecoType Naskh Extensions" pitchFamily="2" charset="-78"/>
              </a:rPr>
              <a:t>والكفايات</a:t>
            </a:r>
            <a:r>
              <a:rPr lang="ar-IQ" sz="2800" dirty="0" smtClean="0">
                <a:cs typeface="DecoType Naskh Extensions" pitchFamily="2" charset="-78"/>
              </a:rPr>
              <a:t> الفنية من معلمين ومواد ومختبرات </a:t>
            </a:r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6</a:t>
            </a:r>
            <a:r>
              <a:rPr lang="ar-IQ" sz="2800" dirty="0" smtClean="0">
                <a:cs typeface="DecoType Naskh Extensions" pitchFamily="2" charset="-78"/>
              </a:rPr>
              <a:t>- </a:t>
            </a:r>
            <a:r>
              <a:rPr lang="ar-IQ" sz="2800" dirty="0" smtClean="0">
                <a:cs typeface="DecoType Naskh Extensions" pitchFamily="2" charset="-78"/>
              </a:rPr>
              <a:t>التحكم </a:t>
            </a:r>
            <a:r>
              <a:rPr lang="ar-IQ" sz="2800" dirty="0" smtClean="0">
                <a:cs typeface="DecoType Naskh Extensions" pitchFamily="2" charset="-78"/>
              </a:rPr>
              <a:t> في وقت البث</a:t>
            </a: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7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smtClean="0">
                <a:cs typeface="DecoType Naskh Extensions" pitchFamily="2" charset="-78"/>
              </a:rPr>
              <a:t>- التشويق المبني على </a:t>
            </a:r>
            <a:r>
              <a:rPr lang="ar-IQ" sz="2800" dirty="0" smtClean="0">
                <a:cs typeface="DecoType Naskh Extensions" pitchFamily="2" charset="-78"/>
              </a:rPr>
              <a:t>الإثارة </a:t>
            </a:r>
            <a:r>
              <a:rPr lang="ar-IQ" sz="2800" dirty="0" smtClean="0">
                <a:cs typeface="DecoType Naskh Extensions" pitchFamily="2" charset="-78"/>
              </a:rPr>
              <a:t>وإعادة اللقطات والإخراج </a:t>
            </a:r>
            <a:r>
              <a:rPr lang="ar-IQ" sz="2800" dirty="0" smtClean="0">
                <a:cs typeface="DecoType Naskh Extensions" pitchFamily="2" charset="-78"/>
              </a:rPr>
              <a:t>الفني</a:t>
            </a: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8</a:t>
            </a:r>
            <a:r>
              <a:rPr lang="ar-IQ" sz="2800" dirty="0" smtClean="0">
                <a:cs typeface="DecoType Naskh Extensions" pitchFamily="2" charset="-78"/>
              </a:rPr>
              <a:t> . قدرته </a:t>
            </a:r>
            <a:r>
              <a:rPr lang="ar-IQ" sz="2800" dirty="0" smtClean="0">
                <a:cs typeface="DecoType Naskh Extensions" pitchFamily="2" charset="-78"/>
              </a:rPr>
              <a:t>على توظيف مختلف الوسائل التعليمية من </a:t>
            </a:r>
            <a:r>
              <a:rPr lang="ar-IQ" sz="2800" dirty="0" smtClean="0">
                <a:cs typeface="DecoType Naskh Extensions" pitchFamily="2" charset="-78"/>
              </a:rPr>
              <a:t>الرسوم </a:t>
            </a:r>
            <a:r>
              <a:rPr lang="ar-IQ" sz="2800" dirty="0" smtClean="0">
                <a:cs typeface="DecoType Naskh Extensions" pitchFamily="2" charset="-78"/>
              </a:rPr>
              <a:t>وصور وشفافيات </a:t>
            </a:r>
            <a:r>
              <a:rPr lang="ar-IQ" sz="2800" dirty="0" smtClean="0">
                <a:cs typeface="DecoType Naskh Extensions" pitchFamily="2" charset="-78"/>
              </a:rPr>
              <a:t>في البرنامج </a:t>
            </a:r>
            <a:r>
              <a:rPr lang="ar-IQ" sz="2800" dirty="0" err="1" smtClean="0">
                <a:cs typeface="DecoType Naskh Extensions" pitchFamily="2" charset="-78"/>
              </a:rPr>
              <a:t>الواحده</a:t>
            </a:r>
            <a:r>
              <a:rPr lang="ar-IQ" sz="2800" dirty="0" smtClean="0">
                <a:cs typeface="DecoType Naskh Extensions" pitchFamily="2" charset="-78"/>
              </a:rPr>
              <a:t> .</a:t>
            </a:r>
            <a:endParaRPr lang="ar-IQ" sz="28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5720" y="357166"/>
            <a:ext cx="85725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600" dirty="0" smtClean="0">
                <a:solidFill>
                  <a:srgbClr val="FFCCFF"/>
                </a:solidFill>
                <a:cs typeface="DecoType Naskh Extensions" pitchFamily="2" charset="-78"/>
              </a:rPr>
              <a:t>الآثار السلبية للتلفزيون </a:t>
            </a:r>
            <a:endParaRPr lang="ar-IQ" sz="3600" dirty="0" smtClean="0">
              <a:solidFill>
                <a:srgbClr val="FFCCFF"/>
              </a:solidFill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وهنالك </a:t>
            </a:r>
            <a:r>
              <a:rPr lang="ar-IQ" sz="2800" dirty="0" smtClean="0">
                <a:cs typeface="DecoType Naskh Extensions" pitchFamily="2" charset="-78"/>
              </a:rPr>
              <a:t>آثار سلبية عديدة للتلفزيون </a:t>
            </a:r>
            <a:r>
              <a:rPr lang="ar-IQ" sz="2800" dirty="0" err="1" smtClean="0">
                <a:cs typeface="DecoType Naskh Extensions" pitchFamily="2" charset="-78"/>
              </a:rPr>
              <a:t>به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smtClean="0">
                <a:cs typeface="DecoType Naskh Extensions" pitchFamily="2" charset="-78"/>
              </a:rPr>
              <a:t>من </a:t>
            </a:r>
            <a:r>
              <a:rPr lang="ar-IQ" sz="2800" dirty="0" smtClean="0">
                <a:cs typeface="DecoType Naskh Extensions" pitchFamily="2" charset="-78"/>
              </a:rPr>
              <a:t>إيجاز أهم ما توصلت إليه نتائج الأبحاث والدراسات وكما يلي </a:t>
            </a:r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فا </a:t>
            </a:r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الجانب البدني والعقلي </a:t>
            </a:r>
            <a:r>
              <a:rPr lang="ar-IQ" sz="2800" dirty="0" smtClean="0">
                <a:cs typeface="DecoType Naskh Extensions" pitchFamily="2" charset="-78"/>
              </a:rPr>
              <a:t>فهي تسبب تأخر الطفل من النوم والجلوس أمام التلفاز لساعات طويلة مما يؤدي إلى اعتلال صحة الجسم وتتسبب آن الخمول الذهني وتعطيل ذكاء الطفل </a:t>
            </a:r>
            <a:r>
              <a:rPr lang="ar-IQ" sz="2800" dirty="0" smtClean="0">
                <a:cs typeface="DecoType Naskh Extensions" pitchFamily="2" charset="-78"/>
              </a:rPr>
              <a:t>.</a:t>
            </a:r>
          </a:p>
          <a:p>
            <a:pPr algn="ctr"/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 الجانب </a:t>
            </a:r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العقدي </a:t>
            </a:r>
            <a:r>
              <a:rPr lang="ar-IQ" sz="2800" dirty="0" smtClean="0">
                <a:cs typeface="DecoType Naskh Extensions" pitchFamily="2" charset="-78"/>
              </a:rPr>
              <a:t>فقد احتلت الموازيين عند أطفالنا بسبب ما يعرض علي على الشاشة فيرى الطفل رجلا يطير في الهواء ويشق القمر بيده </a:t>
            </a:r>
            <a:r>
              <a:rPr lang="ar-IQ" sz="2800" dirty="0" smtClean="0">
                <a:cs typeface="DecoType Naskh Extensions" pitchFamily="2" charset="-78"/>
              </a:rPr>
              <a:t>ليس هذا وحسب</a:t>
            </a:r>
          </a:p>
          <a:p>
            <a:pPr algn="ctr"/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الجانب النفسي </a:t>
            </a:r>
            <a:r>
              <a:rPr lang="ar-IQ" sz="2800" dirty="0" err="1" smtClean="0">
                <a:cs typeface="DecoType Naskh Extensions" pitchFamily="2" charset="-78"/>
              </a:rPr>
              <a:t>لاننسى</a:t>
            </a:r>
            <a:r>
              <a:rPr lang="ar-IQ" sz="2800" dirty="0" smtClean="0">
                <a:cs typeface="DecoType Naskh Extensions" pitchFamily="2" charset="-78"/>
              </a:rPr>
              <a:t> دور التلفاز في زرع بذور الخوف والقلق في نفوس </a:t>
            </a:r>
            <a:r>
              <a:rPr lang="ar-IQ" sz="2800" dirty="0" err="1" smtClean="0">
                <a:cs typeface="DecoType Naskh Extensions" pitchFamily="2" charset="-78"/>
              </a:rPr>
              <a:t>الاطفال</a:t>
            </a:r>
            <a:r>
              <a:rPr lang="ar-IQ" sz="2800" dirty="0" smtClean="0">
                <a:cs typeface="DecoType Naskh Extensions" pitchFamily="2" charset="-78"/>
              </a:rPr>
              <a:t> بما يعرض من </a:t>
            </a:r>
            <a:r>
              <a:rPr lang="ar-IQ" sz="2800" dirty="0" err="1" smtClean="0">
                <a:cs typeface="DecoType Naskh Extensions" pitchFamily="2" charset="-78"/>
              </a:rPr>
              <a:t>الافلام</a:t>
            </a:r>
            <a:r>
              <a:rPr lang="ar-IQ" sz="2800" dirty="0" smtClean="0">
                <a:cs typeface="DecoType Naskh Extensions" pitchFamily="2" charset="-78"/>
              </a:rPr>
              <a:t> التي تخيف الكبير قبل الصغير </a:t>
            </a:r>
            <a:r>
              <a:rPr lang="ar-IQ" sz="2800" dirty="0" err="1" smtClean="0">
                <a:cs typeface="DecoType Naskh Extensions" pitchFamily="2" charset="-78"/>
              </a:rPr>
              <a:t>كاافلام</a:t>
            </a:r>
            <a:r>
              <a:rPr lang="ar-IQ" sz="2800" dirty="0" smtClean="0">
                <a:cs typeface="DecoType Naskh Extensions" pitchFamily="2" charset="-78"/>
              </a:rPr>
              <a:t> غزو الفضاء</a:t>
            </a:r>
          </a:p>
          <a:p>
            <a:pPr algn="ctr"/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الجانب الاجتماعي </a:t>
            </a:r>
            <a:r>
              <a:rPr lang="ar-IQ" sz="2800" dirty="0" smtClean="0">
                <a:cs typeface="DecoType Naskh Extensions" pitchFamily="2" charset="-78"/>
              </a:rPr>
              <a:t>يقضي </a:t>
            </a:r>
            <a:r>
              <a:rPr lang="ar-IQ" sz="2800" dirty="0" err="1" smtClean="0">
                <a:cs typeface="DecoType Naskh Extensions" pitchFamily="2" charset="-78"/>
              </a:rPr>
              <a:t>الاطفال</a:t>
            </a:r>
            <a:r>
              <a:rPr lang="ar-IQ" sz="2800" dirty="0" smtClean="0">
                <a:cs typeface="DecoType Naskh Extensions" pitchFamily="2" charset="-78"/>
              </a:rPr>
              <a:t> حول التلفاز ساعات </a:t>
            </a:r>
            <a:r>
              <a:rPr lang="ar-IQ" sz="2800" dirty="0" err="1" smtClean="0">
                <a:cs typeface="DecoType Naskh Extensions" pitchFamily="2" charset="-78"/>
              </a:rPr>
              <a:t>طويله</a:t>
            </a:r>
            <a:r>
              <a:rPr lang="ar-IQ" sz="2800" dirty="0" smtClean="0">
                <a:cs typeface="DecoType Naskh Extensions" pitchFamily="2" charset="-78"/>
              </a:rPr>
              <a:t> تؤثر على حياتهم </a:t>
            </a:r>
            <a:r>
              <a:rPr lang="ar-IQ" sz="2800" dirty="0" err="1" smtClean="0">
                <a:cs typeface="DecoType Naskh Extensions" pitchFamily="2" charset="-78"/>
              </a:rPr>
              <a:t>الاجتماعيه</a:t>
            </a:r>
            <a:r>
              <a:rPr lang="ar-IQ" sz="2800" dirty="0" smtClean="0">
                <a:cs typeface="DecoType Naskh Extensions" pitchFamily="2" charset="-78"/>
              </a:rPr>
              <a:t> وعلاقتهم </a:t>
            </a:r>
            <a:r>
              <a:rPr lang="ar-IQ" sz="2800" dirty="0" err="1" smtClean="0">
                <a:cs typeface="DecoType Naskh Extensions" pitchFamily="2" charset="-78"/>
              </a:rPr>
              <a:t>بلاسره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</a:p>
          <a:p>
            <a:pPr algn="ctr"/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الجانب التربوي </a:t>
            </a:r>
            <a:r>
              <a:rPr lang="ar-IQ" sz="2800" dirty="0" smtClean="0">
                <a:cs typeface="DecoType Naskh Extensions" pitchFamily="2" charset="-78"/>
              </a:rPr>
              <a:t>قد يجلس الطفل </a:t>
            </a:r>
            <a:r>
              <a:rPr lang="ar-IQ" sz="2800" dirty="0" err="1" smtClean="0">
                <a:cs typeface="DecoType Naskh Extensions" pitchFamily="2" charset="-78"/>
              </a:rPr>
              <a:t>امام</a:t>
            </a:r>
            <a:r>
              <a:rPr lang="ar-IQ" sz="2800" dirty="0" smtClean="0">
                <a:cs typeface="DecoType Naskh Extensions" pitchFamily="2" charset="-78"/>
              </a:rPr>
              <a:t> التلفاز ساعات </a:t>
            </a:r>
            <a:r>
              <a:rPr lang="ar-IQ" sz="2800" dirty="0" err="1" smtClean="0">
                <a:cs typeface="DecoType Naskh Extensions" pitchFamily="2" charset="-78"/>
              </a:rPr>
              <a:t>طويله</a:t>
            </a:r>
            <a:r>
              <a:rPr lang="ar-IQ" sz="2800" dirty="0" smtClean="0">
                <a:cs typeface="DecoType Naskh Extensions" pitchFamily="2" charset="-78"/>
              </a:rPr>
              <a:t> دون مراقبه وتوجيه لهم وهذا له </a:t>
            </a:r>
            <a:r>
              <a:rPr lang="ar-IQ" sz="2800" dirty="0" err="1" smtClean="0">
                <a:cs typeface="DecoType Naskh Extensions" pitchFamily="2" charset="-78"/>
              </a:rPr>
              <a:t>اثره</a:t>
            </a:r>
            <a:r>
              <a:rPr lang="ar-IQ" sz="2800" dirty="0" smtClean="0">
                <a:cs typeface="DecoType Naskh Extensions" pitchFamily="2" charset="-78"/>
              </a:rPr>
              <a:t> السلبي على تحصيلهم الدراسي  </a:t>
            </a:r>
            <a:endParaRPr lang="ar-IQ" sz="2800" dirty="0">
              <a:cs typeface="DecoType Naskh Extensions" pitchFamily="2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14282" y="357166"/>
            <a:ext cx="864399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80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الاعلان</a:t>
            </a:r>
            <a:endParaRPr lang="ar-IQ" sz="8000" dirty="0" smtClean="0">
              <a:solidFill>
                <a:srgbClr val="FFCCFF"/>
              </a:solidFill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هو نشر المعلومات والبيانات عن </a:t>
            </a:r>
            <a:r>
              <a:rPr lang="ar-IQ" sz="2800" dirty="0" err="1" smtClean="0">
                <a:cs typeface="DecoType Naskh Extensions" pitchFamily="2" charset="-78"/>
              </a:rPr>
              <a:t>الافكار</a:t>
            </a:r>
            <a:r>
              <a:rPr lang="ar-IQ" sz="2800" dirty="0" smtClean="0">
                <a:cs typeface="DecoType Naskh Extensions" pitchFamily="2" charset="-78"/>
              </a:rPr>
              <a:t> والسلع </a:t>
            </a:r>
            <a:r>
              <a:rPr lang="ar-IQ" sz="2800" dirty="0" err="1" smtClean="0">
                <a:cs typeface="DecoType Naskh Extensions" pitchFamily="2" charset="-78"/>
              </a:rPr>
              <a:t>او</a:t>
            </a:r>
            <a:r>
              <a:rPr lang="ar-IQ" sz="2800" dirty="0" smtClean="0">
                <a:cs typeface="DecoType Naskh Extensions" pitchFamily="2" charset="-78"/>
              </a:rPr>
              <a:t> الخدمات والتعريف عنها في وسائل </a:t>
            </a:r>
            <a:r>
              <a:rPr lang="ar-IQ" sz="2800" dirty="0" err="1" smtClean="0">
                <a:cs typeface="DecoType Naskh Extensions" pitchFamily="2" charset="-78"/>
              </a:rPr>
              <a:t>الاعلام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المختلفه</a:t>
            </a:r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err="1" smtClean="0">
                <a:cs typeface="DecoType Naskh Extensions" pitchFamily="2" charset="-78"/>
              </a:rPr>
              <a:t>والاعلان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انواع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1 </a:t>
            </a:r>
            <a:r>
              <a:rPr lang="ar-IQ" sz="28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 الرسمي </a:t>
            </a:r>
            <a:r>
              <a:rPr lang="ar-IQ" sz="2800" dirty="0" smtClean="0">
                <a:cs typeface="DecoType Naskh Extensions" pitchFamily="2" charset="-78"/>
              </a:rPr>
              <a:t>هو </a:t>
            </a:r>
            <a:r>
              <a:rPr lang="ar-IQ" sz="2800" dirty="0" err="1" smtClean="0"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cs typeface="DecoType Naskh Extensions" pitchFamily="2" charset="-78"/>
              </a:rPr>
              <a:t> الذي يصدر عن </a:t>
            </a:r>
            <a:r>
              <a:rPr lang="ar-IQ" sz="2800" dirty="0" err="1" smtClean="0">
                <a:cs typeface="DecoType Naskh Extensions" pitchFamily="2" charset="-78"/>
              </a:rPr>
              <a:t>الددوله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واجهزتها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او</a:t>
            </a:r>
            <a:r>
              <a:rPr lang="ar-IQ" sz="2800" dirty="0" smtClean="0">
                <a:cs typeface="DecoType Naskh Extensions" pitchFamily="2" charset="-78"/>
              </a:rPr>
              <a:t> المؤسسات والهيئات من مجالات </a:t>
            </a:r>
            <a:r>
              <a:rPr lang="ar-IQ" sz="2800" dirty="0" err="1" smtClean="0">
                <a:cs typeface="DecoType Naskh Extensions" pitchFamily="2" charset="-78"/>
              </a:rPr>
              <a:t>الشوؤن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العامه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كالعلان</a:t>
            </a:r>
            <a:r>
              <a:rPr lang="ar-IQ" sz="2800" dirty="0" smtClean="0">
                <a:cs typeface="DecoType Naskh Extensions" pitchFamily="2" charset="-78"/>
              </a:rPr>
              <a:t> عن </a:t>
            </a:r>
            <a:r>
              <a:rPr lang="ar-IQ" sz="2800" dirty="0" err="1" smtClean="0">
                <a:cs typeface="DecoType Naskh Extensions" pitchFamily="2" charset="-78"/>
              </a:rPr>
              <a:t>وظيفه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شاغره</a:t>
            </a:r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2 </a:t>
            </a:r>
            <a:r>
              <a:rPr lang="ar-IQ" sz="28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 شبه الرسمي </a:t>
            </a:r>
            <a:r>
              <a:rPr lang="ar-IQ" sz="2800" dirty="0" smtClean="0">
                <a:cs typeface="DecoType Naskh Extensions" pitchFamily="2" charset="-78"/>
              </a:rPr>
              <a:t>هو </a:t>
            </a:r>
            <a:r>
              <a:rPr lang="ar-IQ" sz="2800" dirty="0" err="1" smtClean="0"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cs typeface="DecoType Naskh Extensions" pitchFamily="2" charset="-78"/>
              </a:rPr>
              <a:t> الذي يصدر عن المؤسسات للحث  على فعل شيء بصوره غير مباشره 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smtClean="0">
                <a:cs typeface="DecoType Naskh Extensions" pitchFamily="2" charset="-78"/>
              </a:rPr>
              <a:t>كالدعوة </a:t>
            </a:r>
            <a:r>
              <a:rPr lang="ar-IQ" sz="2800" dirty="0" err="1" smtClean="0">
                <a:cs typeface="DecoType Naskh Extensions" pitchFamily="2" charset="-78"/>
              </a:rPr>
              <a:t>الى</a:t>
            </a:r>
            <a:r>
              <a:rPr lang="ar-IQ" sz="2800" dirty="0" smtClean="0">
                <a:cs typeface="DecoType Naskh Extensions" pitchFamily="2" charset="-78"/>
              </a:rPr>
              <a:t> الانتساب </a:t>
            </a:r>
            <a:r>
              <a:rPr lang="ar-IQ" sz="2800" dirty="0" err="1" smtClean="0">
                <a:cs typeface="DecoType Naskh Extensions" pitchFamily="2" charset="-78"/>
              </a:rPr>
              <a:t>الى</a:t>
            </a:r>
            <a:r>
              <a:rPr lang="ar-IQ" sz="2800" dirty="0" smtClean="0">
                <a:cs typeface="DecoType Naskh Extensions" pitchFamily="2" charset="-78"/>
              </a:rPr>
              <a:t> محو </a:t>
            </a:r>
            <a:r>
              <a:rPr lang="ar-IQ" sz="2800" dirty="0" err="1" smtClean="0">
                <a:cs typeface="DecoType Naskh Extensions" pitchFamily="2" charset="-78"/>
              </a:rPr>
              <a:t>الاميه</a:t>
            </a:r>
            <a:endParaRPr lang="ar-IQ" sz="2800" dirty="0" smtClean="0">
              <a:cs typeface="DecoType Naskh Extensions" pitchFamily="2" charset="-78"/>
            </a:endParaRP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3 </a:t>
            </a:r>
            <a:r>
              <a:rPr lang="ar-IQ" sz="28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 التجاري </a:t>
            </a:r>
            <a:r>
              <a:rPr lang="ar-IQ" sz="2800" dirty="0" smtClean="0">
                <a:cs typeface="DecoType Naskh Extensions" pitchFamily="2" charset="-78"/>
              </a:rPr>
              <a:t>هو </a:t>
            </a:r>
            <a:r>
              <a:rPr lang="ar-IQ" sz="2800" dirty="0" err="1" smtClean="0"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cs typeface="DecoType Naskh Extensions" pitchFamily="2" charset="-78"/>
              </a:rPr>
              <a:t> الذي يصدر عن التجار والشركات </a:t>
            </a:r>
            <a:r>
              <a:rPr lang="ar-IQ" sz="2800" dirty="0" err="1" smtClean="0">
                <a:cs typeface="DecoType Naskh Extensions" pitchFamily="2" charset="-78"/>
              </a:rPr>
              <a:t>التجاريه</a:t>
            </a:r>
            <a:r>
              <a:rPr lang="ar-IQ" sz="2800" dirty="0" smtClean="0">
                <a:cs typeface="DecoType Naskh Extensions" pitchFamily="2" charset="-78"/>
              </a:rPr>
              <a:t>  لترويج صنف من </a:t>
            </a:r>
            <a:r>
              <a:rPr lang="ar-IQ" sz="2800" dirty="0" err="1" smtClean="0">
                <a:cs typeface="DecoType Naskh Extensions" pitchFamily="2" charset="-78"/>
              </a:rPr>
              <a:t>البضاعه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او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cs typeface="DecoType Naskh Extensions" pitchFamily="2" charset="-78"/>
              </a:rPr>
              <a:t> عن تنزيل في </a:t>
            </a:r>
            <a:r>
              <a:rPr lang="ar-IQ" sz="2800" dirty="0" err="1" smtClean="0">
                <a:cs typeface="DecoType Naskh Extensions" pitchFamily="2" charset="-78"/>
              </a:rPr>
              <a:t>الاسعار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</a:p>
          <a:p>
            <a:pPr algn="ctr"/>
            <a:r>
              <a:rPr lang="ar-IQ" sz="2800" dirty="0" smtClean="0">
                <a:cs typeface="DecoType Naskh Extensions" pitchFamily="2" charset="-78"/>
              </a:rPr>
              <a:t>4 </a:t>
            </a:r>
            <a:r>
              <a:rPr lang="ar-IQ" sz="2800" dirty="0" err="1" smtClean="0">
                <a:solidFill>
                  <a:srgbClr val="FFCCFF"/>
                </a:solidFill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solidFill>
                  <a:srgbClr val="FFCCFF"/>
                </a:solidFill>
                <a:cs typeface="DecoType Naskh Extensions" pitchFamily="2" charset="-78"/>
              </a:rPr>
              <a:t> الشخصي </a:t>
            </a:r>
            <a:r>
              <a:rPr lang="ar-IQ" sz="2800" dirty="0" smtClean="0">
                <a:cs typeface="DecoType Naskh Extensions" pitchFamily="2" charset="-78"/>
              </a:rPr>
              <a:t>هو </a:t>
            </a:r>
            <a:r>
              <a:rPr lang="ar-IQ" sz="2800" dirty="0" err="1" smtClean="0">
                <a:cs typeface="DecoType Naskh Extensions" pitchFamily="2" charset="-78"/>
              </a:rPr>
              <a:t>الاعلان</a:t>
            </a:r>
            <a:r>
              <a:rPr lang="ar-IQ" sz="2800" dirty="0" smtClean="0">
                <a:cs typeface="DecoType Naskh Extensions" pitchFamily="2" charset="-78"/>
              </a:rPr>
              <a:t> الذي يستخدمه الشخص ليشاركه الناس </a:t>
            </a:r>
            <a:r>
              <a:rPr lang="ar-IQ" sz="2800" dirty="0" err="1" smtClean="0">
                <a:cs typeface="DecoType Naskh Extensions" pitchFamily="2" charset="-78"/>
              </a:rPr>
              <a:t>افراحه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او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احزانه</a:t>
            </a:r>
            <a:r>
              <a:rPr lang="ar-IQ" sz="2800" dirty="0" smtClean="0">
                <a:cs typeface="DecoType Naskh Extensions" pitchFamily="2" charset="-78"/>
              </a:rPr>
              <a:t> </a:t>
            </a:r>
            <a:r>
              <a:rPr lang="ar-IQ" sz="2800" dirty="0" err="1" smtClean="0">
                <a:cs typeface="DecoType Naskh Extensions" pitchFamily="2" charset="-78"/>
              </a:rPr>
              <a:t>او</a:t>
            </a:r>
            <a:r>
              <a:rPr lang="ar-IQ" sz="2800" dirty="0" smtClean="0">
                <a:cs typeface="DecoType Naskh Extensions" pitchFamily="2" charset="-78"/>
              </a:rPr>
              <a:t> ليساعده في حل المشكلات </a:t>
            </a:r>
            <a:r>
              <a:rPr lang="ar-IQ" sz="2800" dirty="0" err="1" smtClean="0">
                <a:cs typeface="DecoType Naskh Extensions" pitchFamily="2" charset="-78"/>
              </a:rPr>
              <a:t>كالعلان</a:t>
            </a:r>
            <a:r>
              <a:rPr lang="ar-IQ" sz="2800" dirty="0" smtClean="0">
                <a:cs typeface="DecoType Naskh Extensions" pitchFamily="2" charset="-78"/>
              </a:rPr>
              <a:t> عن زواج </a:t>
            </a:r>
            <a:r>
              <a:rPr lang="ar-IQ" sz="2800" dirty="0" err="1" smtClean="0">
                <a:cs typeface="DecoType Naskh Extensions" pitchFamily="2" charset="-78"/>
              </a:rPr>
              <a:t>او</a:t>
            </a:r>
            <a:r>
              <a:rPr lang="ar-IQ" sz="2800" dirty="0" smtClean="0">
                <a:cs typeface="DecoType Naskh Extensions" pitchFamily="2" charset="-78"/>
              </a:rPr>
              <a:t> حفل استقبال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717</TotalTime>
  <Words>1282</Words>
  <Application>Microsoft Office PowerPoint</Application>
  <PresentationFormat>عرض على الشاشة (3:4)‏</PresentationFormat>
  <Paragraphs>94</Paragraphs>
  <Slides>15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ورق</vt:lpstr>
      <vt:lpstr> </vt:lpstr>
      <vt:lpstr>.</vt:lpstr>
      <vt:lpstr> </vt:lpstr>
      <vt:lpstr>الشريحة 4</vt:lpstr>
      <vt:lpstr>  </vt:lpstr>
      <vt:lpstr>  </vt:lpstr>
      <vt:lpstr> اهميه التلفزيون في التعليم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رياض الأطفال في</dc:title>
  <dc:creator>radaa</dc:creator>
  <cp:lastModifiedBy>radaa</cp:lastModifiedBy>
  <cp:revision>78</cp:revision>
  <dcterms:created xsi:type="dcterms:W3CDTF">2018-10-11T13:14:00Z</dcterms:created>
  <dcterms:modified xsi:type="dcterms:W3CDTF">2019-04-22T14:47:43Z</dcterms:modified>
</cp:coreProperties>
</file>