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20" r:id="rId1"/>
  </p:sldMasterIdLst>
  <p:notesMasterIdLst>
    <p:notesMasterId r:id="rId13"/>
  </p:notesMasterIdLst>
  <p:sldIdLst>
    <p:sldId id="256" r:id="rId2"/>
    <p:sldId id="259" r:id="rId3"/>
    <p:sldId id="264" r:id="rId4"/>
    <p:sldId id="271" r:id="rId5"/>
    <p:sldId id="273" r:id="rId6"/>
    <p:sldId id="272" r:id="rId7"/>
    <p:sldId id="268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3"/>
    <p:penClr>
      <a:srgbClr val="FF0000"/>
    </p:penClr>
  </p:showPr>
  <p:clrMru>
    <a:srgbClr val="FFCCFF"/>
    <a:srgbClr val="D5ECF7"/>
    <a:srgbClr val="AADD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CAA86B-68E0-47E0-A30A-174FFB2C8426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3AC37A-96DB-4893-9C14-A5AA22D656A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AC37A-96DB-4893-9C14-A5AA22D656A6}" type="slidenum">
              <a:rPr lang="ar-IQ" smtClean="0"/>
              <a:pPr/>
              <a:t>1</a:t>
            </a:fld>
            <a:endParaRPr lang="ar-IQ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2D41E77-8DAB-45AC-89EF-45B79B0FB430}" type="datetimeFigureOut">
              <a:rPr lang="ar-IQ" smtClean="0"/>
              <a:pPr/>
              <a:t>07/08/1440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0" name="عنوان فرعي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 smtClean="0"/>
          </a:p>
          <a:p>
            <a:endParaRPr lang="ar-IQ" dirty="0" smtClean="0"/>
          </a:p>
        </p:txBody>
      </p:sp>
      <p:pic>
        <p:nvPicPr>
          <p:cNvPr id="7" name="صورة 6" descr="images.jpg"/>
          <p:cNvPicPr>
            <a:picLocks noChangeAspect="1"/>
          </p:cNvPicPr>
          <p:nvPr/>
        </p:nvPicPr>
        <p:blipFill>
          <a:blip r:embed="rId4"/>
          <a:srcRect t="5338" b="75978"/>
          <a:stretch>
            <a:fillRect/>
          </a:stretch>
        </p:blipFill>
        <p:spPr>
          <a:xfrm>
            <a:off x="1285852" y="785794"/>
            <a:ext cx="7215238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 advClick="0" advTm="10000">
    <p:newsflash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٣-وضع الصحي والحسي </a:t>
            </a:r>
            <a:endParaRPr lang="ar-IQ" sz="40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2800" dirty="0" smtClean="0">
                <a:cs typeface="DecoType Naskh" pitchFamily="2" charset="-78"/>
              </a:rPr>
              <a:t>يشترط </a:t>
            </a:r>
            <a:r>
              <a:rPr lang="ar-IQ" sz="2800" dirty="0" smtClean="0">
                <a:cs typeface="DecoType Naskh" pitchFamily="2" charset="-78"/>
              </a:rPr>
              <a:t>النمو اللغوي سلامه الجهازين العصبي والصوتي الذين يكونان جاهزين </a:t>
            </a:r>
            <a:r>
              <a:rPr lang="ar-IQ" sz="2800" dirty="0" err="1" smtClean="0">
                <a:cs typeface="DecoType Naskh" pitchFamily="2" charset="-78"/>
              </a:rPr>
              <a:t>لاصدار</a:t>
            </a:r>
            <a:r>
              <a:rPr lang="ar-IQ" sz="2800" dirty="0" smtClean="0">
                <a:cs typeface="DecoType Naskh" pitchFamily="2" charset="-78"/>
              </a:rPr>
              <a:t> الصوت منذ ولادة الطفل ،وقد </a:t>
            </a:r>
            <a:r>
              <a:rPr lang="ar-IQ" sz="2800" dirty="0" err="1" smtClean="0">
                <a:cs typeface="DecoType Naskh" pitchFamily="2" charset="-78"/>
              </a:rPr>
              <a:t>اثبتت</a:t>
            </a:r>
            <a:r>
              <a:rPr lang="ar-IQ" sz="2800" dirty="0" smtClean="0">
                <a:cs typeface="DecoType Naskh" pitchFamily="2" charset="-78"/>
              </a:rPr>
              <a:t> الأبحاث </a:t>
            </a:r>
            <a:r>
              <a:rPr lang="ar-IQ" sz="2800" dirty="0" err="1" smtClean="0">
                <a:cs typeface="DecoType Naskh" pitchFamily="2" charset="-78"/>
              </a:rPr>
              <a:t>ان</a:t>
            </a:r>
            <a:r>
              <a:rPr lang="ar-IQ" sz="2800" dirty="0" smtClean="0">
                <a:cs typeface="DecoType Naskh" pitchFamily="2" charset="-78"/>
              </a:rPr>
              <a:t> هناك </a:t>
            </a:r>
            <a:r>
              <a:rPr lang="ar-IQ" sz="2800" dirty="0" err="1" smtClean="0">
                <a:cs typeface="DecoType Naskh" pitchFamily="2" charset="-78"/>
              </a:rPr>
              <a:t>علاقه</a:t>
            </a:r>
            <a:r>
              <a:rPr lang="ar-IQ" sz="2800" dirty="0" smtClean="0">
                <a:cs typeface="DecoType Naskh" pitchFamily="2" charset="-78"/>
              </a:rPr>
              <a:t> ايجابية كبيرة بين نشاط الطفل ونموه القوى ، فكلما كان الطفل سليما من الناحية الجسمية كلما كان أكثر نشاطا ، ثم يكون </a:t>
            </a:r>
            <a:r>
              <a:rPr lang="ar-IQ" sz="2800" dirty="0" err="1" smtClean="0">
                <a:cs typeface="DecoType Naskh" pitchFamily="2" charset="-78"/>
              </a:rPr>
              <a:t>اكثر</a:t>
            </a:r>
            <a:r>
              <a:rPr lang="ar-IQ" sz="2800" dirty="0" smtClean="0">
                <a:cs typeface="DecoType Naskh" pitchFamily="2" charset="-78"/>
              </a:rPr>
              <a:t> القادرة على اكتساب </a:t>
            </a:r>
            <a:endParaRPr lang="ar-IQ" sz="2800" dirty="0" smtClean="0">
              <a:cs typeface="DecoType Naskh" pitchFamily="2" charset="-78"/>
            </a:endParaRPr>
          </a:p>
          <a:p>
            <a:pPr algn="ctr"/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4-عملية </a:t>
            </a:r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التعلم </a:t>
            </a:r>
            <a:endParaRPr lang="ar-IQ" sz="40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2800" dirty="0" smtClean="0">
                <a:cs typeface="DecoType Naskh" pitchFamily="2" charset="-78"/>
              </a:rPr>
              <a:t>تلعب </a:t>
            </a:r>
            <a:r>
              <a:rPr lang="ar-IQ" sz="2800" dirty="0" smtClean="0">
                <a:cs typeface="DecoType Naskh" pitchFamily="2" charset="-78"/>
              </a:rPr>
              <a:t>عملية التعلم دورا بارزا في عملية اكتساب اللغة بما تتضمنه من القوانين </a:t>
            </a:r>
            <a:r>
              <a:rPr lang="ar-IQ" sz="2800" dirty="0" err="1" smtClean="0">
                <a:cs typeface="DecoType Naskh" pitchFamily="2" charset="-78"/>
              </a:rPr>
              <a:t>التحزيز</a:t>
            </a:r>
            <a:r>
              <a:rPr lang="ar-IQ" sz="2800" dirty="0" smtClean="0">
                <a:cs typeface="DecoType Naskh" pitchFamily="2" charset="-78"/>
              </a:rPr>
              <a:t> والإهمال والاستعمال ، </a:t>
            </a:r>
            <a:r>
              <a:rPr lang="ar-IQ" sz="2800" dirty="0" err="1" smtClean="0">
                <a:cs typeface="DecoType Naskh" pitchFamily="2" charset="-78"/>
              </a:rPr>
              <a:t>واشارت</a:t>
            </a:r>
            <a:r>
              <a:rPr lang="ar-IQ" sz="2800" dirty="0" smtClean="0">
                <a:cs typeface="DecoType Naskh" pitchFamily="2" charset="-78"/>
              </a:rPr>
              <a:t> </a:t>
            </a:r>
            <a:r>
              <a:rPr lang="ar-IQ" sz="2800" dirty="0" err="1" smtClean="0">
                <a:cs typeface="DecoType Naskh" pitchFamily="2" charset="-78"/>
              </a:rPr>
              <a:t>الدراساته</a:t>
            </a:r>
            <a:r>
              <a:rPr lang="ar-IQ" sz="2800" dirty="0" smtClean="0">
                <a:cs typeface="DecoType Naskh" pitchFamily="2" charset="-78"/>
              </a:rPr>
              <a:t> ومنها دراسة الماضي ، 1991 ) التي </a:t>
            </a:r>
            <a:r>
              <a:rPr lang="ar-IQ" sz="2800" dirty="0" err="1" smtClean="0">
                <a:cs typeface="DecoType Naskh" pitchFamily="2" charset="-78"/>
              </a:rPr>
              <a:t>اجريت</a:t>
            </a:r>
            <a:r>
              <a:rPr lang="ar-IQ" sz="2800" dirty="0" smtClean="0">
                <a:cs typeface="DecoType Naskh" pitchFamily="2" charset="-78"/>
              </a:rPr>
              <a:t> على ( 30 ) طفلا يتراوح أعمارهم بين ( 65 ) سنوات </a:t>
            </a:r>
            <a:r>
              <a:rPr lang="ar-IQ" sz="2800" dirty="0" err="1" smtClean="0">
                <a:cs typeface="DecoType Naskh" pitchFamily="2" charset="-78"/>
              </a:rPr>
              <a:t>الى</a:t>
            </a:r>
            <a:r>
              <a:rPr lang="ar-IQ" sz="2800" dirty="0" smtClean="0">
                <a:cs typeface="DecoType Naskh" pitchFamily="2" charset="-78"/>
              </a:rPr>
              <a:t> وجود علاقة بين التحصيل الدراسي ومشكلات </a:t>
            </a:r>
            <a:r>
              <a:rPr lang="ar-IQ" sz="2800" dirty="0" err="1" smtClean="0">
                <a:cs typeface="DecoType Naskh" pitchFamily="2" charset="-78"/>
              </a:rPr>
              <a:t>الكالام</a:t>
            </a:r>
            <a:r>
              <a:rPr lang="ar-IQ" sz="2800" dirty="0" smtClean="0">
                <a:cs typeface="DecoType Naskh" pitchFamily="2" charset="-78"/>
              </a:rPr>
              <a:t> . </a:t>
            </a:r>
            <a:r>
              <a:rPr lang="ar-IQ" sz="2800" dirty="0" smtClean="0">
                <a:cs typeface="DecoType Naskh" pitchFamily="2" charset="-78"/>
              </a:rPr>
              <a:t>،</a:t>
            </a:r>
          </a:p>
          <a:p>
            <a:pPr algn="ctr"/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 </a:t>
            </a:r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٥-وسائل الإعلام </a:t>
            </a:r>
            <a:endParaRPr lang="ar-IQ" sz="36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200" dirty="0" smtClean="0">
                <a:cs typeface="DecoType Naskh" pitchFamily="2" charset="-78"/>
              </a:rPr>
              <a:t>تلعب </a:t>
            </a:r>
            <a:r>
              <a:rPr lang="ar-IQ" sz="3200" dirty="0" smtClean="0">
                <a:cs typeface="DecoType Naskh" pitchFamily="2" charset="-78"/>
              </a:rPr>
              <a:t>وسائل الإعلام </a:t>
            </a:r>
            <a:r>
              <a:rPr lang="ar-IQ" sz="3200" dirty="0" err="1" smtClean="0">
                <a:cs typeface="DecoType Naskh" pitchFamily="2" charset="-78"/>
              </a:rPr>
              <a:t>كالاذاعة</a:t>
            </a:r>
            <a:r>
              <a:rPr lang="ar-IQ" sz="3200" dirty="0" smtClean="0">
                <a:cs typeface="DecoType Naskh" pitchFamily="2" charset="-78"/>
              </a:rPr>
              <a:t> والصحافة والتلفاز دورا مهما زيادة المحصول اللفظي للطفل </a:t>
            </a:r>
            <a:r>
              <a:rPr lang="ar-IQ" dirty="0" smtClean="0">
                <a:cs typeface="DecoType Naskh" pitchFamily="2" charset="-78"/>
              </a:rPr>
              <a:t>. </a:t>
            </a:r>
            <a:endParaRPr lang="ar-IQ" dirty="0" smtClean="0">
              <a:cs typeface="DecoType Naskh" pitchFamily="2" charset="-78"/>
            </a:endParaRPr>
          </a:p>
          <a:p>
            <a:pPr algn="ctr"/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6 </a:t>
            </a:r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. القدرة العقلية </a:t>
            </a:r>
            <a:endParaRPr lang="ar-IQ" sz="40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2400" dirty="0" smtClean="0">
                <a:cs typeface="DecoType Naskh" pitchFamily="2" charset="-78"/>
              </a:rPr>
              <a:t>يلعب </a:t>
            </a:r>
            <a:r>
              <a:rPr lang="ar-IQ" sz="2400" dirty="0" smtClean="0">
                <a:cs typeface="DecoType Naskh" pitchFamily="2" charset="-78"/>
              </a:rPr>
              <a:t>الذكاء دورا مهما في زيادة المحصول اللفظي للطفل فإن الطفل الذي يتميز بذكاء </a:t>
            </a:r>
            <a:r>
              <a:rPr lang="ar-IQ" sz="2400" dirty="0" err="1" smtClean="0">
                <a:cs typeface="DecoType Naskh" pitchFamily="2" charset="-78"/>
              </a:rPr>
              <a:t>عالى</a:t>
            </a:r>
            <a:r>
              <a:rPr lang="ar-IQ" sz="2400" dirty="0" smtClean="0">
                <a:cs typeface="DecoType Naskh" pitchFamily="2" charset="-78"/>
              </a:rPr>
              <a:t> ، فانه يفوق العاديين والمعوقين عقليا لمحصول اللغوي ، وتبين نتائج البحوث والدراسات </a:t>
            </a:r>
            <a:r>
              <a:rPr lang="ar-IQ" sz="2400" dirty="0" err="1" smtClean="0">
                <a:cs typeface="DecoType Naskh" pitchFamily="2" charset="-78"/>
              </a:rPr>
              <a:t>ان</a:t>
            </a:r>
            <a:r>
              <a:rPr lang="ar-IQ" sz="2400" dirty="0" smtClean="0">
                <a:cs typeface="DecoType Naskh" pitchFamily="2" charset="-78"/>
              </a:rPr>
              <a:t> الطفل ضعيف الذكاء </a:t>
            </a:r>
            <a:r>
              <a:rPr lang="ar-IQ" sz="2400" dirty="0" err="1" smtClean="0">
                <a:cs typeface="DecoType Naskh" pitchFamily="2" charset="-78"/>
              </a:rPr>
              <a:t>ابطيء</a:t>
            </a:r>
            <a:r>
              <a:rPr lang="ar-IQ" sz="2400" dirty="0" smtClean="0">
                <a:cs typeface="DecoType Naskh" pitchFamily="2" charset="-78"/>
              </a:rPr>
              <a:t> من الطفل الذكي حديثة ، ويكون اقل قدرة على التمكن من تركيب الكلمات والجمل .</a:t>
            </a:r>
            <a:endParaRPr lang="ar-IQ" sz="24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DecoType Naskh" pitchFamily="2" charset="-78"/>
              </a:rPr>
              <a:t>دور </a:t>
            </a:r>
            <a:r>
              <a:rPr lang="ar-IQ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DecoType Naskh" pitchFamily="2" charset="-78"/>
              </a:rPr>
              <a:t>الاشياء</a:t>
            </a:r>
            <a:r>
              <a:rPr lang="ar-IQ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DecoType Naskh" pitchFamily="2" charset="-78"/>
              </a:rPr>
              <a:t> في تعلم </a:t>
            </a:r>
            <a:r>
              <a:rPr lang="ar-IQ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DecoType Naskh" pitchFamily="2" charset="-78"/>
              </a:rPr>
              <a:t>اللغه</a:t>
            </a:r>
            <a:endParaRPr lang="ar-IQ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  <a:cs typeface="DecoType Naskh" pitchFamily="2" charset="-78"/>
            </a:endParaRPr>
          </a:p>
          <a:p>
            <a:pPr algn="ctr"/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١- التعبير عن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الرضى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والشرح تمثل ذلك في الغناء والهزج ونحوهما ومن دام ما يقصد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به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الامتاع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والمؤانسة متمثلا بعض الأصوات التي يرددها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الانسان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اذا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خلا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ننفضة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او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اثناء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العمل تنشيطا لتقمه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او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لمن معه من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انسان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او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دابة على نحو ما قيل في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نشاة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الحداد قديما . </a:t>
            </a:r>
            <a:endParaRPr lang="ar-IQ" sz="3000" dirty="0" smtClean="0">
              <a:latin typeface="Arial Narrow" pitchFamily="34" charset="0"/>
              <a:cs typeface="DecoType Naskh" pitchFamily="2" charset="-78"/>
            </a:endParaRPr>
          </a:p>
          <a:p>
            <a:pPr algn="ctr"/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٢-الطلب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والاجابة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ان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الانسان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قد يسال فيجيب عما سجل عام وقد يطلب شيئا فيرفض أو يقل ويحتاج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الى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المساعدة فيسال من يديه ليدخل فيه التعليم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والافصاح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والاخبار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والأحاديث في المجالس ونحوها ) . </a:t>
            </a:r>
            <a:endParaRPr lang="ar-IQ" sz="3000" dirty="0" smtClean="0">
              <a:latin typeface="Arial Narrow" pitchFamily="34" charset="0"/>
              <a:cs typeface="DecoType Naskh" pitchFamily="2" charset="-78"/>
            </a:endParaRPr>
          </a:p>
          <a:p>
            <a:pPr algn="ctr"/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٣-الفهم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بيسمع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المرء حديثا فيعرف معناه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ويستوعيه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وليس شرطا هنا أن يجيبه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او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يعبر بل يكتفي بتخزين ما أدركه واستخلصه منه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الذاكره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ليستخدمه عند الحاجة وهذه هي اخطر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وظائف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الصوت </a:t>
            </a:r>
            <a:endParaRPr lang="ar-IQ" sz="3000" dirty="0" smtClean="0">
              <a:latin typeface="Arial Narrow" pitchFamily="34" charset="0"/>
              <a:cs typeface="DecoType Naskh" pitchFamily="2" charset="-78"/>
            </a:endParaRPr>
          </a:p>
          <a:p>
            <a:pPr algn="ctr"/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4-التنبيه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والتقويم حيث يستخدم الصوت لتنبيه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التالم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ولتحمير الغافل ونحوه وعلى العكس من ذلك فقد يستخدم الصوت بيع التنويم ملى نحو ما تعرفه من تربيت الأم على طفلها وما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تحدقه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بعض </a:t>
            </a:r>
            <a:r>
              <a:rPr lang="ar-IQ" sz="3000" dirty="0" err="1" smtClean="0">
                <a:latin typeface="Arial Narrow" pitchFamily="34" charset="0"/>
                <a:cs typeface="DecoType Naskh" pitchFamily="2" charset="-78"/>
              </a:rPr>
              <a:t>انواع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 الموسيقى في النفس </a:t>
            </a:r>
            <a:endParaRPr lang="ar-IQ" sz="3000" dirty="0" smtClean="0">
              <a:latin typeface="Arial Narrow" pitchFamily="34" charset="0"/>
              <a:cs typeface="DecoType Naskh" pitchFamily="2" charset="-78"/>
            </a:endParaRPr>
          </a:p>
          <a:p>
            <a:pPr algn="ctr"/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٥-التعبد </a:t>
            </a:r>
            <a:r>
              <a:rPr lang="ar-IQ" sz="3000" dirty="0" smtClean="0">
                <a:latin typeface="Arial Narrow" pitchFamily="34" charset="0"/>
                <a:cs typeface="DecoType Naskh" pitchFamily="2" charset="-78"/>
              </a:rPr>
              <a:t>: ويتمثل في الصلاة والدعاء ونحو ذلك</a:t>
            </a:r>
            <a:endParaRPr lang="ar-IQ" sz="3000" dirty="0">
              <a:latin typeface="Arial Narrow" pitchFamily="34" charset="0"/>
              <a:cs typeface="DecoType Naskh" pitchFamily="2" charset="-78"/>
            </a:endParaRP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>
          <a:xfrm>
            <a:off x="0" y="1500174"/>
            <a:ext cx="4643438" cy="5357826"/>
          </a:xfrm>
        </p:spPr>
        <p:txBody>
          <a:bodyPr/>
          <a:lstStyle/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         .</a:t>
            </a:r>
            <a:endParaRPr lang="ar-IQ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 flipV="1">
            <a:off x="914400" y="4846319"/>
            <a:ext cx="7479792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ا</a:t>
            </a:r>
          </a:p>
          <a:p>
            <a:pPr>
              <a:buNone/>
            </a:pPr>
            <a:endParaRPr lang="ar-IQ" dirty="0" smtClean="0"/>
          </a:p>
        </p:txBody>
      </p:sp>
      <p:sp>
        <p:nvSpPr>
          <p:cNvPr id="9" name="مستطيل 8"/>
          <p:cNvSpPr/>
          <p:nvPr/>
        </p:nvSpPr>
        <p:spPr>
          <a:xfrm>
            <a:off x="4714876" y="-495151"/>
            <a:ext cx="4429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12" name="مستطيل 1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000" dirty="0" smtClean="0">
                <a:solidFill>
                  <a:srgbClr val="FFCCFF"/>
                </a:solidFill>
                <a:cs typeface="DecoType Naskh" pitchFamily="2" charset="-78"/>
              </a:rPr>
              <a:t>النمو اللغوي للطفل </a:t>
            </a:r>
            <a:endParaRPr lang="ar-IQ" sz="6000" dirty="0" smtClean="0">
              <a:solidFill>
                <a:srgbClr val="FFCCFF"/>
              </a:solidFill>
              <a:cs typeface="DecoType Naskh" pitchFamily="2" charset="-78"/>
            </a:endParaRPr>
          </a:p>
          <a:p>
            <a:pPr algn="ctr"/>
            <a:r>
              <a:rPr lang="ar-IQ" sz="3000" dirty="0" smtClean="0">
                <a:cs typeface="DecoType Naskh" pitchFamily="2" charset="-78"/>
              </a:rPr>
              <a:t>يميل </a:t>
            </a:r>
            <a:r>
              <a:rPr lang="ar-IQ" sz="3000" dirty="0" smtClean="0">
                <a:cs typeface="DecoType Naskh" pitchFamily="2" charset="-78"/>
              </a:rPr>
              <a:t>الأطفال في سن ما قبل المدرسة الكثرة الكلام وتكون لديهم الرغبة </a:t>
            </a:r>
            <a:r>
              <a:rPr lang="ar-IQ" sz="3000" dirty="0" err="1" smtClean="0">
                <a:cs typeface="DecoType Naskh" pitchFamily="2" charset="-78"/>
              </a:rPr>
              <a:t>الى</a:t>
            </a:r>
            <a:r>
              <a:rPr lang="ar-IQ" sz="3000" dirty="0" smtClean="0">
                <a:cs typeface="DecoType Naskh" pitchFamily="2" charset="-78"/>
              </a:rPr>
              <a:t> التحدث بشكل عشوائي وعفوي ومن خلال تحركاتهم وانتقالهم من مكان </a:t>
            </a:r>
            <a:r>
              <a:rPr lang="ar-IQ" sz="3000" dirty="0" err="1" smtClean="0">
                <a:cs typeface="DecoType Naskh" pitchFamily="2" charset="-78"/>
              </a:rPr>
              <a:t>الى</a:t>
            </a:r>
            <a:r>
              <a:rPr lang="ar-IQ" sz="3000" dirty="0" smtClean="0">
                <a:cs typeface="DecoType Naskh" pitchFamily="2" charset="-78"/>
              </a:rPr>
              <a:t> </a:t>
            </a:r>
            <a:r>
              <a:rPr lang="ar-IQ" sz="3000" dirty="0" err="1" smtClean="0">
                <a:cs typeface="DecoType Naskh" pitchFamily="2" charset="-78"/>
              </a:rPr>
              <a:t>اخر</a:t>
            </a:r>
            <a:r>
              <a:rPr lang="ar-IQ" sz="3000" dirty="0" smtClean="0">
                <a:cs typeface="DecoType Naskh" pitchFamily="2" charset="-78"/>
              </a:rPr>
              <a:t> ويعتمد الأطفال في هذه المرحلة </a:t>
            </a:r>
            <a:r>
              <a:rPr lang="ar-IQ" sz="3000" dirty="0" err="1" smtClean="0">
                <a:cs typeface="DecoType Naskh" pitchFamily="2" charset="-78"/>
              </a:rPr>
              <a:t>علئ</a:t>
            </a:r>
            <a:r>
              <a:rPr lang="ar-IQ" sz="3000" dirty="0" smtClean="0">
                <a:cs typeface="DecoType Naskh" pitchFamily="2" charset="-78"/>
              </a:rPr>
              <a:t> التقليد ما </a:t>
            </a:r>
            <a:r>
              <a:rPr lang="ar-IQ" sz="3000" dirty="0" err="1" smtClean="0">
                <a:cs typeface="DecoType Naskh" pitchFamily="2" charset="-78"/>
              </a:rPr>
              <a:t>امكنهم</a:t>
            </a:r>
            <a:r>
              <a:rPr lang="ar-IQ" sz="3000" dirty="0" smtClean="0">
                <a:cs typeface="DecoType Naskh" pitchFamily="2" charset="-78"/>
              </a:rPr>
              <a:t> ذلك في مجال اللغة وغيرها من عادات وطبائع المجتمع الذي يعيشون فيه مقتدين بتلك الكبار ممن حولهم ، وتتكون اللغة </a:t>
            </a:r>
            <a:r>
              <a:rPr lang="ar-IQ" sz="3000" dirty="0" err="1" smtClean="0">
                <a:cs typeface="DecoType Naskh" pitchFamily="2" charset="-78"/>
              </a:rPr>
              <a:t>لدئ</a:t>
            </a:r>
            <a:r>
              <a:rPr lang="ar-IQ" sz="3000" dirty="0" smtClean="0">
                <a:cs typeface="DecoType Naskh" pitchFamily="2" charset="-78"/>
              </a:rPr>
              <a:t> </a:t>
            </a:r>
            <a:r>
              <a:rPr lang="ar-IQ" sz="3000" dirty="0" err="1" smtClean="0">
                <a:cs typeface="DecoType Naskh" pitchFamily="2" charset="-78"/>
              </a:rPr>
              <a:t>اطفال</a:t>
            </a:r>
            <a:r>
              <a:rPr lang="ar-IQ" sz="3000" dirty="0" smtClean="0">
                <a:cs typeface="DecoType Naskh" pitchFamily="2" charset="-78"/>
              </a:rPr>
              <a:t> ما قبل المدرسة بشكل سريع ، حيث أن معظم </a:t>
            </a:r>
            <a:r>
              <a:rPr lang="ar-IQ" sz="3000" dirty="0" err="1" smtClean="0">
                <a:cs typeface="DecoType Naskh" pitchFamily="2" charset="-78"/>
              </a:rPr>
              <a:t>الاطفال</a:t>
            </a:r>
            <a:r>
              <a:rPr lang="ar-IQ" sz="3000" dirty="0" smtClean="0">
                <a:cs typeface="DecoType Naskh" pitchFamily="2" charset="-78"/>
              </a:rPr>
              <a:t> يضيفون 500 - 600 كلمة في السنة </a:t>
            </a:r>
            <a:r>
              <a:rPr lang="ar-IQ" sz="3000" dirty="0" err="1" smtClean="0">
                <a:cs typeface="DecoType Naskh" pitchFamily="2" charset="-78"/>
              </a:rPr>
              <a:t>الى</a:t>
            </a:r>
            <a:r>
              <a:rPr lang="ar-IQ" sz="3000" dirty="0" smtClean="0">
                <a:cs typeface="DecoType Naskh" pitchFamily="2" charset="-78"/>
              </a:rPr>
              <a:t> قائمة المفردات التي </a:t>
            </a:r>
            <a:r>
              <a:rPr lang="ar-IQ" sz="3000" dirty="0" err="1" smtClean="0">
                <a:cs typeface="DecoType Naskh" pitchFamily="2" charset="-78"/>
              </a:rPr>
              <a:t>يتكلمونها</a:t>
            </a:r>
            <a:r>
              <a:rPr lang="ar-IQ" sz="3000" dirty="0" smtClean="0">
                <a:cs typeface="DecoType Naskh" pitchFamily="2" charset="-78"/>
              </a:rPr>
              <a:t> . </a:t>
            </a:r>
            <a:r>
              <a:rPr lang="ar-IQ" sz="3000" dirty="0" err="1" smtClean="0">
                <a:cs typeface="DecoType Naskh" pitchFamily="2" charset="-78"/>
              </a:rPr>
              <a:t>ويرئ</a:t>
            </a:r>
            <a:r>
              <a:rPr lang="ar-IQ" sz="3000" dirty="0" smtClean="0">
                <a:cs typeface="DecoType Naskh" pitchFamily="2" charset="-78"/>
              </a:rPr>
              <a:t> فيرث </a:t>
            </a:r>
            <a:r>
              <a:rPr lang="ar-IQ" sz="3000" dirty="0" err="1" smtClean="0">
                <a:cs typeface="DecoType Naskh" pitchFamily="2" charset="-78"/>
              </a:rPr>
              <a:t>ان</a:t>
            </a:r>
            <a:r>
              <a:rPr lang="ar-IQ" sz="3000" dirty="0" smtClean="0">
                <a:cs typeface="DecoType Naskh" pitchFamily="2" charset="-78"/>
              </a:rPr>
              <a:t> </a:t>
            </a:r>
            <a:r>
              <a:rPr lang="ar-IQ" sz="3000" dirty="0" smtClean="0">
                <a:cs typeface="DecoType Naskh" pitchFamily="2" charset="-78"/>
              </a:rPr>
              <a:t>كل مرحلة من المراحل لها اثر في اكتساب الطفل جانبا من جوانبه لغة المجتمع الذي يعيش فيه ، كما تتميز </a:t>
            </a:r>
            <a:r>
              <a:rPr lang="ar-IQ" sz="3000" dirty="0" err="1" smtClean="0">
                <a:cs typeface="DecoType Naskh" pitchFamily="2" charset="-78"/>
              </a:rPr>
              <a:t>ايضا</a:t>
            </a:r>
            <a:r>
              <a:rPr lang="ar-IQ" sz="3000" dirty="0" smtClean="0">
                <a:cs typeface="DecoType Naskh" pitchFamily="2" charset="-78"/>
              </a:rPr>
              <a:t> بجوانب لغوية مميزة . ويكون الطفل مهيئا للكلام عندما تكون </a:t>
            </a:r>
            <a:r>
              <a:rPr lang="ar-IQ" sz="3000" dirty="0" err="1" smtClean="0">
                <a:cs typeface="DecoType Naskh" pitchFamily="2" charset="-78"/>
              </a:rPr>
              <a:t>اعضاءه</a:t>
            </a:r>
            <a:r>
              <a:rPr lang="ar-IQ" sz="3000" dirty="0" smtClean="0">
                <a:cs typeface="DecoType Naskh" pitchFamily="2" charset="-78"/>
              </a:rPr>
              <a:t> الكلامية ومراكزه العصبية قد بلغت درجة كافية من النضج ويعد </a:t>
            </a:r>
            <a:r>
              <a:rPr lang="ar-IQ" sz="3000" dirty="0" err="1" smtClean="0">
                <a:cs typeface="DecoType Naskh" pitchFamily="2" charset="-78"/>
              </a:rPr>
              <a:t>اتقان</a:t>
            </a:r>
            <a:r>
              <a:rPr lang="ar-IQ" sz="3000" dirty="0" smtClean="0">
                <a:cs typeface="DecoType Naskh" pitchFamily="2" charset="-78"/>
              </a:rPr>
              <a:t> اللغة من أبرز الانجازات التطورية للطفل لان اللغة من أعقد مظاهر النمو التي يتعلمها </a:t>
            </a:r>
            <a:r>
              <a:rPr lang="ar-IQ" sz="3000" dirty="0" err="1" smtClean="0">
                <a:cs typeface="DecoType Naskh" pitchFamily="2" charset="-78"/>
              </a:rPr>
              <a:t>الانسان</a:t>
            </a:r>
            <a:r>
              <a:rPr lang="ar-IQ" sz="3000" dirty="0" smtClean="0">
                <a:cs typeface="DecoType Naskh" pitchFamily="2" charset="-78"/>
              </a:rPr>
              <a:t> وتعد السنوات الأولى من مرحلة الطفولة حساسة بالنسبة للنمو اللغوي اللاحق وما لم تتوفر الفرصة أمام الطفل في هذه الفترة لتنمية </a:t>
            </a:r>
            <a:r>
              <a:rPr lang="ar-IQ" sz="3000" dirty="0" err="1" smtClean="0">
                <a:cs typeface="DecoType Naskh" pitchFamily="2" charset="-78"/>
              </a:rPr>
              <a:t>مفصوله</a:t>
            </a:r>
            <a:r>
              <a:rPr lang="ar-IQ" sz="3000" dirty="0" smtClean="0">
                <a:cs typeface="DecoType Naskh" pitchFamily="2" charset="-78"/>
              </a:rPr>
              <a:t> من المفردات فان ذلك يترك </a:t>
            </a:r>
            <a:r>
              <a:rPr lang="ar-IQ" sz="3000" dirty="0" err="1" smtClean="0">
                <a:cs typeface="DecoType Naskh" pitchFamily="2" charset="-78"/>
              </a:rPr>
              <a:t>اثرا</a:t>
            </a:r>
            <a:r>
              <a:rPr lang="ar-IQ" sz="3000" dirty="0" smtClean="0">
                <a:cs typeface="DecoType Naskh" pitchFamily="2" charset="-78"/>
              </a:rPr>
              <a:t> باقيا </a:t>
            </a:r>
            <a:r>
              <a:rPr lang="ar-IQ" sz="3000" dirty="0" err="1" smtClean="0">
                <a:cs typeface="DecoType Naskh" pitchFamily="2" charset="-78"/>
              </a:rPr>
              <a:t>علئ</a:t>
            </a:r>
            <a:r>
              <a:rPr lang="ar-IQ" sz="3000" dirty="0" smtClean="0">
                <a:cs typeface="DecoType Naskh" pitchFamily="2" charset="-78"/>
              </a:rPr>
              <a:t> قدراته </a:t>
            </a:r>
            <a:r>
              <a:rPr lang="ar-IQ" sz="3000" dirty="0" err="1" smtClean="0">
                <a:cs typeface="DecoType Naskh" pitchFamily="2" charset="-78"/>
              </a:rPr>
              <a:t>اللغويه</a:t>
            </a:r>
            <a:r>
              <a:rPr lang="ar-IQ" dirty="0" smtClean="0">
                <a:cs typeface="DecoType Naskh" pitchFamily="2" charset="-78"/>
              </a:rPr>
              <a:t>.</a:t>
            </a:r>
            <a:endParaRPr lang="ar-IQ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6000" y="-91064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ar-IQ" dirty="0"/>
          </a:p>
        </p:txBody>
      </p:sp>
      <p:sp>
        <p:nvSpPr>
          <p:cNvPr id="13" name="مستطيل 12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400" dirty="0" smtClean="0">
                <a:cs typeface="DecoType Naskh" pitchFamily="2" charset="-78"/>
              </a:rPr>
              <a:t>وتأتي أهمية التطور اللغوي لحياة الفرد من ارتباطه المباشر بأنواع التطور الأساسية الأخرى لشخصيته </a:t>
            </a:r>
            <a:r>
              <a:rPr lang="ar-IQ" sz="4400" dirty="0" err="1" smtClean="0">
                <a:cs typeface="DecoType Naskh" pitchFamily="2" charset="-78"/>
              </a:rPr>
              <a:t>الادراكية</a:t>
            </a:r>
            <a:r>
              <a:rPr lang="ar-IQ" sz="4400" dirty="0" smtClean="0">
                <a:cs typeface="DecoType Naskh" pitchFamily="2" charset="-78"/>
              </a:rPr>
              <a:t> والحركية والاجتماعية والخلقية فبينما يفيد عن جان </a:t>
            </a:r>
            <a:r>
              <a:rPr lang="ar-IQ" sz="4400" dirty="0" err="1" smtClean="0">
                <a:cs typeface="DecoType Naskh" pitchFamily="2" charset="-78"/>
              </a:rPr>
              <a:t>بياجيه</a:t>
            </a:r>
            <a:r>
              <a:rPr lang="ar-IQ" sz="4400" dirty="0" smtClean="0">
                <a:cs typeface="DecoType Naskh" pitchFamily="2" charset="-78"/>
              </a:rPr>
              <a:t> كون اللغة نتاجا مباشرا </a:t>
            </a:r>
            <a:r>
              <a:rPr lang="ar-IQ" sz="4400" dirty="0" err="1" smtClean="0">
                <a:cs typeface="DecoType Naskh" pitchFamily="2" charset="-78"/>
              </a:rPr>
              <a:t>لادراك</a:t>
            </a:r>
            <a:r>
              <a:rPr lang="ar-IQ" sz="4400" dirty="0" smtClean="0">
                <a:cs typeface="DecoType Naskh" pitchFamily="2" charset="-78"/>
              </a:rPr>
              <a:t> فان </a:t>
            </a:r>
            <a:r>
              <a:rPr lang="ar-IQ" sz="4400" dirty="0" err="1" smtClean="0">
                <a:cs typeface="DecoType Naskh" pitchFamily="2" charset="-78"/>
              </a:rPr>
              <a:t>جيرم</a:t>
            </a:r>
            <a:r>
              <a:rPr lang="ar-IQ" sz="4400" dirty="0" smtClean="0">
                <a:cs typeface="DecoType Naskh" pitchFamily="2" charset="-78"/>
              </a:rPr>
              <a:t> </a:t>
            </a:r>
            <a:r>
              <a:rPr lang="ar-IQ" sz="4400" dirty="0" err="1" smtClean="0">
                <a:cs typeface="DecoType Naskh" pitchFamily="2" charset="-78"/>
              </a:rPr>
              <a:t>برونر</a:t>
            </a:r>
            <a:r>
              <a:rPr lang="ar-IQ" sz="4400" dirty="0" smtClean="0">
                <a:cs typeface="DecoType Naskh" pitchFamily="2" charset="-78"/>
              </a:rPr>
              <a:t> " يعطى اللغة دورا مميزا في تطور الإدراك والشخصية </a:t>
            </a:r>
            <a:r>
              <a:rPr lang="ar-IQ" sz="4400" dirty="0" err="1" smtClean="0">
                <a:cs typeface="DecoType Naskh" pitchFamily="2" charset="-78"/>
              </a:rPr>
              <a:t>الانسانية</a:t>
            </a:r>
            <a:r>
              <a:rPr lang="ar-IQ" sz="4400" dirty="0" smtClean="0">
                <a:cs typeface="DecoType Naskh" pitchFamily="2" charset="-78"/>
              </a:rPr>
              <a:t> ، حيث يؤكد بأن التطور يسبق في الواقع </a:t>
            </a:r>
            <a:r>
              <a:rPr lang="ar-IQ" sz="4400" dirty="0" err="1" smtClean="0">
                <a:cs typeface="DecoType Naskh" pitchFamily="2" charset="-78"/>
              </a:rPr>
              <a:t>انواع</a:t>
            </a:r>
            <a:r>
              <a:rPr lang="ar-IQ" sz="4400" dirty="0" smtClean="0">
                <a:cs typeface="DecoType Naskh" pitchFamily="2" charset="-78"/>
              </a:rPr>
              <a:t> التطور الأخرى وان </a:t>
            </a:r>
            <a:r>
              <a:rPr lang="ar-IQ" sz="4400" dirty="0" err="1" smtClean="0">
                <a:cs typeface="DecoType Naskh" pitchFamily="2" charset="-78"/>
              </a:rPr>
              <a:t>الادراك</a:t>
            </a:r>
            <a:r>
              <a:rPr lang="ar-IQ" sz="4400" dirty="0" smtClean="0">
                <a:cs typeface="DecoType Naskh" pitchFamily="2" charset="-78"/>
              </a:rPr>
              <a:t> </a:t>
            </a:r>
            <a:r>
              <a:rPr lang="ar-IQ" sz="4400" dirty="0" err="1" smtClean="0">
                <a:cs typeface="DecoType Naskh" pitchFamily="2" charset="-78"/>
              </a:rPr>
              <a:t>ماهو</a:t>
            </a:r>
            <a:r>
              <a:rPr lang="ar-IQ" sz="4400" dirty="0" smtClean="0">
                <a:cs typeface="DecoType Naskh" pitchFamily="2" charset="-78"/>
              </a:rPr>
              <a:t> سوى حصيلة منطقية التطور لغة الفرد ، </a:t>
            </a:r>
            <a:r>
              <a:rPr lang="ar-IQ" sz="4400" dirty="0" err="1" smtClean="0">
                <a:cs typeface="DecoType Naskh" pitchFamily="2" charset="-78"/>
              </a:rPr>
              <a:t>واما</a:t>
            </a:r>
            <a:r>
              <a:rPr lang="ar-IQ" sz="4400" dirty="0" smtClean="0">
                <a:cs typeface="DecoType Naskh" pitchFamily="2" charset="-78"/>
              </a:rPr>
              <a:t> " ماريا </a:t>
            </a:r>
            <a:r>
              <a:rPr lang="ar-IQ" sz="4400" dirty="0" err="1" smtClean="0">
                <a:cs typeface="DecoType Naskh" pitchFamily="2" charset="-78"/>
              </a:rPr>
              <a:t>منتسوري</a:t>
            </a:r>
            <a:r>
              <a:rPr lang="ar-IQ" sz="4400" dirty="0" smtClean="0">
                <a:cs typeface="DecoType Naskh" pitchFamily="2" charset="-78"/>
              </a:rPr>
              <a:t> " فتربط التطور اللغوي بالتربية الحركية بالطفل وان التطور في احدهما يرعى النمو في </a:t>
            </a:r>
            <a:r>
              <a:rPr lang="ar-IQ" sz="4400" dirty="0" err="1" smtClean="0">
                <a:cs typeface="DecoType Naskh" pitchFamily="2" charset="-78"/>
              </a:rPr>
              <a:t>الاخر</a:t>
            </a:r>
            <a:r>
              <a:rPr lang="ar-IQ" sz="4400" dirty="0" smtClean="0">
                <a:cs typeface="DecoType Naskh" pitchFamily="2" charset="-78"/>
              </a:rPr>
              <a:t> .</a:t>
            </a:r>
            <a:endParaRPr lang="ar-IQ" sz="44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714744" y="1000108"/>
            <a:ext cx="52863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34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5400" dirty="0" smtClean="0">
                <a:solidFill>
                  <a:srgbClr val="FFCCFF"/>
                </a:solidFill>
                <a:cs typeface="DecoType Naskh" pitchFamily="2" charset="-78"/>
              </a:rPr>
              <a:t>ويمكن تقسيم مراحل تطور اللغة إلى ما </a:t>
            </a:r>
            <a:r>
              <a:rPr lang="ar-IQ" sz="5400" dirty="0" err="1" smtClean="0">
                <a:solidFill>
                  <a:srgbClr val="FFCCFF"/>
                </a:solidFill>
                <a:cs typeface="DecoType Naskh" pitchFamily="2" charset="-78"/>
              </a:rPr>
              <a:t>ياتي</a:t>
            </a:r>
            <a:r>
              <a:rPr lang="ar-IQ" sz="5400" dirty="0" smtClean="0">
                <a:solidFill>
                  <a:srgbClr val="FFCCFF"/>
                </a:solidFill>
                <a:cs typeface="DecoType Naskh" pitchFamily="2" charset="-78"/>
              </a:rPr>
              <a:t> </a:t>
            </a:r>
            <a:r>
              <a:rPr lang="ar-IQ" sz="5400" dirty="0" smtClean="0">
                <a:solidFill>
                  <a:srgbClr val="FFCCFF"/>
                </a:solidFill>
                <a:cs typeface="DecoType Naskh" pitchFamily="2" charset="-78"/>
              </a:rPr>
              <a:t>:</a:t>
            </a:r>
          </a:p>
          <a:p>
            <a:pPr algn="ctr"/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 </a:t>
            </a:r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أولا : مرحلة </a:t>
            </a:r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البكاء</a:t>
            </a:r>
            <a:endParaRPr lang="ar-IQ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dirty="0" smtClean="0">
                <a:cs typeface="DecoType Naskh" pitchFamily="2" charset="-78"/>
              </a:rPr>
              <a:t> </a:t>
            </a:r>
            <a:r>
              <a:rPr lang="ar-IQ" sz="3000" dirty="0" smtClean="0">
                <a:cs typeface="DecoType Naskh" pitchFamily="2" charset="-78"/>
              </a:rPr>
              <a:t>تبدأ مظاهر الحياة عند الطفل بصيحة الميلاد التي تنتج من اندفاع الهواء بقوة عبر حنجرته فتهز أوتارها ، وسبب هذه الصيحة فسيولوجي ، وهو بدء الرئتين من القيام بوظيفتها وهكذا تبدأ الحياة بفعل منعكس يعتمد في استثارته على دخول الهواء إلى الرئتين وهو أول ظاهرة من ظواهر اللغة الإنسانية . فهي تساعده على التحكم في أجهزة النطق ، وتدريبها كما يساعد على تنمية القدرات السمعية ، كما المرحلة بنمطين من السلوك الصوتي هما : يكتسب خبرات </a:t>
            </a:r>
            <a:r>
              <a:rPr lang="ar-IQ" sz="3000" dirty="0" err="1" smtClean="0">
                <a:cs typeface="DecoType Naskh" pitchFamily="2" charset="-78"/>
              </a:rPr>
              <a:t>تطقية</a:t>
            </a:r>
            <a:r>
              <a:rPr lang="ar-IQ" sz="3000" dirty="0" smtClean="0">
                <a:cs typeface="DecoType Naskh" pitchFamily="2" charset="-78"/>
              </a:rPr>
              <a:t> وسمعية تساعد بعد ذلك في مرحلة الكلام ، وتتميز هذه </a:t>
            </a:r>
            <a:r>
              <a:rPr lang="ar-IQ" sz="3000" dirty="0" err="1" smtClean="0">
                <a:cs typeface="DecoType Naskh" pitchFamily="2" charset="-78"/>
              </a:rPr>
              <a:t>المرحله</a:t>
            </a:r>
            <a:r>
              <a:rPr lang="ar-IQ" sz="3000" dirty="0" smtClean="0">
                <a:cs typeface="DecoType Naskh" pitchFamily="2" charset="-78"/>
              </a:rPr>
              <a:t> بنمطين من السلوك الصوتي هما: </a:t>
            </a:r>
            <a:endParaRPr lang="ar-IQ" sz="3000" dirty="0" smtClean="0">
              <a:cs typeface="DecoType Naskh" pitchFamily="2" charset="-78"/>
            </a:endParaRPr>
          </a:p>
          <a:p>
            <a:pPr algn="ctr">
              <a:buFont typeface="Arial" pitchFamily="34" charset="0"/>
              <a:buChar char="•"/>
            </a:pPr>
            <a:r>
              <a:rPr lang="ar-IQ" sz="3000" dirty="0" smtClean="0">
                <a:cs typeface="DecoType Naskh" pitchFamily="2" charset="-78"/>
              </a:rPr>
              <a:t>السلوك </a:t>
            </a:r>
            <a:r>
              <a:rPr lang="ar-IQ" sz="3000" dirty="0" smtClean="0">
                <a:cs typeface="DecoType Naskh" pitchFamily="2" charset="-78"/>
              </a:rPr>
              <a:t>الصوتي ذي </a:t>
            </a:r>
            <a:r>
              <a:rPr lang="ar-IQ" sz="3000" dirty="0" err="1" smtClean="0">
                <a:cs typeface="DecoType Naskh" pitchFamily="2" charset="-78"/>
              </a:rPr>
              <a:t>الطبيعه</a:t>
            </a:r>
            <a:r>
              <a:rPr lang="ar-IQ" sz="3000" dirty="0" smtClean="0">
                <a:cs typeface="DecoType Naskh" pitchFamily="2" charset="-78"/>
              </a:rPr>
              <a:t> </a:t>
            </a:r>
            <a:r>
              <a:rPr lang="ar-IQ" sz="3000" dirty="0" err="1" smtClean="0">
                <a:cs typeface="DecoType Naskh" pitchFamily="2" charset="-78"/>
              </a:rPr>
              <a:t>الأنفعالية</a:t>
            </a:r>
            <a:r>
              <a:rPr lang="ar-IQ" sz="3000" dirty="0" smtClean="0">
                <a:cs typeface="DecoType Naskh" pitchFamily="2" charset="-78"/>
              </a:rPr>
              <a:t> حيث يستخدم الوليد الصراخ كمظهر من المظاهر الانفعالية إذا غضب </a:t>
            </a:r>
            <a:r>
              <a:rPr lang="ar-IQ" sz="3000" dirty="0" err="1" smtClean="0">
                <a:cs typeface="DecoType Naskh" pitchFamily="2" charset="-78"/>
              </a:rPr>
              <a:t>او</a:t>
            </a:r>
            <a:r>
              <a:rPr lang="ar-IQ" sz="3000" dirty="0" smtClean="0">
                <a:cs typeface="DecoType Naskh" pitchFamily="2" charset="-78"/>
              </a:rPr>
              <a:t> أراد الفت انتباه الآخرين إليه </a:t>
            </a:r>
            <a:endParaRPr lang="ar-IQ" sz="3000" dirty="0" smtClean="0">
              <a:cs typeface="DecoType Naskh" pitchFamily="2" charset="-78"/>
            </a:endParaRPr>
          </a:p>
          <a:p>
            <a:pPr algn="ctr">
              <a:buFont typeface="Arial" pitchFamily="34" charset="0"/>
              <a:buChar char="•"/>
            </a:pPr>
            <a:r>
              <a:rPr lang="ar-IQ" sz="3000" dirty="0" smtClean="0">
                <a:cs typeface="DecoType Naskh" pitchFamily="2" charset="-78"/>
              </a:rPr>
              <a:t>* </a:t>
            </a:r>
            <a:r>
              <a:rPr lang="ar-IQ" sz="3000" dirty="0" smtClean="0">
                <a:cs typeface="DecoType Naskh" pitchFamily="2" charset="-78"/>
              </a:rPr>
              <a:t>التعبيرات الصوتية التي تحتوي علي مقاطع مرئية يمكن أن تصدر تلقائيا </a:t>
            </a:r>
            <a:r>
              <a:rPr lang="ar-IQ" sz="3000" dirty="0" err="1" smtClean="0">
                <a:cs typeface="DecoType Naskh" pitchFamily="2" charset="-78"/>
              </a:rPr>
              <a:t>او</a:t>
            </a:r>
            <a:r>
              <a:rPr lang="ar-IQ" sz="3000" dirty="0" smtClean="0">
                <a:cs typeface="DecoType Naskh" pitchFamily="2" charset="-78"/>
              </a:rPr>
              <a:t> طبيعة خاصة استجابة لأي مثير خارجي ربما تكون تعبيرية سواء كان صراخا أم مقاطع ذات </a:t>
            </a:r>
            <a:r>
              <a:rPr lang="ar-IQ" sz="3000" dirty="0" err="1" smtClean="0">
                <a:cs typeface="DecoType Naskh" pitchFamily="2" charset="-78"/>
              </a:rPr>
              <a:t>طبيعه</a:t>
            </a:r>
            <a:r>
              <a:rPr lang="ar-IQ" sz="3000" dirty="0" smtClean="0">
                <a:cs typeface="DecoType Naskh" pitchFamily="2" charset="-78"/>
              </a:rPr>
              <a:t> </a:t>
            </a:r>
            <a:r>
              <a:rPr lang="ar-IQ" sz="3000" dirty="0" err="1" smtClean="0">
                <a:cs typeface="DecoType Naskh" pitchFamily="2" charset="-78"/>
              </a:rPr>
              <a:t>خاصه</a:t>
            </a:r>
            <a:r>
              <a:rPr lang="ar-IQ" sz="3000" dirty="0" smtClean="0">
                <a:cs typeface="DecoType Naskh" pitchFamily="2" charset="-78"/>
              </a:rPr>
              <a:t> </a:t>
            </a:r>
            <a:endParaRPr lang="ar-IQ" sz="30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-50539620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800" b="1" i="1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ar-IQ" sz="4800" b="1" i="1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ar-IQ" sz="4800" b="1" i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ثانيا : مرحلة </a:t>
            </a:r>
            <a:r>
              <a:rPr lang="ar-IQ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المناغاة</a:t>
            </a:r>
          </a:p>
          <a:p>
            <a:pPr algn="ctr"/>
            <a:r>
              <a:rPr lang="ar-IQ" sz="3200" dirty="0" smtClean="0">
                <a:cs typeface="DecoType Naskh" pitchFamily="2" charset="-78"/>
              </a:rPr>
              <a:t>المناغاة </a:t>
            </a:r>
            <a:r>
              <a:rPr lang="ar-IQ" sz="3200" dirty="0" smtClean="0">
                <a:cs typeface="DecoType Naskh" pitchFamily="2" charset="-78"/>
              </a:rPr>
              <a:t>هي عبارة عن تكرار مقاطع صغيرة تكون فترة </a:t>
            </a:r>
            <a:r>
              <a:rPr lang="ar-IQ" sz="3200" dirty="0" err="1" smtClean="0">
                <a:cs typeface="DecoType Naskh" pitchFamily="2" charset="-78"/>
              </a:rPr>
              <a:t>سعادةالطفل</a:t>
            </a:r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err="1" smtClean="0">
                <a:cs typeface="DecoType Naskh" pitchFamily="2" charset="-78"/>
              </a:rPr>
              <a:t>وتبدا</a:t>
            </a:r>
            <a:r>
              <a:rPr lang="ar-IQ" sz="3200" dirty="0" smtClean="0">
                <a:cs typeface="DecoType Naskh" pitchFamily="2" charset="-78"/>
              </a:rPr>
              <a:t> في الشهر الرابع وتنتهي بالشهر السابع وتعتبر المناغاة نشاطا انعكاسيا يحدث نتيجة استشارة الطفل داخليا عن طريق الإحساس الاستكشافي للشفتين واللسان </a:t>
            </a:r>
            <a:r>
              <a:rPr lang="ar-IQ" sz="3200" dirty="0" err="1" smtClean="0">
                <a:cs typeface="DecoType Naskh" pitchFamily="2" charset="-78"/>
              </a:rPr>
              <a:t>والحلقه</a:t>
            </a:r>
            <a:r>
              <a:rPr lang="ar-IQ" sz="3200" dirty="0" smtClean="0">
                <a:cs typeface="DecoType Naskh" pitchFamily="2" charset="-78"/>
              </a:rPr>
              <a:t> ويمكن تصنيفها إلى نوعين ، الأول هي أصوات أنفية ضيقة تعبر عن عدم الارتياح والثاني هي </a:t>
            </a:r>
            <a:r>
              <a:rPr lang="ar-IQ" sz="3200" dirty="0" err="1" smtClean="0">
                <a:cs typeface="DecoType Naskh" pitchFamily="2" charset="-78"/>
              </a:rPr>
              <a:t>أصواتا</a:t>
            </a:r>
            <a:r>
              <a:rPr lang="ar-IQ" sz="3200" dirty="0" smtClean="0">
                <a:cs typeface="DecoType Naskh" pitchFamily="2" charset="-78"/>
              </a:rPr>
              <a:t> مسترخية تصدر من خلف الفم وتعبر عن الارتياح * </a:t>
            </a:r>
            <a:endParaRPr lang="ar-IQ" sz="3200" dirty="0" smtClean="0">
              <a:cs typeface="DecoType Naskh" pitchFamily="2" charset="-78"/>
            </a:endParaRPr>
          </a:p>
          <a:p>
            <a:pPr algn="ctr"/>
            <a:r>
              <a:rPr lang="ar-IQ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ثالثا </a:t>
            </a:r>
            <a:r>
              <a:rPr lang="ar-IQ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: مرحلة </a:t>
            </a:r>
            <a:r>
              <a:rPr lang="ar-IQ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التقليد</a:t>
            </a: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. </a:t>
            </a:r>
            <a:endParaRPr lang="ar-IQ" sz="44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200" dirty="0" smtClean="0">
                <a:cs typeface="DecoType Naskh" pitchFamily="2" charset="-78"/>
              </a:rPr>
              <a:t>هذه </a:t>
            </a:r>
            <a:r>
              <a:rPr lang="ar-IQ" sz="3200" dirty="0" smtClean="0">
                <a:cs typeface="DecoType Naskh" pitchFamily="2" charset="-78"/>
              </a:rPr>
              <a:t>المرحلة يقلد الطفل الأصوات أو الكلمات التي يسمعها تقليدا خاطئا فقد يغير </a:t>
            </a:r>
            <a:r>
              <a:rPr lang="ar-IQ" sz="3200" dirty="0" err="1" smtClean="0">
                <a:cs typeface="DecoType Naskh" pitchFamily="2" charset="-78"/>
              </a:rPr>
              <a:t>اويبدل</a:t>
            </a:r>
            <a:r>
              <a:rPr lang="ar-IQ" sz="3200" dirty="0" smtClean="0">
                <a:cs typeface="DecoType Naskh" pitchFamily="2" charset="-78"/>
              </a:rPr>
              <a:t> أو يحذف أو يحرف مواقع الحروف في الكلمات التي ينطقها ، وتبدأ عملية تقليد الأصوات من الشهر السابع وحتى بداية الشهر الحادي عشره ويقوم الطفل في هذه المرحلة بالاستجابة لبعض الأصوات وبالتعبير عن نفسية بتقليد الحركات التي يقوم </a:t>
            </a:r>
            <a:r>
              <a:rPr lang="ar-IQ" sz="3200" dirty="0" err="1" smtClean="0">
                <a:cs typeface="DecoType Naskh" pitchFamily="2" charset="-78"/>
              </a:rPr>
              <a:t>بها</a:t>
            </a:r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err="1" smtClean="0">
                <a:cs typeface="DecoType Naskh" pitchFamily="2" charset="-78"/>
              </a:rPr>
              <a:t>الأخرين</a:t>
            </a:r>
            <a:r>
              <a:rPr lang="ar-IQ" sz="3200" dirty="0" smtClean="0">
                <a:cs typeface="DecoType Naskh" pitchFamily="2" charset="-78"/>
              </a:rPr>
              <a:t> ويستخدم الإمارات والحركات كبر </a:t>
            </a:r>
            <a:r>
              <a:rPr lang="ar-IQ" sz="3200" dirty="0" err="1" smtClean="0">
                <a:cs typeface="DecoType Naskh" pitchFamily="2" charset="-78"/>
              </a:rPr>
              <a:t>الراس</a:t>
            </a:r>
            <a:r>
              <a:rPr lang="ar-IQ" sz="3200" dirty="0" smtClean="0">
                <a:cs typeface="DecoType Naskh" pitchFamily="2" charset="-78"/>
              </a:rPr>
              <a:t> تعبيرا عن الرفض أو الرضا وتبادل </a:t>
            </a:r>
            <a:r>
              <a:rPr lang="ar-IQ" sz="3200" dirty="0" err="1" smtClean="0">
                <a:cs typeface="DecoType Naskh" pitchFamily="2" charset="-78"/>
              </a:rPr>
              <a:t>اللعبه</a:t>
            </a:r>
            <a:r>
              <a:rPr lang="ar-IQ" sz="3200" dirty="0" smtClean="0">
                <a:cs typeface="DecoType Naskh" pitchFamily="2" charset="-78"/>
              </a:rPr>
              <a:t> .</a:t>
            </a:r>
            <a:endParaRPr lang="ar-IQ" sz="32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60032" y="404664"/>
            <a:ext cx="4283968" cy="1080120"/>
          </a:xfrm>
        </p:spPr>
        <p:txBody>
          <a:bodyPr>
            <a:noAutofit/>
          </a:bodyPr>
          <a:lstStyle/>
          <a:p>
            <a:r>
              <a:rPr lang="ar-IQ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/>
            </a:r>
            <a:br>
              <a:rPr lang="ar-IQ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</a:br>
            <a:endParaRPr lang="ar-IQ" sz="32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رابعا :مرحلة المعاني </a:t>
            </a:r>
            <a:endParaRPr lang="ar-IQ" sz="66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600" dirty="0" smtClean="0">
                <a:cs typeface="DecoType Naskh" pitchFamily="2" charset="-78"/>
              </a:rPr>
              <a:t>هذه </a:t>
            </a:r>
            <a:r>
              <a:rPr lang="ar-IQ" sz="3600" dirty="0" smtClean="0">
                <a:cs typeface="DecoType Naskh" pitchFamily="2" charset="-78"/>
              </a:rPr>
              <a:t>المرحلة يربط الطفل ما بين الرموز اللفظية ومعناها ، وتمتد منذ السنة الأولى من العمر وحتى نهاية السنة الخامسة وما بعدها مدار النمو اللغوي الملف </a:t>
            </a:r>
            <a:r>
              <a:rPr lang="ar-IQ" sz="3600" dirty="0" err="1" smtClean="0">
                <a:cs typeface="DecoType Naskh" pitchFamily="2" charset="-78"/>
              </a:rPr>
              <a:t>ان</a:t>
            </a:r>
            <a:r>
              <a:rPr lang="ar-IQ" sz="3600" dirty="0" smtClean="0">
                <a:cs typeface="DecoType Naskh" pitchFamily="2" charset="-78"/>
              </a:rPr>
              <a:t> تطور الكتاب الأصوات لدى الأطفال يبدأ </a:t>
            </a:r>
            <a:r>
              <a:rPr lang="ar-IQ" sz="3600" dirty="0" err="1" smtClean="0">
                <a:cs typeface="DecoType Naskh" pitchFamily="2" charset="-78"/>
              </a:rPr>
              <a:t>بالاصوات</a:t>
            </a:r>
            <a:r>
              <a:rPr lang="ar-IQ" sz="3600" dirty="0" smtClean="0">
                <a:cs typeface="DecoType Naskh" pitchFamily="2" charset="-78"/>
              </a:rPr>
              <a:t> المتحركة ، ودل الشهور الأولى ثم يجمع بين الحروف المتحركة والساكنة وان الأصوات مثل ( </a:t>
            </a:r>
            <a:r>
              <a:rPr lang="ar-IQ" sz="3600" dirty="0" err="1" smtClean="0">
                <a:cs typeface="DecoType Naskh" pitchFamily="2" charset="-78"/>
              </a:rPr>
              <a:t>م</a:t>
            </a:r>
            <a:r>
              <a:rPr lang="ar-IQ" sz="3600" dirty="0" smtClean="0">
                <a:cs typeface="DecoType Naskh" pitchFamily="2" charset="-78"/>
              </a:rPr>
              <a:t> ،ن ، </a:t>
            </a:r>
            <a:r>
              <a:rPr lang="ar-IQ" sz="3600" dirty="0" err="1" smtClean="0">
                <a:cs typeface="DecoType Naskh" pitchFamily="2" charset="-78"/>
              </a:rPr>
              <a:t>و</a:t>
            </a:r>
            <a:r>
              <a:rPr lang="ar-IQ" sz="3600" dirty="0" smtClean="0">
                <a:cs typeface="DecoType Naskh" pitchFamily="2" charset="-78"/>
              </a:rPr>
              <a:t> ، </a:t>
            </a:r>
            <a:r>
              <a:rPr lang="ar-IQ" sz="3600" dirty="0" err="1" smtClean="0">
                <a:cs typeface="DecoType Naskh" pitchFamily="2" charset="-78"/>
              </a:rPr>
              <a:t>ق</a:t>
            </a:r>
            <a:r>
              <a:rPr lang="ar-IQ" sz="3600" dirty="0" smtClean="0">
                <a:cs typeface="DecoType Naskh" pitchFamily="2" charset="-78"/>
              </a:rPr>
              <a:t>) تكتسب قبل أربع سنوات وتعمر </a:t>
            </a:r>
            <a:r>
              <a:rPr lang="ar-IQ" sz="3600" dirty="0" err="1" smtClean="0">
                <a:cs typeface="DecoType Naskh" pitchFamily="2" charset="-78"/>
              </a:rPr>
              <a:t>اربع</a:t>
            </a:r>
            <a:r>
              <a:rPr lang="ar-IQ" sz="3600" dirty="0" smtClean="0">
                <a:cs typeface="DecoType Naskh" pitchFamily="2" charset="-78"/>
              </a:rPr>
              <a:t> سنوات ونصف يتعلم (ن ، </a:t>
            </a:r>
            <a:r>
              <a:rPr lang="ar-IQ" sz="3600" dirty="0" err="1" smtClean="0">
                <a:cs typeface="DecoType Naskh" pitchFamily="2" charset="-78"/>
              </a:rPr>
              <a:t>د</a:t>
            </a:r>
            <a:r>
              <a:rPr lang="ar-IQ" sz="3600" dirty="0" smtClean="0">
                <a:cs typeface="DecoType Naskh" pitchFamily="2" charset="-78"/>
              </a:rPr>
              <a:t> ، </a:t>
            </a:r>
            <a:r>
              <a:rPr lang="ar-IQ" sz="3600" dirty="0" err="1" smtClean="0">
                <a:cs typeface="DecoType Naskh" pitchFamily="2" charset="-78"/>
              </a:rPr>
              <a:t>ل</a:t>
            </a:r>
            <a:r>
              <a:rPr lang="ar-IQ" sz="3600" dirty="0" smtClean="0">
                <a:cs typeface="DecoType Naskh" pitchFamily="2" charset="-78"/>
              </a:rPr>
              <a:t>) </a:t>
            </a:r>
            <a:r>
              <a:rPr lang="ar-IQ" sz="3600" dirty="0" err="1" smtClean="0">
                <a:cs typeface="DecoType Naskh" pitchFamily="2" charset="-78"/>
              </a:rPr>
              <a:t>ل</a:t>
            </a:r>
            <a:r>
              <a:rPr lang="ar-IQ" sz="3600" dirty="0" smtClean="0">
                <a:cs typeface="DecoType Naskh" pitchFamily="2" charset="-78"/>
              </a:rPr>
              <a:t>أنها تتطلب مستوى عالياً من التآزر العضلي العصبي ، وفي عمر خمس سنوات يتعلم ( </a:t>
            </a:r>
            <a:r>
              <a:rPr lang="ar-IQ" sz="3600" dirty="0" err="1" smtClean="0">
                <a:cs typeface="DecoType Naskh" pitchFamily="2" charset="-78"/>
              </a:rPr>
              <a:t>ف</a:t>
            </a:r>
            <a:r>
              <a:rPr lang="ar-IQ" sz="3600" dirty="0" smtClean="0">
                <a:cs typeface="DecoType Naskh" pitchFamily="2" charset="-78"/>
              </a:rPr>
              <a:t>،ي ) </a:t>
            </a:r>
            <a:r>
              <a:rPr lang="ar-IQ" sz="3600" dirty="0" err="1" smtClean="0">
                <a:cs typeface="DecoType Naskh" pitchFamily="2" charset="-78"/>
              </a:rPr>
              <a:t>و</a:t>
            </a:r>
            <a:r>
              <a:rPr lang="ar-IQ" sz="3600" dirty="0" smtClean="0">
                <a:cs typeface="DecoType Naskh" pitchFamily="2" charset="-78"/>
              </a:rPr>
              <a:t> عمر خمس سنوات يتعلم اللام وما بين ست سنوات ونصف إلى سبع سنوات يتعلم ما تبقى من الأصوات وهي (ر-س - </a:t>
            </a:r>
            <a:r>
              <a:rPr lang="ar-IQ" sz="3600" dirty="0" err="1" smtClean="0">
                <a:cs typeface="DecoType Naskh" pitchFamily="2" charset="-78"/>
              </a:rPr>
              <a:t>ز</a:t>
            </a:r>
            <a:r>
              <a:rPr lang="ar-IQ" sz="3600" dirty="0" smtClean="0">
                <a:cs typeface="DecoType Naskh" pitchFamily="2" charset="-78"/>
              </a:rPr>
              <a:t> - </a:t>
            </a:r>
            <a:r>
              <a:rPr lang="ar-IQ" sz="3600" dirty="0" err="1" smtClean="0">
                <a:cs typeface="DecoType Naskh" pitchFamily="2" charset="-78"/>
              </a:rPr>
              <a:t>ج</a:t>
            </a:r>
            <a:r>
              <a:rPr lang="ar-IQ" sz="3600" dirty="0" smtClean="0">
                <a:cs typeface="DecoType Naskh" pitchFamily="2" charset="-78"/>
              </a:rPr>
              <a:t> ) وهكذا مابين بداية ونهاية النصف الأول لتعلم الحروف ، </a:t>
            </a:r>
            <a:endParaRPr lang="ar-IQ" sz="36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محتوى 10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ar-IQ" dirty="0" smtClean="0"/>
          </a:p>
          <a:p>
            <a:endParaRPr lang="ar-IQ" dirty="0" smtClean="0"/>
          </a:p>
        </p:txBody>
      </p:sp>
      <p:sp>
        <p:nvSpPr>
          <p:cNvPr id="9" name="مستطيل 8"/>
          <p:cNvSpPr/>
          <p:nvPr/>
        </p:nvSpPr>
        <p:spPr>
          <a:xfrm>
            <a:off x="0" y="564357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IQ" sz="3600" dirty="0" smtClean="0">
              <a:cs typeface="DecoType Naskh Extensions" pitchFamily="2" charset="-78"/>
            </a:endParaRPr>
          </a:p>
          <a:p>
            <a:pPr algn="ctr"/>
            <a:endParaRPr lang="ar-IQ" sz="3600" dirty="0" smtClean="0">
              <a:cs typeface="DecoType Naskh Extensions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0"/>
            <a:ext cx="900115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وتقسم هذه المرحلة إلى مرحلتين </a:t>
            </a:r>
            <a:endParaRPr lang="ar-IQ" sz="36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1-مرحلة </a:t>
            </a:r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الكلمة الواحدة يبدأ </a:t>
            </a:r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الطفل</a:t>
            </a:r>
          </a:p>
          <a:p>
            <a:pPr algn="ctr"/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smtClean="0">
                <a:cs typeface="DecoType Naskh" pitchFamily="2" charset="-78"/>
              </a:rPr>
              <a:t>2-النطق بالكلمة الأولى له مع نهاية عامه الأول </a:t>
            </a:r>
            <a:r>
              <a:rPr lang="ar-IQ" sz="3200" dirty="0" err="1" smtClean="0">
                <a:cs typeface="DecoType Naskh" pitchFamily="2" charset="-78"/>
              </a:rPr>
              <a:t>و</a:t>
            </a:r>
            <a:r>
              <a:rPr lang="ar-IQ" sz="3200" dirty="0" smtClean="0">
                <a:cs typeface="DecoType Naskh" pitchFamily="2" charset="-78"/>
              </a:rPr>
              <a:t> الشهور من القليلة التالية تحدث اللغة في شكل كلمة واحدة حيث ينطق الطفل عادة بكلمة واحدة للدلالة على ما يريد التعبير عنه وتمتد هذه المرحلة من ( 8 - 12 شهرا وستكون معظم الكلمات </a:t>
            </a:r>
            <a:r>
              <a:rPr lang="ar-IQ" sz="3200" dirty="0" err="1" smtClean="0">
                <a:cs typeface="DecoType Naskh" pitchFamily="2" charset="-78"/>
              </a:rPr>
              <a:t>اشياء</a:t>
            </a:r>
            <a:r>
              <a:rPr lang="ar-IQ" sz="3200" dirty="0" smtClean="0">
                <a:cs typeface="DecoType Naskh" pitchFamily="2" charset="-78"/>
              </a:rPr>
              <a:t> مثل كرة ، عصير ، وبعد ذلك يستخدم كلمات تشيد الطلب مثلا ( بسكويت ) ، ( ماسا ) ، ( حليب ) </a:t>
            </a:r>
            <a:r>
              <a:rPr lang="ar-IQ" sz="3200" dirty="0" err="1" smtClean="0">
                <a:cs typeface="DecoType Naskh" pitchFamily="2" charset="-78"/>
              </a:rPr>
              <a:t>ويتلور</a:t>
            </a:r>
            <a:r>
              <a:rPr lang="ar-IQ" sz="3200" dirty="0" smtClean="0">
                <a:cs typeface="DecoType Naskh" pitchFamily="2" charset="-78"/>
              </a:rPr>
              <a:t> تواصل الطفل مع </a:t>
            </a:r>
            <a:r>
              <a:rPr lang="ar-IQ" sz="3200" dirty="0" err="1" smtClean="0">
                <a:cs typeface="DecoType Naskh" pitchFamily="2" charset="-78"/>
              </a:rPr>
              <a:t>ابوياه</a:t>
            </a:r>
            <a:r>
              <a:rPr lang="ar-IQ" sz="3200" dirty="0" smtClean="0">
                <a:cs typeface="DecoType Naskh" pitchFamily="2" charset="-78"/>
              </a:rPr>
              <a:t> باستخدام كلمة واحدة الطفل . . . السيارة ، الأم تريد </a:t>
            </a:r>
            <a:r>
              <a:rPr lang="ar-IQ" sz="3200" dirty="0" err="1" smtClean="0">
                <a:cs typeface="DecoType Naskh" pitchFamily="2" charset="-78"/>
              </a:rPr>
              <a:t>ان</a:t>
            </a:r>
            <a:r>
              <a:rPr lang="ar-IQ" sz="3200" dirty="0" smtClean="0">
                <a:cs typeface="DecoType Naskh" pitchFamily="2" charset="-78"/>
              </a:rPr>
              <a:t> تذهب بالسيارة ، = = الطفل . . . أذهب ( </a:t>
            </a:r>
            <a:r>
              <a:rPr lang="ar-IQ" sz="3200" dirty="0" err="1" smtClean="0">
                <a:cs typeface="DecoType Naskh" pitchFamily="2" charset="-78"/>
              </a:rPr>
              <a:t>اروم</a:t>
            </a:r>
            <a:r>
              <a:rPr lang="ar-IQ" sz="3200" dirty="0" smtClean="0">
                <a:cs typeface="DecoType Naskh" pitchFamily="2" charset="-78"/>
              </a:rPr>
              <a:t> ) الأم : دعنا </a:t>
            </a:r>
            <a:r>
              <a:rPr lang="ar-IQ" sz="3200" dirty="0" err="1" smtClean="0">
                <a:cs typeface="DecoType Naskh" pitchFamily="2" charset="-78"/>
              </a:rPr>
              <a:t>نذهبا</a:t>
            </a:r>
            <a:r>
              <a:rPr lang="ar-IQ" sz="3200" dirty="0" smtClean="0">
                <a:cs typeface="DecoType Naskh" pitchFamily="2" charset="-78"/>
              </a:rPr>
              <a:t> ما مشوار بالسيارة </a:t>
            </a:r>
            <a:r>
              <a:rPr lang="ar-IQ" sz="3200" dirty="0" err="1" smtClean="0">
                <a:cs typeface="DecoType Naskh" pitchFamily="2" charset="-78"/>
              </a:rPr>
              <a:t>اتنمو</a:t>
            </a:r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err="1" smtClean="0">
                <a:cs typeface="DecoType Naskh" pitchFamily="2" charset="-78"/>
              </a:rPr>
              <a:t>الفردات</a:t>
            </a:r>
            <a:r>
              <a:rPr lang="ar-IQ" sz="3200" dirty="0" smtClean="0">
                <a:cs typeface="DecoType Naskh" pitchFamily="2" charset="-78"/>
              </a:rPr>
              <a:t> بشكل بطئ لدى الطفل وذلك لمدة ثلاثة </a:t>
            </a:r>
            <a:r>
              <a:rPr lang="ar-IQ" sz="3200" dirty="0" err="1" smtClean="0">
                <a:cs typeface="DecoType Naskh" pitchFamily="2" charset="-78"/>
              </a:rPr>
              <a:t>او</a:t>
            </a:r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err="1" smtClean="0">
                <a:cs typeface="DecoType Naskh" pitchFamily="2" charset="-78"/>
              </a:rPr>
              <a:t>اربعة</a:t>
            </a:r>
            <a:r>
              <a:rPr lang="ar-IQ" sz="3200" dirty="0" smtClean="0">
                <a:cs typeface="DecoType Naskh" pitchFamily="2" charset="-78"/>
              </a:rPr>
              <a:t> </a:t>
            </a:r>
            <a:r>
              <a:rPr lang="ar-IQ" sz="3200" dirty="0" err="1" smtClean="0">
                <a:cs typeface="DecoType Naskh" pitchFamily="2" charset="-78"/>
              </a:rPr>
              <a:t>اشهر</a:t>
            </a:r>
            <a:r>
              <a:rPr lang="ar-IQ" sz="3200" dirty="0" smtClean="0">
                <a:cs typeface="DecoType Naskh" pitchFamily="2" charset="-78"/>
              </a:rPr>
              <a:t> بعد </a:t>
            </a:r>
            <a:r>
              <a:rPr lang="ar-IQ" sz="3200" dirty="0" err="1" smtClean="0">
                <a:cs typeface="DecoType Naskh" pitchFamily="2" charset="-78"/>
              </a:rPr>
              <a:t>ان</a:t>
            </a:r>
            <a:r>
              <a:rPr lang="ar-IQ" sz="3200" dirty="0" smtClean="0">
                <a:cs typeface="DecoType Naskh" pitchFamily="2" charset="-78"/>
              </a:rPr>
              <a:t> ينطق الكلمة الأولى ، ، ، يضيف الطفل العادي خلال هذه المدة وبشكل مطر </a:t>
            </a:r>
            <a:r>
              <a:rPr lang="ar-IQ" sz="3200" dirty="0" err="1" smtClean="0">
                <a:cs typeface="DecoType Naskh" pitchFamily="2" charset="-78"/>
              </a:rPr>
              <a:t>احوالى</a:t>
            </a:r>
            <a:r>
              <a:rPr lang="ar-IQ" sz="3200" dirty="0" smtClean="0">
                <a:cs typeface="DecoType Naskh" pitchFamily="2" charset="-78"/>
              </a:rPr>
              <a:t> عشرة كلمات ثم تضاف كلمة جديدة إلى مجموع الكلمات السابقة لا بضعة أيام ، وبعد أن يلتقط الطفل حوالي 50 كلمه ) ويزداد معدله بسرعة كبيرة إذ يتعلم طفل الثانية من العمران يقول عدة مئات </a:t>
            </a:r>
            <a:r>
              <a:rPr lang="ar-IQ" sz="3200" dirty="0" smtClean="0">
                <a:cs typeface="DecoType Naskh" pitchFamily="2" charset="-78"/>
              </a:rPr>
              <a:t>من الكلمات</a:t>
            </a:r>
            <a:endParaRPr lang="ar-IQ" sz="32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2 مرحلة الكلمتين </a:t>
            </a:r>
            <a:r>
              <a:rPr lang="ar-IQ" sz="48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او</a:t>
            </a:r>
            <a:r>
              <a:rPr lang="ar-IQ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 تكوين الجمل </a:t>
            </a:r>
            <a:endParaRPr lang="ar-IQ" sz="48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600" dirty="0" smtClean="0">
                <a:cs typeface="DecoType Naskh" pitchFamily="2" charset="-78"/>
              </a:rPr>
              <a:t>يبدأ </a:t>
            </a:r>
            <a:r>
              <a:rPr lang="ar-IQ" sz="3600" dirty="0" smtClean="0">
                <a:cs typeface="DecoType Naskh" pitchFamily="2" charset="-78"/>
              </a:rPr>
              <a:t>الأطفال بوضع كلمتين معا لتكوين جمل وذلك ما بين السنة والنصف إلى السنتين من العمر ، يتعين على </a:t>
            </a:r>
            <a:r>
              <a:rPr lang="ar-IQ" sz="3600" dirty="0" err="1" smtClean="0">
                <a:cs typeface="DecoType Naskh" pitchFamily="2" charset="-78"/>
              </a:rPr>
              <a:t>الأباء</a:t>
            </a:r>
            <a:r>
              <a:rPr lang="ar-IQ" sz="3600" dirty="0" smtClean="0">
                <a:cs typeface="DecoType Naskh" pitchFamily="2" charset="-78"/>
              </a:rPr>
              <a:t> في هذه المرحلة </a:t>
            </a:r>
            <a:r>
              <a:rPr lang="ar-IQ" sz="3600" dirty="0" err="1" smtClean="0">
                <a:cs typeface="DecoType Naskh" pitchFamily="2" charset="-78"/>
              </a:rPr>
              <a:t>اجراء</a:t>
            </a:r>
            <a:r>
              <a:rPr lang="ar-IQ" sz="3600" dirty="0" smtClean="0">
                <a:cs typeface="DecoType Naskh" pitchFamily="2" charset="-78"/>
              </a:rPr>
              <a:t> تخمينات متعددة لاكتشاف المقصود بالكلمات المركبة التي يستخدمها الطفل مثل عمر حلاوة ) ( احمد كرة ) . ويمكن للأطفال في هذه المرحلة الانتقال من تكوين جمل مكونة من كلمتين إلى جمل مكونة من ثلاث كلمات أو أكثر ، ولا يحدد الارتقاء اللغوي بعدد الكلمات التي يتعلمها الصغير بل بقدرته على أن يحسن استعمالها واستيعابها ، ويميز الباحثون في تكوين الجمل عبر مراحل هي : </a:t>
            </a:r>
            <a:endParaRPr lang="ar-IQ" sz="3600" dirty="0" smtClean="0">
              <a:cs typeface="DecoType Naskh" pitchFamily="2" charset="-78"/>
            </a:endParaRPr>
          </a:p>
          <a:p>
            <a:pPr algn="ctr"/>
            <a:r>
              <a:rPr lang="ar-IQ" sz="3600" dirty="0" smtClean="0">
                <a:cs typeface="DecoType Naskh" pitchFamily="2" charset="-78"/>
              </a:rPr>
              <a:t>1-مرحلة </a:t>
            </a:r>
            <a:r>
              <a:rPr lang="ar-IQ" sz="3600" dirty="0" smtClean="0">
                <a:cs typeface="DecoType Naskh" pitchFamily="2" charset="-78"/>
              </a:rPr>
              <a:t>الكلمة الجملة </a:t>
            </a:r>
            <a:r>
              <a:rPr lang="ar-IQ" sz="3600" dirty="0" smtClean="0">
                <a:cs typeface="DecoType Naskh" pitchFamily="2" charset="-78"/>
              </a:rPr>
              <a:t>.</a:t>
            </a:r>
          </a:p>
          <a:p>
            <a:pPr algn="ctr"/>
            <a:r>
              <a:rPr lang="ar-IQ" sz="3600" dirty="0" smtClean="0">
                <a:cs typeface="DecoType Naskh" pitchFamily="2" charset="-78"/>
              </a:rPr>
              <a:t> </a:t>
            </a:r>
            <a:r>
              <a:rPr lang="ar-IQ" sz="3600" dirty="0" smtClean="0">
                <a:cs typeface="DecoType Naskh" pitchFamily="2" charset="-78"/>
              </a:rPr>
              <a:t>٢- مرحلة الجملة الناقصة </a:t>
            </a:r>
            <a:endParaRPr lang="ar-IQ" sz="3600" dirty="0" smtClean="0">
              <a:cs typeface="DecoType Naskh" pitchFamily="2" charset="-78"/>
            </a:endParaRPr>
          </a:p>
          <a:p>
            <a:pPr algn="ctr"/>
            <a:r>
              <a:rPr lang="ar-IQ" sz="3600" dirty="0" smtClean="0">
                <a:cs typeface="DecoType Naskh" pitchFamily="2" charset="-78"/>
              </a:rPr>
              <a:t>3-مرحلة </a:t>
            </a:r>
            <a:r>
              <a:rPr lang="ar-IQ" sz="3600" dirty="0" smtClean="0">
                <a:cs typeface="DecoType Naskh" pitchFamily="2" charset="-78"/>
              </a:rPr>
              <a:t>الجملة الكاملة</a:t>
            </a:r>
            <a:endParaRPr lang="ar-IQ" sz="36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يتأثر النمو اللغوي للطفل بعدة عوامل </a:t>
            </a:r>
            <a:endParaRPr lang="ar-IQ" sz="36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١-الجنس </a:t>
            </a:r>
            <a:endParaRPr lang="en-US" sz="48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3600" dirty="0" smtClean="0">
                <a:cs typeface="DecoType Naskh" pitchFamily="2" charset="-78"/>
              </a:rPr>
              <a:t>لم </a:t>
            </a:r>
            <a:r>
              <a:rPr lang="ar-IQ" sz="3600" dirty="0" smtClean="0">
                <a:cs typeface="DecoType Naskh" pitchFamily="2" charset="-78"/>
              </a:rPr>
              <a:t>تتفق الدراسات التي أجريت فيما يخص علاقة اللغة بجنس الطفل على نتيجة واحدة ، حول دلالة الفروق بين النمو اللغوي بين البنين والبنات ، فقد وجدت بعض الدراسات إن النمو اللغوي عند الإناث أسرع من الذكور ، في حين ظهرت دراسات أخرى عدم وجود فروق بين البنين والبنات </a:t>
            </a:r>
            <a:r>
              <a:rPr lang="ar-IQ" dirty="0" smtClean="0">
                <a:cs typeface="DecoType Naskh" pitchFamily="2" charset="-78"/>
              </a:rPr>
              <a:t>. </a:t>
            </a:r>
            <a:endParaRPr lang="ar-IQ" dirty="0" smtClean="0">
              <a:cs typeface="DecoType Naskh" pitchFamily="2" charset="-78"/>
            </a:endParaRPr>
          </a:p>
          <a:p>
            <a:pPr algn="ctr"/>
            <a:r>
              <a:rPr lang="ar-IQ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٢- </a:t>
            </a:r>
            <a:r>
              <a:rPr lang="ar-IQ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DecoType Naskh" pitchFamily="2" charset="-78"/>
              </a:rPr>
              <a:t>العوامل الأسرية </a:t>
            </a:r>
            <a:endParaRPr lang="en-US" sz="3200" dirty="0" smtClean="0">
              <a:solidFill>
                <a:schemeClr val="accent2">
                  <a:lumMod val="40000"/>
                  <a:lumOff val="60000"/>
                </a:schemeClr>
              </a:solidFill>
              <a:cs typeface="DecoType Naskh" pitchFamily="2" charset="-78"/>
            </a:endParaRPr>
          </a:p>
          <a:p>
            <a:pPr algn="ctr"/>
            <a:r>
              <a:rPr lang="ar-IQ" sz="4000" dirty="0" smtClean="0">
                <a:cs typeface="DecoType Naskh" pitchFamily="2" charset="-78"/>
              </a:rPr>
              <a:t>يتميز </a:t>
            </a:r>
            <a:r>
              <a:rPr lang="ar-IQ" sz="4000" dirty="0" smtClean="0">
                <a:cs typeface="DecoType Naskh" pitchFamily="2" charset="-78"/>
              </a:rPr>
              <a:t>بذكاء نتائج </a:t>
            </a:r>
            <a:r>
              <a:rPr lang="ar-IQ" sz="4000" dirty="0" err="1" smtClean="0">
                <a:cs typeface="DecoType Naskh" pitchFamily="2" charset="-78"/>
              </a:rPr>
              <a:t>البحوت</a:t>
            </a:r>
            <a:r>
              <a:rPr lang="ar-IQ" sz="4000" dirty="0" smtClean="0">
                <a:cs typeface="DecoType Naskh" pitchFamily="2" charset="-78"/>
              </a:rPr>
              <a:t> حديثه ، ويكون يقصد بذلك ترتيب الطفل </a:t>
            </a:r>
            <a:r>
              <a:rPr lang="ar-IQ" sz="4000" dirty="0" err="1" smtClean="0">
                <a:cs typeface="DecoType Naskh" pitchFamily="2" charset="-78"/>
              </a:rPr>
              <a:t>ع</a:t>
            </a:r>
            <a:r>
              <a:rPr lang="ar-IQ" sz="4000" dirty="0" smtClean="0">
                <a:cs typeface="DecoType Naskh" pitchFamily="2" charset="-78"/>
              </a:rPr>
              <a:t> </a:t>
            </a:r>
            <a:r>
              <a:rPr lang="ar-IQ" sz="4000" dirty="0" err="1" smtClean="0">
                <a:cs typeface="DecoType Naskh" pitchFamily="2" charset="-78"/>
              </a:rPr>
              <a:t>الاسرة</a:t>
            </a:r>
            <a:r>
              <a:rPr lang="ar-IQ" sz="4000" dirty="0" smtClean="0">
                <a:cs typeface="DecoType Naskh" pitchFamily="2" charset="-78"/>
              </a:rPr>
              <a:t> والظروف الاجتماعية والاقتصادية وتعدد الأطفال في الأسرة ، كما إن أساليب تربية الوالدين ومستواهم </a:t>
            </a:r>
            <a:r>
              <a:rPr lang="ar-IQ" sz="4000" dirty="0" err="1" smtClean="0">
                <a:cs typeface="DecoType Naskh" pitchFamily="2" charset="-78"/>
              </a:rPr>
              <a:t>النقاله</a:t>
            </a:r>
            <a:r>
              <a:rPr lang="ar-IQ" sz="4000" dirty="0" smtClean="0">
                <a:cs typeface="DecoType Naskh" pitchFamily="2" charset="-78"/>
              </a:rPr>
              <a:t> الأثر الواضح تطور النمو اللغوي للطفل</a:t>
            </a:r>
            <a:endParaRPr lang="ar-IQ" sz="4000" dirty="0">
              <a:cs typeface="DecoType Naskh" pitchFamily="2" charset="-78"/>
            </a:endParaRPr>
          </a:p>
        </p:txBody>
      </p:sp>
    </p:spTree>
  </p:cSld>
  <p:clrMapOvr>
    <a:masterClrMapping/>
  </p:clrMapOvr>
  <p:transition spd="med" advClick="0" advTm="20000">
    <p:newsflash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789</TotalTime>
  <Words>1399</Words>
  <Application>Microsoft Office PowerPoint</Application>
  <PresentationFormat>عرض على الشاشة (3:4)‏</PresentationFormat>
  <Paragraphs>52</Paragraphs>
  <Slides>11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حيوية</vt:lpstr>
      <vt:lpstr> </vt:lpstr>
      <vt:lpstr>الشريحة 2</vt:lpstr>
      <vt:lpstr>الشريحة 3</vt:lpstr>
      <vt:lpstr>الشريحة 4</vt:lpstr>
      <vt:lpstr>الشريحة 5</vt:lpstr>
      <vt:lpstr> 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رياض الأطفال في</dc:title>
  <dc:creator>radaa</dc:creator>
  <cp:lastModifiedBy>radaa</cp:lastModifiedBy>
  <cp:revision>85</cp:revision>
  <dcterms:created xsi:type="dcterms:W3CDTF">2018-10-11T13:14:00Z</dcterms:created>
  <dcterms:modified xsi:type="dcterms:W3CDTF">2019-04-12T06:31:18Z</dcterms:modified>
</cp:coreProperties>
</file>