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60" r:id="rId1"/>
  </p:sldMasterIdLst>
  <p:notesMasterIdLst>
    <p:notesMasterId r:id="rId19"/>
  </p:notesMasterIdLst>
  <p:sldIdLst>
    <p:sldId id="256" r:id="rId2"/>
    <p:sldId id="259" r:id="rId3"/>
    <p:sldId id="264" r:id="rId4"/>
    <p:sldId id="271" r:id="rId5"/>
    <p:sldId id="272" r:id="rId6"/>
    <p:sldId id="266" r:id="rId7"/>
    <p:sldId id="268" r:id="rId8"/>
    <p:sldId id="273" r:id="rId9"/>
    <p:sldId id="274" r:id="rId10"/>
    <p:sldId id="275" r:id="rId11"/>
    <p:sldId id="276" r:id="rId12"/>
    <p:sldId id="277" r:id="rId13"/>
    <p:sldId id="278" r:id="rId14"/>
    <p:sldId id="282" r:id="rId15"/>
    <p:sldId id="279" r:id="rId16"/>
    <p:sldId id="280" r:id="rId17"/>
    <p:sldId id="281"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showPr>
  <p:clrMru>
    <a:srgbClr val="FFCCFF"/>
    <a:srgbClr val="D5ECF7"/>
    <a:srgbClr val="AADD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4380"/>
    <p:restoredTop sz="94660"/>
  </p:normalViewPr>
  <p:slideViewPr>
    <p:cSldViewPr>
      <p:cViewPr varScale="1">
        <p:scale>
          <a:sx n="75" d="100"/>
          <a:sy n="75" d="100"/>
        </p:scale>
        <p:origin x="-123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FCAA86B-68E0-47E0-A30A-174FFB2C8426}" type="datetimeFigureOut">
              <a:rPr lang="ar-IQ" smtClean="0"/>
              <a:pPr/>
              <a:t>03/07/1440</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33AC37A-96DB-4893-9C14-A5AA22D656A6}" type="slidenum">
              <a:rPr lang="ar-IQ" smtClean="0"/>
              <a:pPr/>
              <a:t>‹#›</a:t>
            </a:fld>
            <a:endParaRPr lang="ar-IQ" dirty="0"/>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333AC37A-96DB-4893-9C14-A5AA22D656A6}" type="slidenum">
              <a:rPr lang="ar-IQ" smtClean="0"/>
              <a:pPr/>
              <a:t>1</a:t>
            </a:fld>
            <a:endParaRPr lang="ar-IQ"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فرعي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وان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ar-SA" smtClean="0"/>
              <a:t>انقر لتحرير نمط العنوان الرئيسي</a:t>
            </a:r>
            <a:endParaRPr kumimoji="0" lang="en-US"/>
          </a:p>
        </p:txBody>
      </p:sp>
      <p:cxnSp>
        <p:nvCxnSpPr>
          <p:cNvPr id="8" name="رابط مستقيم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رابط مستقيم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شكل بيضاوي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عنصر نائب للتاريخ 14"/>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16" name="عنصر نائب لرقم الشريحة 15"/>
          <p:cNvSpPr>
            <a:spLocks noGrp="1"/>
          </p:cNvSpPr>
          <p:nvPr>
            <p:ph type="sldNum" sz="quarter" idx="11"/>
          </p:nvPr>
        </p:nvSpPr>
        <p:spPr/>
        <p:txBody>
          <a:bodyPr/>
          <a:lstStyle/>
          <a:p>
            <a:fld id="{21E53C41-3BF4-43FA-9CB1-E28142663590}" type="slidenum">
              <a:rPr lang="ar-IQ" smtClean="0"/>
              <a:pPr/>
              <a:t>‹#›</a:t>
            </a:fld>
            <a:endParaRPr lang="ar-IQ" dirty="0"/>
          </a:p>
        </p:txBody>
      </p:sp>
      <p:sp>
        <p:nvSpPr>
          <p:cNvPr id="17" name="عنصر نائب للتذييل 16"/>
          <p:cNvSpPr>
            <a:spLocks noGrp="1"/>
          </p:cNvSpPr>
          <p:nvPr>
            <p:ph type="ftr" sz="quarter" idx="12"/>
          </p:nvPr>
        </p:nvSpPr>
        <p:spPr/>
        <p:txBody>
          <a:bodyPr/>
          <a:lstStyle/>
          <a:p>
            <a:endParaRPr lang="ar-IQ" dirty="0"/>
          </a:p>
        </p:txBody>
      </p:sp>
    </p:spTree>
  </p:cSld>
  <p:clrMapOvr>
    <a:masterClrMapping/>
  </p:clrMapOvr>
  <p:transition spd="med" advClick="0">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5" name="عنصر نائب للتذييل 4"/>
          <p:cNvSpPr>
            <a:spLocks noGrp="1"/>
          </p:cNvSpPr>
          <p:nvPr>
            <p:ph type="ftr" sz="quarter" idx="11"/>
          </p:nvPr>
        </p:nvSpPr>
        <p:spPr/>
        <p:txBody>
          <a:bodyPr/>
          <a:lstStyle/>
          <a:p>
            <a:endParaRPr lang="ar-IQ" dirty="0"/>
          </a:p>
        </p:txBody>
      </p:sp>
      <p:sp>
        <p:nvSpPr>
          <p:cNvPr id="6" name="عنصر نائب لرقم الشريحة 5"/>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advClick="0">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5" name="عنصر نائب للتذييل 4"/>
          <p:cNvSpPr>
            <a:spLocks noGrp="1"/>
          </p:cNvSpPr>
          <p:nvPr>
            <p:ph type="ftr" sz="quarter" idx="11"/>
          </p:nvPr>
        </p:nvSpPr>
        <p:spPr/>
        <p:txBody>
          <a:bodyPr/>
          <a:lstStyle/>
          <a:p>
            <a:endParaRPr lang="ar-IQ" dirty="0"/>
          </a:p>
        </p:txBody>
      </p:sp>
      <p:sp>
        <p:nvSpPr>
          <p:cNvPr id="6" name="عنصر نائب لرقم الشريحة 5"/>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advClick="0">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عنصر نائب للمحتوى 8"/>
          <p:cNvSpPr>
            <a:spLocks noGrp="1"/>
          </p:cNvSpPr>
          <p:nvPr>
            <p:ph idx="1"/>
          </p:nvPr>
        </p:nvSpPr>
        <p:spPr>
          <a:xfrm>
            <a:off x="457200" y="1524000"/>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4" name="عنصر نائب للتاريخ 13"/>
          <p:cNvSpPr>
            <a:spLocks noGrp="1"/>
          </p:cNvSpPr>
          <p:nvPr>
            <p:ph type="dt" sz="half" idx="14"/>
          </p:nvPr>
        </p:nvSpPr>
        <p:spPr/>
        <p:txBody>
          <a:bodyPr/>
          <a:lstStyle/>
          <a:p>
            <a:fld id="{72D41E77-8DAB-45AC-89EF-45B79B0FB430}" type="datetimeFigureOut">
              <a:rPr lang="ar-IQ" smtClean="0"/>
              <a:pPr/>
              <a:t>03/07/1440</a:t>
            </a:fld>
            <a:endParaRPr lang="ar-IQ" dirty="0"/>
          </a:p>
        </p:txBody>
      </p:sp>
      <p:sp>
        <p:nvSpPr>
          <p:cNvPr id="15" name="عنصر نائب لرقم الشريحة 14"/>
          <p:cNvSpPr>
            <a:spLocks noGrp="1"/>
          </p:cNvSpPr>
          <p:nvPr>
            <p:ph type="sldNum" sz="quarter" idx="15"/>
          </p:nvPr>
        </p:nvSpPr>
        <p:spPr/>
        <p:txBody>
          <a:bodyPr/>
          <a:lstStyle>
            <a:lvl1pPr algn="ctr">
              <a:defRPr/>
            </a:lvl1pPr>
          </a:lstStyle>
          <a:p>
            <a:fld id="{21E53C41-3BF4-43FA-9CB1-E28142663590}" type="slidenum">
              <a:rPr lang="ar-IQ" smtClean="0"/>
              <a:pPr/>
              <a:t>‹#›</a:t>
            </a:fld>
            <a:endParaRPr lang="ar-IQ" dirty="0"/>
          </a:p>
        </p:txBody>
      </p:sp>
      <p:sp>
        <p:nvSpPr>
          <p:cNvPr id="16" name="عنصر نائب للتذييل 15"/>
          <p:cNvSpPr>
            <a:spLocks noGrp="1"/>
          </p:cNvSpPr>
          <p:nvPr>
            <p:ph type="ftr" sz="quarter" idx="16"/>
          </p:nvPr>
        </p:nvSpPr>
        <p:spPr/>
        <p:txBody>
          <a:bodyPr/>
          <a:lstStyle/>
          <a:p>
            <a:endParaRPr lang="ar-IQ" dirty="0"/>
          </a:p>
        </p:txBody>
      </p:sp>
      <p:sp>
        <p:nvSpPr>
          <p:cNvPr id="17" name="عنوان 16"/>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masterClrMapping/>
  </p:clrMapOvr>
  <p:transition spd="med" advClick="0">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عنصر نائب للتاريخ 3"/>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5" name="عنصر نائب للتذييل 4"/>
          <p:cNvSpPr>
            <a:spLocks noGrp="1"/>
          </p:cNvSpPr>
          <p:nvPr>
            <p:ph type="ftr" sz="quarter" idx="11"/>
          </p:nvPr>
        </p:nvSpPr>
        <p:spPr/>
        <p:txBody>
          <a:bodyPr/>
          <a:lstStyle/>
          <a:p>
            <a:endParaRPr lang="ar-IQ" dirty="0"/>
          </a:p>
        </p:txBody>
      </p:sp>
      <p:sp>
        <p:nvSpPr>
          <p:cNvPr id="6" name="عنصر نائب لرقم الشريحة 5"/>
          <p:cNvSpPr>
            <a:spLocks noGrp="1"/>
          </p:cNvSpPr>
          <p:nvPr>
            <p:ph type="sldNum" sz="quarter" idx="12"/>
          </p:nvPr>
        </p:nvSpPr>
        <p:spPr/>
        <p:txBody>
          <a:bodyPr/>
          <a:lstStyle/>
          <a:p>
            <a:fld id="{21E53C41-3BF4-43FA-9CB1-E28142663590}" type="slidenum">
              <a:rPr lang="ar-IQ" smtClean="0"/>
              <a:pPr/>
              <a:t>‹#›</a:t>
            </a:fld>
            <a:endParaRPr lang="ar-IQ" dirty="0"/>
          </a:p>
        </p:txBody>
      </p:sp>
      <p:sp>
        <p:nvSpPr>
          <p:cNvPr id="2" name="عنوان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cxnSp>
        <p:nvCxnSpPr>
          <p:cNvPr id="7" name="رابط مستقيم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عنصر نائب للتاريخ 4"/>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6" name="عنصر نائب للتذييل 5"/>
          <p:cNvSpPr>
            <a:spLocks noGrp="1"/>
          </p:cNvSpPr>
          <p:nvPr>
            <p:ph type="ftr" sz="quarter" idx="11"/>
          </p:nvPr>
        </p:nvSpPr>
        <p:spPr/>
        <p:txBody>
          <a:bodyPr/>
          <a:lstStyle/>
          <a:p>
            <a:endParaRPr lang="ar-IQ" dirty="0"/>
          </a:p>
        </p:txBody>
      </p:sp>
      <p:sp>
        <p:nvSpPr>
          <p:cNvPr id="7" name="عنصر نائب لرقم الشريحة 6"/>
          <p:cNvSpPr>
            <a:spLocks noGrp="1"/>
          </p:cNvSpPr>
          <p:nvPr>
            <p:ph type="sldNum" sz="quarter" idx="12"/>
          </p:nvPr>
        </p:nvSpPr>
        <p:spPr/>
        <p:txBody>
          <a:bodyPr/>
          <a:lstStyle/>
          <a:p>
            <a:fld id="{21E53C41-3BF4-43FA-9CB1-E28142663590}" type="slidenum">
              <a:rPr lang="ar-IQ" smtClean="0"/>
              <a:pPr/>
              <a:t>‹#›</a:t>
            </a:fld>
            <a:endParaRPr lang="ar-IQ" dirty="0"/>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11" name="عنصر نائب للمحتوى 10"/>
          <p:cNvSpPr>
            <a:spLocks noGrp="1"/>
          </p:cNvSpPr>
          <p:nvPr>
            <p:ph sz="half" idx="1"/>
          </p:nvPr>
        </p:nvSpPr>
        <p:spPr>
          <a:xfrm>
            <a:off x="457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524000"/>
            <a:ext cx="4059936"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spd="med" advClick="0">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9" name="عنصر نائب لرقم الشريحة 8"/>
          <p:cNvSpPr>
            <a:spLocks noGrp="1"/>
          </p:cNvSpPr>
          <p:nvPr>
            <p:ph type="sldNum" sz="quarter" idx="12"/>
          </p:nvPr>
        </p:nvSpPr>
        <p:spPr/>
        <p:txBody>
          <a:bodyPr/>
          <a:lstStyle/>
          <a:p>
            <a:fld id="{21E53C41-3BF4-43FA-9CB1-E28142663590}" type="slidenum">
              <a:rPr lang="ar-IQ" smtClean="0"/>
              <a:pPr/>
              <a:t>‹#›</a:t>
            </a:fld>
            <a:endParaRPr lang="ar-IQ" dirty="0"/>
          </a:p>
        </p:txBody>
      </p:sp>
      <p:sp>
        <p:nvSpPr>
          <p:cNvPr id="8" name="عنصر نائب للتذييل 7"/>
          <p:cNvSpPr>
            <a:spLocks noGrp="1"/>
          </p:cNvSpPr>
          <p:nvPr>
            <p:ph type="ftr" sz="quarter" idx="11"/>
          </p:nvPr>
        </p:nvSpPr>
        <p:spPr/>
        <p:txBody>
          <a:bodyPr/>
          <a:lstStyle/>
          <a:p>
            <a:endParaRPr lang="ar-IQ" dirty="0"/>
          </a:p>
        </p:txBody>
      </p:sp>
      <p:sp>
        <p:nvSpPr>
          <p:cNvPr id="7" name="عنصر نائب للتاريخ 6"/>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3" name="عنصر نائب للنص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32" name="عنصر نائب للمحتوى 31"/>
          <p:cNvSpPr>
            <a:spLocks noGrp="1"/>
          </p:cNvSpPr>
          <p:nvPr>
            <p:ph sz="half" idx="2"/>
          </p:nvPr>
        </p:nvSpPr>
        <p:spPr>
          <a:xfrm>
            <a:off x="457200"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4" name="عنصر نائب للمحتوى 33"/>
          <p:cNvSpPr>
            <a:spLocks noGrp="1"/>
          </p:cNvSpPr>
          <p:nvPr>
            <p:ph sz="quarter" idx="4"/>
          </p:nvPr>
        </p:nvSpPr>
        <p:spPr>
          <a:xfrm>
            <a:off x="4649788" y="2201896"/>
            <a:ext cx="4038600" cy="391363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 name="عنوان 1"/>
          <p:cNvSpPr>
            <a:spLocks noGrp="1"/>
          </p:cNvSpPr>
          <p:nvPr>
            <p:ph type="title"/>
          </p:nvPr>
        </p:nvSpPr>
        <p:spPr>
          <a:xfrm>
            <a:off x="457200" y="155448"/>
            <a:ext cx="8229600" cy="1143000"/>
          </a:xfrm>
        </p:spPr>
        <p:txBody>
          <a:bodyPr anchor="b" anchorCtr="0"/>
          <a:lstStyle>
            <a:lvl1pPr>
              <a:defRPr/>
            </a:lvl1pPr>
          </a:lstStyle>
          <a:p>
            <a:r>
              <a:rPr kumimoji="0" lang="ar-SA" smtClean="0"/>
              <a:t>انقر لتحرير نمط العنوان الرئيسي</a:t>
            </a:r>
            <a:endParaRPr kumimoji="0" lang="en-US"/>
          </a:p>
        </p:txBody>
      </p:sp>
      <p:sp>
        <p:nvSpPr>
          <p:cNvPr id="12" name="عنصر نائب للنص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cxnSp>
        <p:nvCxnSpPr>
          <p:cNvPr id="10" name="رابط مستقيم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رابط مستقيم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4" name="عنصر نائب للتذييل 3"/>
          <p:cNvSpPr>
            <a:spLocks noGrp="1"/>
          </p:cNvSpPr>
          <p:nvPr>
            <p:ph type="ftr" sz="quarter" idx="11"/>
          </p:nvPr>
        </p:nvSpPr>
        <p:spPr/>
        <p:txBody>
          <a:bodyPr/>
          <a:lstStyle/>
          <a:p>
            <a:endParaRPr lang="ar-IQ" dirty="0"/>
          </a:p>
        </p:txBody>
      </p:sp>
      <p:sp>
        <p:nvSpPr>
          <p:cNvPr id="5" name="عنصر نائب لرقم الشريحة 4"/>
          <p:cNvSpPr>
            <a:spLocks noGrp="1"/>
          </p:cNvSpPr>
          <p:nvPr>
            <p:ph type="sldNum" sz="quarter" idx="12"/>
          </p:nvPr>
        </p:nvSpPr>
        <p:spPr/>
        <p:txBody>
          <a:bodyPr/>
          <a:lstStyle/>
          <a:p>
            <a:fld id="{21E53C41-3BF4-43FA-9CB1-E28142663590}" type="slidenum">
              <a:rPr lang="ar-IQ" smtClean="0"/>
              <a:pPr/>
              <a:t>‹#›</a:t>
            </a:fld>
            <a:endParaRPr lang="ar-IQ" dirty="0"/>
          </a:p>
        </p:txBody>
      </p:sp>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Tree>
  </p:cSld>
  <p:clrMapOvr>
    <a:masterClrMapping/>
  </p:clrMapOvr>
  <p:transition spd="med" advClick="0">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3" name="عنصر نائب للتذييل 2"/>
          <p:cNvSpPr>
            <a:spLocks noGrp="1"/>
          </p:cNvSpPr>
          <p:nvPr>
            <p:ph type="ftr" sz="quarter" idx="11"/>
          </p:nvPr>
        </p:nvSpPr>
        <p:spPr/>
        <p:txBody>
          <a:bodyPr/>
          <a:lstStyle/>
          <a:p>
            <a:endParaRPr lang="ar-IQ" dirty="0"/>
          </a:p>
        </p:txBody>
      </p:sp>
      <p:sp>
        <p:nvSpPr>
          <p:cNvPr id="4" name="عنصر نائب لرقم الشريحة 3"/>
          <p:cNvSpPr>
            <a:spLocks noGrp="1"/>
          </p:cNvSpPr>
          <p:nvPr>
            <p:ph type="sldNum" sz="quarter" idx="12"/>
          </p:nvPr>
        </p:nvSpPr>
        <p:spPr/>
        <p:txBody>
          <a:bodyPr/>
          <a:lstStyle/>
          <a:p>
            <a:fld id="{21E53C41-3BF4-43FA-9CB1-E28142663590}" type="slidenum">
              <a:rPr lang="ar-IQ" smtClean="0"/>
              <a:pPr/>
              <a:t>‹#›</a:t>
            </a:fld>
            <a:endParaRPr lang="ar-IQ" dirty="0"/>
          </a:p>
        </p:txBody>
      </p:sp>
    </p:spTree>
  </p:cSld>
  <p:clrMapOvr>
    <a:masterClrMapping/>
  </p:clrMapOvr>
  <p:transition spd="med" advClick="0">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9" name="عنصر نائب للمحتوى 28"/>
          <p:cNvSpPr>
            <a:spLocks noGrp="1"/>
          </p:cNvSpPr>
          <p:nvPr>
            <p:ph sz="quarter" idx="1"/>
          </p:nvPr>
        </p:nvSpPr>
        <p:spPr>
          <a:xfrm>
            <a:off x="457200" y="457200"/>
            <a:ext cx="62484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3" name="عنصر نائب للنص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31" name="عنوان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8" name="عنصر نائب للتاريخ 7"/>
          <p:cNvSpPr>
            <a:spLocks noGrp="1"/>
          </p:cNvSpPr>
          <p:nvPr>
            <p:ph type="dt" sz="half" idx="14"/>
          </p:nvPr>
        </p:nvSpPr>
        <p:spPr/>
        <p:txBody>
          <a:bodyPr/>
          <a:lstStyle/>
          <a:p>
            <a:fld id="{72D41E77-8DAB-45AC-89EF-45B79B0FB430}" type="datetimeFigureOut">
              <a:rPr lang="ar-IQ" smtClean="0"/>
              <a:pPr/>
              <a:t>03/07/1440</a:t>
            </a:fld>
            <a:endParaRPr lang="ar-IQ" dirty="0"/>
          </a:p>
        </p:txBody>
      </p:sp>
      <p:sp>
        <p:nvSpPr>
          <p:cNvPr id="9" name="عنصر نائب لرقم الشريحة 8"/>
          <p:cNvSpPr>
            <a:spLocks noGrp="1"/>
          </p:cNvSpPr>
          <p:nvPr>
            <p:ph type="sldNum" sz="quarter" idx="15"/>
          </p:nvPr>
        </p:nvSpPr>
        <p:spPr/>
        <p:txBody>
          <a:bodyPr/>
          <a:lstStyle/>
          <a:p>
            <a:fld id="{21E53C41-3BF4-43FA-9CB1-E28142663590}" type="slidenum">
              <a:rPr lang="ar-IQ" smtClean="0"/>
              <a:pPr/>
              <a:t>‹#›</a:t>
            </a:fld>
            <a:endParaRPr lang="ar-IQ" dirty="0"/>
          </a:p>
        </p:txBody>
      </p:sp>
      <p:sp>
        <p:nvSpPr>
          <p:cNvPr id="10" name="عنصر نائب للتذييل 9"/>
          <p:cNvSpPr>
            <a:spLocks noGrp="1"/>
          </p:cNvSpPr>
          <p:nvPr>
            <p:ph type="ftr" sz="quarter" idx="16"/>
          </p:nvPr>
        </p:nvSpPr>
        <p:spPr/>
        <p:txBody>
          <a:bodyPr/>
          <a:lstStyle/>
          <a:p>
            <a:endParaRPr lang="ar-IQ" dirty="0"/>
          </a:p>
        </p:txBody>
      </p:sp>
    </p:spTree>
  </p:cSld>
  <p:clrMapOvr>
    <a:masterClrMapping/>
  </p:clrMapOvr>
  <p:transition spd="med" advClick="0">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ar-SA" dirty="0" smtClean="0"/>
              <a:t>انقر فوق الرمز لإضافة صورة</a:t>
            </a:r>
            <a:endParaRPr kumimoji="0" lang="en-US" dirty="0"/>
          </a:p>
        </p:txBody>
      </p:sp>
      <p:sp>
        <p:nvSpPr>
          <p:cNvPr id="4" name="عنصر نائب للنص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8" name="عنصر نائب للتاريخ 7"/>
          <p:cNvSpPr>
            <a:spLocks noGrp="1"/>
          </p:cNvSpPr>
          <p:nvPr>
            <p:ph type="dt" sz="half" idx="10"/>
          </p:nvPr>
        </p:nvSpPr>
        <p:spPr/>
        <p:txBody>
          <a:bodyPr/>
          <a:lstStyle/>
          <a:p>
            <a:fld id="{72D41E77-8DAB-45AC-89EF-45B79B0FB430}" type="datetimeFigureOut">
              <a:rPr lang="ar-IQ" smtClean="0"/>
              <a:pPr/>
              <a:t>03/07/1440</a:t>
            </a:fld>
            <a:endParaRPr lang="ar-IQ" dirty="0"/>
          </a:p>
        </p:txBody>
      </p:sp>
      <p:sp>
        <p:nvSpPr>
          <p:cNvPr id="9" name="عنصر نائب لرقم الشريحة 8"/>
          <p:cNvSpPr>
            <a:spLocks noGrp="1"/>
          </p:cNvSpPr>
          <p:nvPr>
            <p:ph type="sldNum" sz="quarter" idx="11"/>
          </p:nvPr>
        </p:nvSpPr>
        <p:spPr/>
        <p:txBody>
          <a:bodyPr/>
          <a:lstStyle/>
          <a:p>
            <a:fld id="{21E53C41-3BF4-43FA-9CB1-E28142663590}" type="slidenum">
              <a:rPr lang="ar-IQ" smtClean="0"/>
              <a:pPr/>
              <a:t>‹#›</a:t>
            </a:fld>
            <a:endParaRPr lang="ar-IQ" dirty="0"/>
          </a:p>
        </p:txBody>
      </p:sp>
      <p:sp>
        <p:nvSpPr>
          <p:cNvPr id="10" name="عنصر نائب للتذييل 9"/>
          <p:cNvSpPr>
            <a:spLocks noGrp="1"/>
          </p:cNvSpPr>
          <p:nvPr>
            <p:ph type="ftr" sz="quarter" idx="12"/>
          </p:nvPr>
        </p:nvSpPr>
        <p:spPr/>
        <p:txBody>
          <a:bodyPr/>
          <a:lstStyle/>
          <a:p>
            <a:endParaRPr lang="ar-IQ" dirty="0"/>
          </a:p>
        </p:txBody>
      </p:sp>
    </p:spTree>
  </p:cSld>
  <p:clrMapOvr>
    <a:masterClrMapping/>
  </p:clrMapOvr>
  <p:transition spd="med" advClick="0">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عنصر نائب للنص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2D41E77-8DAB-45AC-89EF-45B79B0FB430}" type="datetimeFigureOut">
              <a:rPr lang="ar-IQ" smtClean="0"/>
              <a:pPr/>
              <a:t>03/07/1440</a:t>
            </a:fld>
            <a:endParaRPr lang="ar-IQ" dirty="0"/>
          </a:p>
        </p:txBody>
      </p:sp>
      <p:sp>
        <p:nvSpPr>
          <p:cNvPr id="10" name="عنصر نائب للتذييل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ar-IQ" dirty="0"/>
          </a:p>
        </p:txBody>
      </p:sp>
      <p:sp>
        <p:nvSpPr>
          <p:cNvPr id="22" name="عنصر نائب لرقم الشريحة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1E53C41-3BF4-43FA-9CB1-E28142663590}" type="slidenum">
              <a:rPr lang="ar-IQ" smtClean="0"/>
              <a:pPr/>
              <a:t>‹#›</a:t>
            </a:fld>
            <a:endParaRPr lang="ar-IQ" dirty="0"/>
          </a:p>
        </p:txBody>
      </p:sp>
      <p:sp>
        <p:nvSpPr>
          <p:cNvPr id="5" name="عنصر نائب للعنوان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ar-SA" smtClean="0"/>
              <a:t>انقر لتحرير نمط العنوان الرئيسي</a:t>
            </a:r>
            <a:endParaRPr kumimoji="0" lang="en-US"/>
          </a:p>
        </p:txBody>
      </p:sp>
    </p:spTree>
  </p:cSld>
  <p:clrMap bg1="dk1" tx1="lt1" bg2="dk2" tx2="lt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ransition spd="med" advClick="0">
    <p:wedge/>
  </p:transition>
  <p:timing>
    <p:tnLst>
      <p:par>
        <p:cTn id="1" dur="indefinite" restart="never" nodeType="tmRoot"/>
      </p:par>
    </p:tnLst>
  </p:timing>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8"/>
          <p:cNvSpPr>
            <a:spLocks noGrp="1"/>
          </p:cNvSpPr>
          <p:nvPr>
            <p:ph type="ctrTitle"/>
          </p:nvPr>
        </p:nvSpPr>
        <p:spPr/>
        <p:txBody>
          <a:bodyPr/>
          <a:lstStyle/>
          <a:p>
            <a:r>
              <a:rPr lang="ar-IQ" dirty="0" smtClean="0"/>
              <a:t/>
            </a:r>
            <a:br>
              <a:rPr lang="ar-IQ" dirty="0" smtClean="0"/>
            </a:br>
            <a:endParaRPr lang="ar-IQ" dirty="0"/>
          </a:p>
        </p:txBody>
      </p:sp>
      <p:sp>
        <p:nvSpPr>
          <p:cNvPr id="10" name="عنوان فرعي 9"/>
          <p:cNvSpPr>
            <a:spLocks noGrp="1"/>
          </p:cNvSpPr>
          <p:nvPr>
            <p:ph type="subTitle" idx="1"/>
          </p:nvPr>
        </p:nvSpPr>
        <p:spPr>
          <a:xfrm>
            <a:off x="500034" y="2357430"/>
            <a:ext cx="8305800" cy="1143000"/>
          </a:xfrm>
        </p:spPr>
        <p:txBody>
          <a:bodyPr/>
          <a:lstStyle/>
          <a:p>
            <a:endParaRPr lang="ar-IQ" dirty="0" smtClean="0"/>
          </a:p>
          <a:p>
            <a:endParaRPr lang="ar-IQ" dirty="0" smtClean="0"/>
          </a:p>
        </p:txBody>
      </p:sp>
      <p:pic>
        <p:nvPicPr>
          <p:cNvPr id="7" name="صورة 6" descr="images.jpg"/>
          <p:cNvPicPr>
            <a:picLocks noChangeAspect="1"/>
          </p:cNvPicPr>
          <p:nvPr/>
        </p:nvPicPr>
        <p:blipFill>
          <a:blip r:embed="rId3"/>
          <a:srcRect t="11254" b="22325"/>
          <a:stretch>
            <a:fillRect/>
          </a:stretch>
        </p:blipFill>
        <p:spPr>
          <a:xfrm>
            <a:off x="1285852" y="1285860"/>
            <a:ext cx="7000924" cy="3571900"/>
          </a:xfrm>
          <a:prstGeom prst="roundRect">
            <a:avLst>
              <a:gd name="adj" fmla="val 4167"/>
            </a:avLst>
          </a:prstGeom>
          <a:solidFill>
            <a:srgbClr val="FFFFFF"/>
          </a:solidFill>
          <a:ln w="76200" cap="sq">
            <a:solidFill>
              <a:srgbClr val="EAEAEA"/>
            </a:solidFill>
            <a:miter lim="800000"/>
          </a:ln>
          <a:effectLst>
            <a:glow rad="139700">
              <a:schemeClr val="accent6">
                <a:satMod val="175000"/>
                <a:alpha val="40000"/>
              </a:schemeClr>
            </a:glow>
            <a:reflection blurRad="6350" stA="50000" endA="300" endPos="55500" dist="50800" dir="5400000" sy="-100000" algn="bl" rotWithShape="0"/>
          </a:effectLst>
          <a:scene3d>
            <a:camera prst="orthographicFront"/>
            <a:lightRig rig="threePt" dir="t">
              <a:rot lat="0" lon="0" rev="2700000"/>
            </a:lightRig>
          </a:scene3d>
          <a:sp3d contourW="6350">
            <a:bevelT h="38100" prst="divot"/>
            <a:contourClr>
              <a:srgbClr val="C0C0C0"/>
            </a:contourClr>
          </a:sp3d>
        </p:spPr>
      </p:pic>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57166"/>
            <a:ext cx="9144000" cy="5693866"/>
          </a:xfrm>
          <a:prstGeom prst="rect">
            <a:avLst/>
          </a:prstGeom>
        </p:spPr>
        <p:txBody>
          <a:bodyPr wrap="square">
            <a:spAutoFit/>
          </a:bodyPr>
          <a:lstStyle/>
          <a:p>
            <a:pPr algn="ctr"/>
            <a:r>
              <a:rPr lang="ar-IQ" sz="2800" dirty="0" smtClean="0">
                <a:solidFill>
                  <a:srgbClr val="FFCCFF"/>
                </a:solidFill>
                <a:cs typeface="DecoType Naskh" pitchFamily="2" charset="-78"/>
              </a:rPr>
              <a:t>-الاستماع الثانوي</a:t>
            </a:r>
            <a:r>
              <a:rPr lang="ar-IQ" sz="2800" dirty="0" smtClean="0">
                <a:cs typeface="DecoType Naskh" pitchFamily="2" charset="-78"/>
              </a:rPr>
              <a:t>:</a:t>
            </a:r>
          </a:p>
          <a:p>
            <a:pPr algn="ctr"/>
            <a:r>
              <a:rPr lang="ar-IQ" sz="2800" dirty="0" smtClean="0">
                <a:cs typeface="DecoType Naskh" pitchFamily="2" charset="-78"/>
              </a:rPr>
              <a:t>ويقصد </a:t>
            </a:r>
            <a:r>
              <a:rPr lang="ar-IQ" sz="2800" dirty="0" smtClean="0">
                <a:cs typeface="DecoType Naskh" pitchFamily="2" charset="-78"/>
              </a:rPr>
              <a:t>به ممارسه </a:t>
            </a:r>
            <a:r>
              <a:rPr lang="ar-IQ" sz="2800" dirty="0" err="1" smtClean="0">
                <a:cs typeface="DecoType Naskh" pitchFamily="2" charset="-78"/>
              </a:rPr>
              <a:t>الاصغاء</a:t>
            </a:r>
            <a:r>
              <a:rPr lang="ar-IQ" sz="2800" dirty="0" smtClean="0">
                <a:cs typeface="DecoType Naskh" pitchFamily="2" charset="-78"/>
              </a:rPr>
              <a:t> في </a:t>
            </a:r>
            <a:r>
              <a:rPr lang="ar-IQ" sz="2800" dirty="0" err="1" smtClean="0">
                <a:cs typeface="DecoType Naskh" pitchFamily="2" charset="-78"/>
              </a:rPr>
              <a:t>اثناء</a:t>
            </a:r>
            <a:r>
              <a:rPr lang="ar-IQ" sz="2800" dirty="0" smtClean="0">
                <a:cs typeface="DecoType Naskh" pitchFamily="2" charset="-78"/>
              </a:rPr>
              <a:t> القيام بعمل </a:t>
            </a:r>
            <a:r>
              <a:rPr lang="ar-IQ" sz="2800" dirty="0" err="1" smtClean="0">
                <a:cs typeface="DecoType Naskh" pitchFamily="2" charset="-78"/>
              </a:rPr>
              <a:t>اخر</a:t>
            </a:r>
            <a:endParaRPr lang="ar-IQ" sz="2800" dirty="0" smtClean="0">
              <a:cs typeface="DecoType Naskh" pitchFamily="2" charset="-78"/>
            </a:endParaRPr>
          </a:p>
          <a:p>
            <a:pPr algn="ctr"/>
            <a:r>
              <a:rPr lang="ar-IQ" sz="2800" dirty="0" smtClean="0">
                <a:cs typeface="DecoType Naskh" pitchFamily="2" charset="-78"/>
              </a:rPr>
              <a:t>. </a:t>
            </a:r>
            <a:r>
              <a:rPr lang="ar-IQ" sz="2800" dirty="0" smtClean="0">
                <a:cs typeface="DecoType Naskh" pitchFamily="2" charset="-78"/>
              </a:rPr>
              <a:t>-</a:t>
            </a:r>
            <a:r>
              <a:rPr lang="ar-IQ" sz="2800" dirty="0" smtClean="0">
                <a:solidFill>
                  <a:srgbClr val="FFCCFF"/>
                </a:solidFill>
                <a:cs typeface="DecoType Naskh" pitchFamily="2" charset="-78"/>
              </a:rPr>
              <a:t>الاستماع </a:t>
            </a:r>
            <a:r>
              <a:rPr lang="ar-IQ" sz="2800" dirty="0" err="1" smtClean="0">
                <a:solidFill>
                  <a:srgbClr val="FFCCFF"/>
                </a:solidFill>
                <a:cs typeface="DecoType Naskh" pitchFamily="2" charset="-78"/>
              </a:rPr>
              <a:t>الايقاعي</a:t>
            </a:r>
            <a:r>
              <a:rPr lang="ar-IQ" sz="2800" dirty="0" smtClean="0">
                <a:cs typeface="DecoType Naskh" pitchFamily="2" charset="-78"/>
              </a:rPr>
              <a:t>:ويقصد به الاستماع مباشره الئ النشيد </a:t>
            </a:r>
            <a:r>
              <a:rPr lang="ar-IQ" sz="2800" dirty="0" err="1" smtClean="0">
                <a:cs typeface="DecoType Naskh" pitchFamily="2" charset="-78"/>
              </a:rPr>
              <a:t>او</a:t>
            </a:r>
            <a:r>
              <a:rPr lang="ar-IQ" sz="2800" dirty="0" smtClean="0">
                <a:cs typeface="DecoType Naskh" pitchFamily="2" charset="-78"/>
              </a:rPr>
              <a:t> </a:t>
            </a:r>
            <a:r>
              <a:rPr lang="ar-IQ" sz="2800" dirty="0" err="1" smtClean="0">
                <a:cs typeface="DecoType Naskh" pitchFamily="2" charset="-78"/>
              </a:rPr>
              <a:t>الموسيقئ</a:t>
            </a:r>
            <a:r>
              <a:rPr lang="ar-IQ" sz="2800" dirty="0" smtClean="0">
                <a:cs typeface="DecoType Naskh" pitchFamily="2" charset="-78"/>
              </a:rPr>
              <a:t> </a:t>
            </a:r>
            <a:endParaRPr lang="ar-IQ" sz="2800" dirty="0" smtClean="0">
              <a:cs typeface="DecoType Naskh" pitchFamily="2" charset="-78"/>
            </a:endParaRPr>
          </a:p>
          <a:p>
            <a:pPr algn="ctr"/>
            <a:r>
              <a:rPr lang="ar-IQ" sz="2800" dirty="0" smtClean="0">
                <a:cs typeface="DecoType Naskh" pitchFamily="2" charset="-78"/>
              </a:rPr>
              <a:t>. </a:t>
            </a:r>
            <a:r>
              <a:rPr lang="ar-IQ" sz="2800" dirty="0" smtClean="0">
                <a:cs typeface="DecoType Naskh" pitchFamily="2" charset="-78"/>
              </a:rPr>
              <a:t>-</a:t>
            </a:r>
            <a:r>
              <a:rPr lang="ar-IQ" sz="2800" dirty="0" smtClean="0">
                <a:solidFill>
                  <a:srgbClr val="FFCCFF"/>
                </a:solidFill>
                <a:cs typeface="DecoType Naskh" pitchFamily="2" charset="-78"/>
              </a:rPr>
              <a:t>الاستماع المتبادل والاستماع غير متبادل</a:t>
            </a:r>
            <a:r>
              <a:rPr lang="ar-IQ" sz="2800" dirty="0" smtClean="0">
                <a:cs typeface="DecoType Naskh" pitchFamily="2" charset="-78"/>
              </a:rPr>
              <a:t>:يقصد بالاستماع المتبادل هو المواقف التي يمكن للسامع فيها ان يتجاوب مع المتكلم ويناقش </a:t>
            </a:r>
            <a:r>
              <a:rPr lang="ar-IQ" sz="2800" dirty="0" err="1" smtClean="0">
                <a:cs typeface="DecoType Naskh" pitchFamily="2" charset="-78"/>
              </a:rPr>
              <a:t>محتوئ</a:t>
            </a:r>
            <a:r>
              <a:rPr lang="ar-IQ" sz="2800" dirty="0" smtClean="0">
                <a:cs typeface="DecoType Naskh" pitchFamily="2" charset="-78"/>
              </a:rPr>
              <a:t> </a:t>
            </a:r>
            <a:r>
              <a:rPr lang="ar-IQ" sz="2800" dirty="0" err="1" smtClean="0">
                <a:cs typeface="DecoType Naskh" pitchFamily="2" charset="-78"/>
              </a:rPr>
              <a:t>الرساله</a:t>
            </a:r>
            <a:r>
              <a:rPr lang="ar-IQ" sz="2800" dirty="0" smtClean="0">
                <a:cs typeface="DecoType Naskh" pitchFamily="2" charset="-78"/>
              </a:rPr>
              <a:t> وغير المتبادل </a:t>
            </a:r>
            <a:r>
              <a:rPr lang="ar-IQ" sz="2800" dirty="0" err="1" smtClean="0">
                <a:cs typeface="DecoType Naskh" pitchFamily="2" charset="-78"/>
              </a:rPr>
              <a:t>كلاستماع</a:t>
            </a:r>
            <a:r>
              <a:rPr lang="ar-IQ" sz="2800" dirty="0" smtClean="0">
                <a:cs typeface="DecoType Naskh" pitchFamily="2" charset="-78"/>
              </a:rPr>
              <a:t> الئ </a:t>
            </a:r>
            <a:r>
              <a:rPr lang="ar-IQ" sz="2800" dirty="0" err="1" smtClean="0">
                <a:cs typeface="DecoType Naskh" pitchFamily="2" charset="-78"/>
              </a:rPr>
              <a:t>الاذاعه</a:t>
            </a:r>
            <a:endParaRPr lang="ar-IQ" sz="2800" dirty="0" smtClean="0">
              <a:cs typeface="DecoType Naskh" pitchFamily="2" charset="-78"/>
            </a:endParaRPr>
          </a:p>
          <a:p>
            <a:pPr algn="ctr"/>
            <a:r>
              <a:rPr lang="ar-IQ" sz="2800" dirty="0" smtClean="0">
                <a:cs typeface="DecoType Naskh" pitchFamily="2" charset="-78"/>
              </a:rPr>
              <a:t>. </a:t>
            </a:r>
            <a:r>
              <a:rPr lang="ar-IQ" sz="2800" dirty="0" smtClean="0">
                <a:cs typeface="DecoType Naskh" pitchFamily="2" charset="-78"/>
              </a:rPr>
              <a:t>-</a:t>
            </a:r>
            <a:r>
              <a:rPr lang="ar-IQ" sz="2800" dirty="0" smtClean="0">
                <a:solidFill>
                  <a:srgbClr val="FFCCFF"/>
                </a:solidFill>
                <a:cs typeface="DecoType Naskh" pitchFamily="2" charset="-78"/>
              </a:rPr>
              <a:t>الاستماع المقرون الئ الحديث والاستماع </a:t>
            </a:r>
            <a:r>
              <a:rPr lang="ar-IQ" sz="2800" dirty="0" err="1" smtClean="0">
                <a:solidFill>
                  <a:srgbClr val="FFCCFF"/>
                </a:solidFill>
                <a:cs typeface="DecoType Naskh" pitchFamily="2" charset="-78"/>
              </a:rPr>
              <a:t>الاكاديمي</a:t>
            </a:r>
            <a:r>
              <a:rPr lang="ar-IQ" sz="2800" dirty="0" smtClean="0">
                <a:cs typeface="DecoType Naskh" pitchFamily="2" charset="-78"/>
              </a:rPr>
              <a:t>-يقصد </a:t>
            </a:r>
            <a:r>
              <a:rPr lang="ar-IQ" sz="2800" dirty="0" err="1" smtClean="0">
                <a:cs typeface="DecoType Naskh" pitchFamily="2" charset="-78"/>
              </a:rPr>
              <a:t>بلاستماع</a:t>
            </a:r>
            <a:r>
              <a:rPr lang="ar-IQ" sz="2800" dirty="0" smtClean="0">
                <a:cs typeface="DecoType Naskh" pitchFamily="2" charset="-78"/>
              </a:rPr>
              <a:t> حوار عادي والاستماع الئ محاضره </a:t>
            </a:r>
            <a:r>
              <a:rPr lang="ar-IQ" sz="2800" dirty="0" err="1" smtClean="0">
                <a:cs typeface="DecoType Naskh" pitchFamily="2" charset="-78"/>
              </a:rPr>
              <a:t>اكاديميه</a:t>
            </a:r>
            <a:r>
              <a:rPr lang="ar-IQ" sz="2800" dirty="0" smtClean="0">
                <a:cs typeface="DecoType Naskh" pitchFamily="2" charset="-78"/>
              </a:rPr>
              <a:t>. -</a:t>
            </a:r>
            <a:r>
              <a:rPr lang="ar-IQ" sz="2800" dirty="0" smtClean="0">
                <a:solidFill>
                  <a:srgbClr val="FFCCFF"/>
                </a:solidFill>
                <a:cs typeface="DecoType Naskh" pitchFamily="2" charset="-78"/>
              </a:rPr>
              <a:t>الاستماع الاستمتاعي</a:t>
            </a:r>
            <a:r>
              <a:rPr lang="ar-IQ" sz="2800" dirty="0" smtClean="0">
                <a:cs typeface="DecoType Naskh" pitchFamily="2" charset="-78"/>
              </a:rPr>
              <a:t>:يكون المستمع في حاله </a:t>
            </a:r>
            <a:r>
              <a:rPr lang="ar-IQ" sz="2800" dirty="0" err="1" smtClean="0">
                <a:cs typeface="DecoType Naskh" pitchFamily="2" charset="-78"/>
              </a:rPr>
              <a:t>اعجاب</a:t>
            </a:r>
            <a:r>
              <a:rPr lang="ar-IQ" sz="2800" dirty="0" smtClean="0">
                <a:cs typeface="DecoType Naskh" pitchFamily="2" charset="-78"/>
              </a:rPr>
              <a:t> </a:t>
            </a:r>
            <a:r>
              <a:rPr lang="ar-IQ" sz="2800" dirty="0" err="1" smtClean="0">
                <a:cs typeface="DecoType Naskh" pitchFamily="2" charset="-78"/>
              </a:rPr>
              <a:t>بالمستع</a:t>
            </a:r>
            <a:r>
              <a:rPr lang="ar-IQ" sz="2800" dirty="0" smtClean="0">
                <a:cs typeface="DecoType Naskh" pitchFamily="2" charset="-78"/>
              </a:rPr>
              <a:t> </a:t>
            </a:r>
            <a:r>
              <a:rPr lang="ar-IQ" sz="2800" dirty="0" err="1" smtClean="0">
                <a:cs typeface="DecoType Naskh" pitchFamily="2" charset="-78"/>
              </a:rPr>
              <a:t>اليه</a:t>
            </a:r>
            <a:r>
              <a:rPr lang="ar-IQ" sz="2800" dirty="0" smtClean="0">
                <a:cs typeface="DecoType Naskh" pitchFamily="2" charset="-78"/>
              </a:rPr>
              <a:t> حيث يربطهما بالود </a:t>
            </a:r>
            <a:r>
              <a:rPr lang="ar-IQ" sz="2800" dirty="0" err="1" smtClean="0">
                <a:cs typeface="DecoType Naskh" pitchFamily="2" charset="-78"/>
              </a:rPr>
              <a:t>او</a:t>
            </a:r>
            <a:r>
              <a:rPr lang="ar-IQ" sz="2800" dirty="0" smtClean="0">
                <a:cs typeface="DecoType Naskh" pitchFamily="2" charset="-78"/>
              </a:rPr>
              <a:t> الشيء من </a:t>
            </a:r>
            <a:r>
              <a:rPr lang="ar-IQ" sz="2800" dirty="0" err="1" smtClean="0">
                <a:cs typeface="DecoType Naskh" pitchFamily="2" charset="-78"/>
              </a:rPr>
              <a:t>المحبه</a:t>
            </a:r>
            <a:r>
              <a:rPr lang="ar-IQ" sz="2800" dirty="0" smtClean="0">
                <a:cs typeface="DecoType Naskh" pitchFamily="2" charset="-78"/>
              </a:rPr>
              <a:t> والتقدير. </a:t>
            </a:r>
            <a:endParaRPr lang="ar-IQ" sz="2800" dirty="0" smtClean="0">
              <a:cs typeface="DecoType Naskh" pitchFamily="2" charset="-78"/>
            </a:endParaRPr>
          </a:p>
          <a:p>
            <a:pPr algn="ctr"/>
            <a:r>
              <a:rPr lang="ar-IQ" sz="2800" dirty="0" err="1" smtClean="0">
                <a:cs typeface="DecoType Naskh" pitchFamily="2" charset="-78"/>
              </a:rPr>
              <a:t>اما</a:t>
            </a:r>
            <a:r>
              <a:rPr lang="ar-IQ" sz="2800" dirty="0" smtClean="0">
                <a:cs typeface="DecoType Naskh" pitchFamily="2" charset="-78"/>
              </a:rPr>
              <a:t> </a:t>
            </a:r>
            <a:r>
              <a:rPr lang="ar-IQ" sz="2800" dirty="0" smtClean="0">
                <a:cs typeface="DecoType Naskh" pitchFamily="2" charset="-78"/>
              </a:rPr>
              <a:t>كوبر </a:t>
            </a:r>
            <a:r>
              <a:rPr lang="ar-IQ" sz="2800" dirty="0" err="1" smtClean="0">
                <a:cs typeface="DecoType Naskh" pitchFamily="2" charset="-78"/>
              </a:rPr>
              <a:t>فيرئ</a:t>
            </a:r>
            <a:r>
              <a:rPr lang="ar-IQ" sz="2800" dirty="0" smtClean="0">
                <a:cs typeface="DecoType Naskh" pitchFamily="2" charset="-78"/>
              </a:rPr>
              <a:t> ان للاستماع </a:t>
            </a:r>
            <a:r>
              <a:rPr lang="ar-IQ" sz="2800" dirty="0" err="1" smtClean="0">
                <a:cs typeface="DecoType Naskh" pitchFamily="2" charset="-78"/>
              </a:rPr>
              <a:t>ثلاثه</a:t>
            </a:r>
            <a:r>
              <a:rPr lang="ar-IQ" sz="2800" dirty="0" smtClean="0">
                <a:cs typeface="DecoType Naskh" pitchFamily="2" charset="-78"/>
              </a:rPr>
              <a:t> </a:t>
            </a:r>
            <a:r>
              <a:rPr lang="ar-IQ" sz="2800" dirty="0" err="1" smtClean="0">
                <a:cs typeface="DecoType Naskh" pitchFamily="2" charset="-78"/>
              </a:rPr>
              <a:t>انواع</a:t>
            </a:r>
            <a:r>
              <a:rPr lang="ar-IQ" sz="2800" dirty="0" smtClean="0">
                <a:cs typeface="DecoType Naskh" pitchFamily="2" charset="-78"/>
              </a:rPr>
              <a:t> </a:t>
            </a:r>
            <a:endParaRPr lang="ar-IQ" sz="2800" dirty="0" smtClean="0">
              <a:cs typeface="DecoType Naskh" pitchFamily="2" charset="-78"/>
            </a:endParaRPr>
          </a:p>
          <a:p>
            <a:pPr algn="ctr"/>
            <a:r>
              <a:rPr lang="ar-IQ" sz="2800" dirty="0" smtClean="0">
                <a:cs typeface="DecoType Naskh" pitchFamily="2" charset="-78"/>
              </a:rPr>
              <a:t>وهي</a:t>
            </a:r>
            <a:r>
              <a:rPr lang="ar-IQ" sz="2800" dirty="0" smtClean="0">
                <a:cs typeface="DecoType Naskh" pitchFamily="2" charset="-78"/>
              </a:rPr>
              <a:t>: </a:t>
            </a:r>
            <a:r>
              <a:rPr lang="ar-IQ" sz="2800" dirty="0" smtClean="0">
                <a:cs typeface="DecoType Naskh" pitchFamily="2" charset="-78"/>
              </a:rPr>
              <a:t>-</a:t>
            </a:r>
            <a:r>
              <a:rPr lang="ar-IQ" sz="2800" dirty="0" smtClean="0">
                <a:solidFill>
                  <a:srgbClr val="FFCCFF"/>
                </a:solidFill>
                <a:cs typeface="DecoType Naskh" pitchFamily="2" charset="-78"/>
              </a:rPr>
              <a:t>الاستماع التقديري:</a:t>
            </a:r>
            <a:r>
              <a:rPr lang="ar-IQ" sz="2800" dirty="0" smtClean="0">
                <a:cs typeface="DecoType Naskh" pitchFamily="2" charset="-78"/>
              </a:rPr>
              <a:t>هو </a:t>
            </a:r>
            <a:r>
              <a:rPr lang="ar-IQ" sz="2800" dirty="0" smtClean="0">
                <a:cs typeface="DecoType Naskh" pitchFamily="2" charset="-78"/>
              </a:rPr>
              <a:t>الاستماع من اجل </a:t>
            </a:r>
            <a:r>
              <a:rPr lang="ar-IQ" sz="2800" dirty="0" err="1" smtClean="0">
                <a:cs typeface="DecoType Naskh" pitchFamily="2" charset="-78"/>
              </a:rPr>
              <a:t>المتعه</a:t>
            </a:r>
            <a:r>
              <a:rPr lang="ar-IQ" sz="2800" dirty="0" smtClean="0">
                <a:cs typeface="DecoType Naskh" pitchFamily="2" charset="-78"/>
              </a:rPr>
              <a:t> والسرور. </a:t>
            </a:r>
            <a:endParaRPr lang="ar-IQ" sz="2800" dirty="0" smtClean="0">
              <a:cs typeface="DecoType Naskh" pitchFamily="2" charset="-78"/>
            </a:endParaRPr>
          </a:p>
          <a:p>
            <a:pPr algn="ctr"/>
            <a:r>
              <a:rPr lang="ar-IQ" sz="2800" dirty="0" smtClean="0">
                <a:cs typeface="DecoType Naskh" pitchFamily="2" charset="-78"/>
              </a:rPr>
              <a:t>-</a:t>
            </a:r>
            <a:r>
              <a:rPr lang="ar-IQ" sz="2800" dirty="0" smtClean="0">
                <a:cs typeface="DecoType Naskh" pitchFamily="2" charset="-78"/>
              </a:rPr>
              <a:t>استماع من اجل الحصول </a:t>
            </a:r>
            <a:r>
              <a:rPr lang="ar-IQ" sz="2800" dirty="0" err="1" smtClean="0">
                <a:cs typeface="DecoType Naskh" pitchFamily="2" charset="-78"/>
              </a:rPr>
              <a:t>علئ</a:t>
            </a:r>
            <a:r>
              <a:rPr lang="ar-IQ" sz="2800" dirty="0" smtClean="0">
                <a:cs typeface="DecoType Naskh" pitchFamily="2" charset="-78"/>
              </a:rPr>
              <a:t> المعلومات:</a:t>
            </a:r>
            <a:r>
              <a:rPr lang="ar-IQ" sz="2800" dirty="0" err="1" smtClean="0">
                <a:cs typeface="DecoType Naskh" pitchFamily="2" charset="-78"/>
              </a:rPr>
              <a:t>او</a:t>
            </a:r>
            <a:r>
              <a:rPr lang="ar-IQ" sz="2800" dirty="0" smtClean="0">
                <a:cs typeface="DecoType Naskh" pitchFamily="2" charset="-78"/>
              </a:rPr>
              <a:t> التمييز بين الحقائق </a:t>
            </a:r>
            <a:r>
              <a:rPr lang="ar-IQ" sz="2800" dirty="0" err="1" smtClean="0">
                <a:cs typeface="DecoType Naskh" pitchFamily="2" charset="-78"/>
              </a:rPr>
              <a:t>والاراء</a:t>
            </a:r>
            <a:r>
              <a:rPr lang="ar-IQ" sz="2800" dirty="0" smtClean="0">
                <a:cs typeface="DecoType Naskh" pitchFamily="2" charset="-78"/>
              </a:rPr>
              <a:t>. </a:t>
            </a:r>
            <a:endParaRPr lang="ar-IQ" sz="2800" dirty="0" smtClean="0">
              <a:cs typeface="DecoType Naskh" pitchFamily="2" charset="-78"/>
            </a:endParaRPr>
          </a:p>
          <a:p>
            <a:pPr algn="ctr"/>
            <a:r>
              <a:rPr lang="ar-IQ" sz="2800" dirty="0" smtClean="0">
                <a:cs typeface="DecoType Naskh" pitchFamily="2" charset="-78"/>
              </a:rPr>
              <a:t>-</a:t>
            </a:r>
            <a:r>
              <a:rPr lang="ar-IQ" sz="2800" dirty="0" smtClean="0">
                <a:solidFill>
                  <a:srgbClr val="FFCCFF"/>
                </a:solidFill>
                <a:cs typeface="DecoType Naskh" pitchFamily="2" charset="-78"/>
              </a:rPr>
              <a:t>الاستماع العلاجي</a:t>
            </a:r>
            <a:r>
              <a:rPr lang="ar-IQ" sz="2800" dirty="0" smtClean="0">
                <a:cs typeface="DecoType Naskh" pitchFamily="2" charset="-78"/>
              </a:rPr>
              <a:t>: هو الاستماع الئ مشاعر </a:t>
            </a:r>
            <a:r>
              <a:rPr lang="ar-IQ" sz="2800" dirty="0" err="1" smtClean="0">
                <a:cs typeface="DecoType Naskh" pitchFamily="2" charset="-78"/>
              </a:rPr>
              <a:t>الاخرين</a:t>
            </a:r>
            <a:r>
              <a:rPr lang="ar-IQ" sz="2800" dirty="0" smtClean="0">
                <a:cs typeface="DecoType Naskh" pitchFamily="2" charset="-78"/>
              </a:rPr>
              <a:t> </a:t>
            </a:r>
            <a:r>
              <a:rPr lang="ar-IQ" sz="2800" dirty="0" err="1" smtClean="0">
                <a:cs typeface="DecoType Naskh" pitchFamily="2" charset="-78"/>
              </a:rPr>
              <a:t>ولايطلب</a:t>
            </a:r>
            <a:r>
              <a:rPr lang="ar-IQ" sz="2800" dirty="0" smtClean="0">
                <a:cs typeface="DecoType Naskh" pitchFamily="2" charset="-78"/>
              </a:rPr>
              <a:t> من المستمع اي خدمه سوئ الاستماع.</a:t>
            </a:r>
            <a:endParaRPr lang="ar-IQ" sz="2800" dirty="0">
              <a:cs typeface="DecoType Naskh" pitchFamily="2" charset="-78"/>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432530"/>
          </a:xfrm>
          <a:prstGeom prst="rect">
            <a:avLst/>
          </a:prstGeom>
        </p:spPr>
        <p:txBody>
          <a:bodyPr wrap="square">
            <a:spAutoFit/>
          </a:bodyPr>
          <a:lstStyle/>
          <a:p>
            <a:pPr algn="ctr"/>
            <a:r>
              <a:rPr lang="ar-IQ" sz="6000" dirty="0" err="1" smtClean="0">
                <a:solidFill>
                  <a:srgbClr val="FFCCFF"/>
                </a:solidFill>
                <a:cs typeface="DecoType Naskh" pitchFamily="2" charset="-78"/>
              </a:rPr>
              <a:t>انواع</a:t>
            </a:r>
            <a:r>
              <a:rPr lang="ar-IQ" sz="6000" dirty="0" smtClean="0">
                <a:solidFill>
                  <a:srgbClr val="FFCCFF"/>
                </a:solidFill>
                <a:cs typeface="DecoType Naskh" pitchFamily="2" charset="-78"/>
              </a:rPr>
              <a:t> </a:t>
            </a:r>
            <a:r>
              <a:rPr lang="ar-IQ" sz="6000" dirty="0" err="1" smtClean="0">
                <a:solidFill>
                  <a:srgbClr val="FFCCFF"/>
                </a:solidFill>
                <a:cs typeface="DecoType Naskh" pitchFamily="2" charset="-78"/>
              </a:rPr>
              <a:t>المسمتعين</a:t>
            </a:r>
            <a:r>
              <a:rPr lang="ar-IQ" sz="6000" dirty="0" smtClean="0">
                <a:cs typeface="DecoType Naskh" pitchFamily="2" charset="-78"/>
              </a:rPr>
              <a:t>:</a:t>
            </a:r>
          </a:p>
          <a:p>
            <a:pPr algn="ctr"/>
            <a:r>
              <a:rPr lang="ar-IQ" dirty="0" smtClean="0">
                <a:cs typeface="DecoType Naskh" pitchFamily="2" charset="-78"/>
              </a:rPr>
              <a:t> </a:t>
            </a:r>
            <a:r>
              <a:rPr lang="ar-IQ" dirty="0" smtClean="0">
                <a:solidFill>
                  <a:srgbClr val="FFCCFF"/>
                </a:solidFill>
                <a:cs typeface="DecoType Naskh" pitchFamily="2" charset="-78"/>
              </a:rPr>
              <a:t>-</a:t>
            </a:r>
            <a:r>
              <a:rPr lang="ar-IQ" sz="3200" dirty="0" smtClean="0">
                <a:solidFill>
                  <a:srgbClr val="FFCCFF"/>
                </a:solidFill>
                <a:cs typeface="DecoType Naskh" pitchFamily="2" charset="-78"/>
              </a:rPr>
              <a:t>المستمع المصغي</a:t>
            </a:r>
            <a:r>
              <a:rPr lang="ar-IQ" sz="3200" dirty="0" smtClean="0">
                <a:cs typeface="DecoType Naskh" pitchFamily="2" charset="-78"/>
              </a:rPr>
              <a:t>: هو المستمع الذي يصغي </a:t>
            </a:r>
            <a:r>
              <a:rPr lang="ar-IQ" sz="3200" dirty="0" err="1" smtClean="0">
                <a:cs typeface="DecoType Naskh" pitchFamily="2" charset="-78"/>
              </a:rPr>
              <a:t>باذنيه</a:t>
            </a:r>
            <a:r>
              <a:rPr lang="ar-IQ" sz="3200" dirty="0" smtClean="0">
                <a:cs typeface="DecoType Naskh" pitchFamily="2" charset="-78"/>
              </a:rPr>
              <a:t> ويتدبر بعقله كل </a:t>
            </a:r>
            <a:r>
              <a:rPr lang="ar-IQ" sz="3200" dirty="0" err="1" smtClean="0">
                <a:cs typeface="DecoType Naskh" pitchFamily="2" charset="-78"/>
              </a:rPr>
              <a:t>مايسمعه</a:t>
            </a:r>
            <a:r>
              <a:rPr lang="ar-IQ" sz="3200" dirty="0" smtClean="0">
                <a:cs typeface="DecoType Naskh" pitchFamily="2" charset="-78"/>
              </a:rPr>
              <a:t> ويقبل </a:t>
            </a:r>
            <a:r>
              <a:rPr lang="ar-IQ" sz="3200" dirty="0" err="1" smtClean="0">
                <a:cs typeface="DecoType Naskh" pitchFamily="2" charset="-78"/>
              </a:rPr>
              <a:t>علئ</a:t>
            </a:r>
            <a:r>
              <a:rPr lang="ar-IQ" sz="3200" dirty="0" smtClean="0">
                <a:cs typeface="DecoType Naskh" pitchFamily="2" charset="-78"/>
              </a:rPr>
              <a:t> المتحدث بكافه حواسه ومشاعره ويتجاوب معه بعينيه. -</a:t>
            </a:r>
            <a:r>
              <a:rPr lang="ar-IQ" sz="3200" dirty="0" smtClean="0">
                <a:solidFill>
                  <a:srgbClr val="FFCCFF"/>
                </a:solidFill>
                <a:cs typeface="DecoType Naskh" pitchFamily="2" charset="-78"/>
              </a:rPr>
              <a:t>المستمع المتظاهر </a:t>
            </a:r>
            <a:r>
              <a:rPr lang="ar-IQ" sz="3200" dirty="0" err="1" smtClean="0">
                <a:solidFill>
                  <a:srgbClr val="FFCCFF"/>
                </a:solidFill>
                <a:cs typeface="DecoType Naskh" pitchFamily="2" charset="-78"/>
              </a:rPr>
              <a:t>او</a:t>
            </a:r>
            <a:r>
              <a:rPr lang="ar-IQ" sz="3200" dirty="0" smtClean="0">
                <a:solidFill>
                  <a:srgbClr val="FFCCFF"/>
                </a:solidFill>
                <a:cs typeface="DecoType Naskh" pitchFamily="2" charset="-78"/>
              </a:rPr>
              <a:t> المدعي</a:t>
            </a:r>
            <a:r>
              <a:rPr lang="ar-IQ" sz="3200" dirty="0" smtClean="0">
                <a:cs typeface="DecoType Naskh" pitchFamily="2" charset="-78"/>
              </a:rPr>
              <a:t>:هو المستمع الذي يتظاهر </a:t>
            </a:r>
            <a:r>
              <a:rPr lang="ar-IQ" sz="3200" dirty="0" err="1" smtClean="0">
                <a:cs typeface="DecoType Naskh" pitchFamily="2" charset="-78"/>
              </a:rPr>
              <a:t>بلاصغاء</a:t>
            </a:r>
            <a:r>
              <a:rPr lang="ar-IQ" sz="3200" dirty="0" smtClean="0">
                <a:cs typeface="DecoType Naskh" pitchFamily="2" charset="-78"/>
              </a:rPr>
              <a:t> في حين يكون عقله مشغولا عن كل </a:t>
            </a:r>
            <a:r>
              <a:rPr lang="ar-IQ" sz="3200" dirty="0" err="1" smtClean="0">
                <a:cs typeface="DecoType Naskh" pitchFamily="2" charset="-78"/>
              </a:rPr>
              <a:t>مايسمع</a:t>
            </a:r>
            <a:r>
              <a:rPr lang="ar-IQ" sz="3200" dirty="0" smtClean="0">
                <a:cs typeface="DecoType Naskh" pitchFamily="2" charset="-78"/>
              </a:rPr>
              <a:t> وانتباهه ليس مع المتحدث</a:t>
            </a:r>
            <a:r>
              <a:rPr lang="ar-IQ" sz="3200" dirty="0" smtClean="0">
                <a:cs typeface="DecoType Naskh" pitchFamily="2" charset="-78"/>
              </a:rPr>
              <a:t>.</a:t>
            </a:r>
          </a:p>
          <a:p>
            <a:pPr algn="ctr"/>
            <a:r>
              <a:rPr lang="ar-IQ" sz="3200" dirty="0" smtClean="0">
                <a:cs typeface="DecoType Naskh" pitchFamily="2" charset="-78"/>
              </a:rPr>
              <a:t> </a:t>
            </a:r>
            <a:r>
              <a:rPr lang="ar-IQ" sz="3200" dirty="0" smtClean="0">
                <a:solidFill>
                  <a:srgbClr val="FFCCFF"/>
                </a:solidFill>
                <a:cs typeface="DecoType Naskh" pitchFamily="2" charset="-78"/>
              </a:rPr>
              <a:t>-المستمع </a:t>
            </a:r>
            <a:r>
              <a:rPr lang="ar-IQ" sz="3200" dirty="0" err="1" smtClean="0">
                <a:solidFill>
                  <a:srgbClr val="FFCCFF"/>
                </a:solidFill>
                <a:cs typeface="DecoType Naskh" pitchFamily="2" charset="-78"/>
              </a:rPr>
              <a:t>الاناني</a:t>
            </a:r>
            <a:r>
              <a:rPr lang="ar-IQ" sz="3200" dirty="0" smtClean="0">
                <a:solidFill>
                  <a:srgbClr val="FFCCFF"/>
                </a:solidFill>
                <a:cs typeface="DecoType Naskh" pitchFamily="2" charset="-78"/>
              </a:rPr>
              <a:t> </a:t>
            </a:r>
            <a:r>
              <a:rPr lang="ar-IQ" sz="3200" dirty="0" err="1" smtClean="0">
                <a:solidFill>
                  <a:srgbClr val="FFCCFF"/>
                </a:solidFill>
                <a:cs typeface="DecoType Naskh" pitchFamily="2" charset="-78"/>
              </a:rPr>
              <a:t>او</a:t>
            </a:r>
            <a:r>
              <a:rPr lang="ar-IQ" sz="3200" dirty="0" smtClean="0">
                <a:solidFill>
                  <a:srgbClr val="FFCCFF"/>
                </a:solidFill>
                <a:cs typeface="DecoType Naskh" pitchFamily="2" charset="-78"/>
              </a:rPr>
              <a:t> الذاتي</a:t>
            </a:r>
            <a:r>
              <a:rPr lang="ar-IQ" sz="3200" dirty="0" smtClean="0">
                <a:cs typeface="DecoType Naskh" pitchFamily="2" charset="-78"/>
              </a:rPr>
              <a:t>:هو الشخص الذي </a:t>
            </a:r>
            <a:r>
              <a:rPr lang="ar-IQ" sz="3200" dirty="0" err="1" smtClean="0">
                <a:cs typeface="DecoType Naskh" pitchFamily="2" charset="-78"/>
              </a:rPr>
              <a:t>لايستمع</a:t>
            </a:r>
            <a:r>
              <a:rPr lang="ar-IQ" sz="3200" dirty="0" smtClean="0">
                <a:cs typeface="DecoType Naskh" pitchFamily="2" charset="-78"/>
              </a:rPr>
              <a:t> </a:t>
            </a:r>
            <a:r>
              <a:rPr lang="ar-IQ" sz="3200" dirty="0" err="1" smtClean="0">
                <a:cs typeface="DecoType Naskh" pitchFamily="2" charset="-78"/>
              </a:rPr>
              <a:t>الا</a:t>
            </a:r>
            <a:r>
              <a:rPr lang="ar-IQ" sz="3200" dirty="0" smtClean="0">
                <a:cs typeface="DecoType Naskh" pitchFamily="2" charset="-78"/>
              </a:rPr>
              <a:t> الئ </a:t>
            </a:r>
            <a:r>
              <a:rPr lang="ar-IQ" sz="3200" dirty="0" err="1" smtClean="0">
                <a:cs typeface="DecoType Naskh" pitchFamily="2" charset="-78"/>
              </a:rPr>
              <a:t>مايتعلق</a:t>
            </a:r>
            <a:r>
              <a:rPr lang="ar-IQ" sz="3200" dirty="0" smtClean="0">
                <a:cs typeface="DecoType Naskh" pitchFamily="2" charset="-78"/>
              </a:rPr>
              <a:t> باهتمامه ويسقط من حسابه المعلومات </a:t>
            </a:r>
            <a:r>
              <a:rPr lang="ar-IQ" sz="3200" dirty="0" err="1" smtClean="0">
                <a:cs typeface="DecoType Naskh" pitchFamily="2" charset="-78"/>
              </a:rPr>
              <a:t>وحتئ</a:t>
            </a:r>
            <a:r>
              <a:rPr lang="ar-IQ" sz="3200" dirty="0" smtClean="0">
                <a:cs typeface="DecoType Naskh" pitchFamily="2" charset="-78"/>
              </a:rPr>
              <a:t> </a:t>
            </a:r>
            <a:r>
              <a:rPr lang="ar-IQ" sz="3200" dirty="0" err="1" smtClean="0">
                <a:cs typeface="DecoType Naskh" pitchFamily="2" charset="-78"/>
              </a:rPr>
              <a:t>الاشخاص</a:t>
            </a:r>
            <a:r>
              <a:rPr lang="ar-IQ" sz="3200" dirty="0" smtClean="0">
                <a:cs typeface="DecoType Naskh" pitchFamily="2" charset="-78"/>
              </a:rPr>
              <a:t> الذين يخالفونه </a:t>
            </a:r>
            <a:r>
              <a:rPr lang="ar-IQ" sz="3200" dirty="0" err="1" smtClean="0">
                <a:cs typeface="DecoType Naskh" pitchFamily="2" charset="-78"/>
              </a:rPr>
              <a:t>الراي</a:t>
            </a:r>
            <a:r>
              <a:rPr lang="ar-IQ" sz="3200" dirty="0" smtClean="0">
                <a:cs typeface="DecoType Naskh" pitchFamily="2" charset="-78"/>
              </a:rPr>
              <a:t>. </a:t>
            </a:r>
            <a:endParaRPr lang="ar-IQ" sz="3200" dirty="0" smtClean="0">
              <a:cs typeface="DecoType Naskh" pitchFamily="2" charset="-78"/>
            </a:endParaRPr>
          </a:p>
          <a:p>
            <a:pPr algn="ctr"/>
            <a:r>
              <a:rPr lang="ar-IQ" sz="3200" dirty="0" smtClean="0">
                <a:cs typeface="DecoType Naskh" pitchFamily="2" charset="-78"/>
              </a:rPr>
              <a:t>-</a:t>
            </a:r>
            <a:r>
              <a:rPr lang="ar-IQ" sz="3200" dirty="0" smtClean="0">
                <a:solidFill>
                  <a:srgbClr val="FFCCFF"/>
                </a:solidFill>
                <a:cs typeface="DecoType Naskh" pitchFamily="2" charset="-78"/>
              </a:rPr>
              <a:t>المستمع محدود الاهتمام</a:t>
            </a:r>
            <a:r>
              <a:rPr lang="ar-IQ" sz="3200" dirty="0" smtClean="0">
                <a:cs typeface="DecoType Naskh" pitchFamily="2" charset="-78"/>
              </a:rPr>
              <a:t>:هذا النوع يجمع بين سمات كل من المستمع المصغي والمستمع المتظاهر فهو يصغي عندما يكون موضوع الحديث داخلا في نطاق اهتمامه ويتظاهر </a:t>
            </a:r>
            <a:r>
              <a:rPr lang="ar-IQ" sz="3200" dirty="0" err="1" smtClean="0">
                <a:cs typeface="DecoType Naskh" pitchFamily="2" charset="-78"/>
              </a:rPr>
              <a:t>بلاستماع</a:t>
            </a:r>
            <a:r>
              <a:rPr lang="ar-IQ" sz="3200" dirty="0" smtClean="0">
                <a:cs typeface="DecoType Naskh" pitchFamily="2" charset="-78"/>
              </a:rPr>
              <a:t> </a:t>
            </a:r>
            <a:r>
              <a:rPr lang="ar-IQ" sz="3200" dirty="0" err="1" smtClean="0">
                <a:cs typeface="DecoType Naskh" pitchFamily="2" charset="-78"/>
              </a:rPr>
              <a:t>او</a:t>
            </a:r>
            <a:r>
              <a:rPr lang="ar-IQ" sz="3200" dirty="0" smtClean="0">
                <a:cs typeface="DecoType Naskh" pitchFamily="2" charset="-78"/>
              </a:rPr>
              <a:t> يتجنبه عندما </a:t>
            </a:r>
            <a:r>
              <a:rPr lang="ar-IQ" sz="3200" dirty="0" err="1" smtClean="0">
                <a:cs typeface="DecoType Naskh" pitchFamily="2" charset="-78"/>
              </a:rPr>
              <a:t>لايود</a:t>
            </a:r>
            <a:r>
              <a:rPr lang="ar-IQ" sz="3200" dirty="0" smtClean="0">
                <a:cs typeface="DecoType Naskh" pitchFamily="2" charset="-78"/>
              </a:rPr>
              <a:t> سماع الحديث لعدم تعلقه باهتمامه. </a:t>
            </a:r>
            <a:endParaRPr lang="ar-IQ" sz="3200" dirty="0" smtClean="0">
              <a:cs typeface="DecoType Naskh" pitchFamily="2" charset="-78"/>
            </a:endParaRPr>
          </a:p>
          <a:p>
            <a:pPr algn="ctr"/>
            <a:r>
              <a:rPr lang="ar-IQ" sz="3200" dirty="0" smtClean="0">
                <a:solidFill>
                  <a:srgbClr val="FFCCFF"/>
                </a:solidFill>
                <a:cs typeface="DecoType Naskh" pitchFamily="2" charset="-78"/>
              </a:rPr>
              <a:t>-</a:t>
            </a:r>
            <a:r>
              <a:rPr lang="ar-IQ" sz="3200" dirty="0" smtClean="0">
                <a:solidFill>
                  <a:srgbClr val="FFCCFF"/>
                </a:solidFill>
                <a:cs typeface="DecoType Naskh" pitchFamily="2" charset="-78"/>
              </a:rPr>
              <a:t>المستمع الفضولي</a:t>
            </a:r>
            <a:r>
              <a:rPr lang="ar-IQ" sz="3200" dirty="0" smtClean="0">
                <a:cs typeface="DecoType Naskh" pitchFamily="2" charset="-78"/>
              </a:rPr>
              <a:t>:هو المستمع غير هادف يعطي انتباهه لكل ما يود معرفته مما يرضي فضوله عن </a:t>
            </a:r>
            <a:r>
              <a:rPr lang="ar-IQ" sz="3200" dirty="0" err="1" smtClean="0">
                <a:cs typeface="DecoType Naskh" pitchFamily="2" charset="-78"/>
              </a:rPr>
              <a:t>الاشخاص</a:t>
            </a:r>
            <a:r>
              <a:rPr lang="ar-IQ" sz="3200" dirty="0" smtClean="0">
                <a:cs typeface="DecoType Naskh" pitchFamily="2" charset="-78"/>
              </a:rPr>
              <a:t> </a:t>
            </a:r>
            <a:r>
              <a:rPr lang="ar-IQ" sz="3200" dirty="0" err="1" smtClean="0">
                <a:cs typeface="DecoType Naskh" pitchFamily="2" charset="-78"/>
              </a:rPr>
              <a:t>والاشياء</a:t>
            </a:r>
            <a:r>
              <a:rPr lang="ar-IQ" sz="3200" dirty="0" smtClean="0">
                <a:cs typeface="DecoType Naskh" pitchFamily="2" charset="-78"/>
              </a:rPr>
              <a:t> </a:t>
            </a:r>
            <a:r>
              <a:rPr lang="ar-IQ" sz="3200" dirty="0" err="1" smtClean="0">
                <a:cs typeface="DecoType Naskh" pitchFamily="2" charset="-78"/>
              </a:rPr>
              <a:t>والاحداث</a:t>
            </a:r>
            <a:r>
              <a:rPr lang="ar-IQ" sz="3200" dirty="0" smtClean="0">
                <a:cs typeface="DecoType Naskh" pitchFamily="2" charset="-78"/>
              </a:rPr>
              <a:t> وهو يفسر </a:t>
            </a:r>
            <a:r>
              <a:rPr lang="ar-IQ" sz="3200" dirty="0" err="1" smtClean="0">
                <a:cs typeface="DecoType Naskh" pitchFamily="2" charset="-78"/>
              </a:rPr>
              <a:t>مايسمعه</a:t>
            </a:r>
            <a:r>
              <a:rPr lang="ar-IQ" sz="3200" dirty="0" smtClean="0">
                <a:cs typeface="DecoType Naskh" pitchFamily="2" charset="-78"/>
              </a:rPr>
              <a:t> وفقا </a:t>
            </a:r>
            <a:r>
              <a:rPr lang="ar-IQ" sz="3200" dirty="0" err="1" smtClean="0">
                <a:cs typeface="DecoType Naskh" pitchFamily="2" charset="-78"/>
              </a:rPr>
              <a:t>لاهوائه</a:t>
            </a:r>
            <a:r>
              <a:rPr lang="ar-IQ" sz="3200" dirty="0" smtClean="0">
                <a:cs typeface="DecoType Naskh" pitchFamily="2" charset="-78"/>
              </a:rPr>
              <a:t>.</a:t>
            </a:r>
            <a:endParaRPr lang="ar-IQ" sz="3200" dirty="0">
              <a:cs typeface="DecoType Naskh" pitchFamily="2" charset="-78"/>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7017306"/>
          </a:xfrm>
          <a:prstGeom prst="rect">
            <a:avLst/>
          </a:prstGeom>
        </p:spPr>
        <p:txBody>
          <a:bodyPr wrap="square">
            <a:spAutoFit/>
          </a:bodyPr>
          <a:lstStyle/>
          <a:p>
            <a:pPr algn="ctr"/>
            <a:r>
              <a:rPr lang="ar-IQ" sz="3200" dirty="0" smtClean="0">
                <a:solidFill>
                  <a:srgbClr val="FFCCFF"/>
                </a:solidFill>
              </a:rPr>
              <a:t>اهميه الاستماع</a:t>
            </a:r>
            <a:r>
              <a:rPr lang="ar-IQ" sz="3200" dirty="0" smtClean="0">
                <a:solidFill>
                  <a:srgbClr val="FFCCFF"/>
                </a:solidFill>
              </a:rPr>
              <a:t>:</a:t>
            </a:r>
          </a:p>
          <a:p>
            <a:pPr algn="ctr"/>
            <a:r>
              <a:rPr lang="ar-IQ" dirty="0" smtClean="0"/>
              <a:t> </a:t>
            </a:r>
            <a:r>
              <a:rPr lang="ar-IQ" sz="2300" dirty="0" smtClean="0">
                <a:solidFill>
                  <a:srgbClr val="FFCCFF"/>
                </a:solidFill>
              </a:rPr>
              <a:t>1.الاستماع الحيوي في الفصل الدراسي: ‏</a:t>
            </a:r>
            <a:r>
              <a:rPr lang="ar-IQ" sz="2300" dirty="0" smtClean="0"/>
              <a:t>حيث انه يزود المتعلم بالمعلومات فإذا لم يفهم المتعلم هذه المعلومات التي سمعها فهذا يعني إن التعلم </a:t>
            </a:r>
            <a:r>
              <a:rPr lang="ar-IQ" sz="2300" dirty="0" err="1" smtClean="0"/>
              <a:t>لايمكن</a:t>
            </a:r>
            <a:r>
              <a:rPr lang="ar-IQ" sz="2300" dirty="0" smtClean="0"/>
              <a:t> ان </a:t>
            </a:r>
            <a:r>
              <a:rPr lang="ar-IQ" sz="2300" dirty="0" err="1" smtClean="0"/>
              <a:t>يبدا</a:t>
            </a:r>
            <a:r>
              <a:rPr lang="ar-IQ" sz="2300" dirty="0" smtClean="0"/>
              <a:t>. </a:t>
            </a:r>
            <a:endParaRPr lang="ar-IQ" sz="2300" dirty="0" smtClean="0"/>
          </a:p>
          <a:p>
            <a:pPr algn="ctr"/>
            <a:r>
              <a:rPr lang="ar-IQ" sz="2300" dirty="0" smtClean="0"/>
              <a:t>2</a:t>
            </a:r>
            <a:r>
              <a:rPr lang="ar-IQ" sz="2300" dirty="0" smtClean="0"/>
              <a:t>. ‏لابد أن يتفاعل المتعلم مع ما سمعه من الحديث المتكلم كدليل على انه قد فهم </a:t>
            </a:r>
            <a:r>
              <a:rPr lang="ar-IQ" sz="2300" dirty="0" err="1" smtClean="0"/>
              <a:t>المعنئ</a:t>
            </a:r>
            <a:r>
              <a:rPr lang="ar-IQ" sz="2300" dirty="0" smtClean="0"/>
              <a:t> فالقدرة على فهم الحديث </a:t>
            </a:r>
            <a:r>
              <a:rPr lang="ar-IQ" sz="2300" dirty="0" err="1" smtClean="0"/>
              <a:t>مهمه</a:t>
            </a:r>
            <a:r>
              <a:rPr lang="ar-IQ" sz="2300" dirty="0" smtClean="0"/>
              <a:t> جدا للتفاعل وعدم فهم ما يسمع من </a:t>
            </a:r>
            <a:r>
              <a:rPr lang="ar-IQ" sz="2300" dirty="0" err="1" smtClean="0"/>
              <a:t>المعنئ</a:t>
            </a:r>
            <a:r>
              <a:rPr lang="ar-IQ" sz="2300" dirty="0" smtClean="0"/>
              <a:t> وعدم فهم ما يسمع من الحديث لا يعتبر عائقا دائما بل قد يكون دافعا عن الفرد للتعلم والتفاعل مع اللغة</a:t>
            </a:r>
            <a:r>
              <a:rPr lang="ar-IQ" sz="2300" dirty="0" smtClean="0"/>
              <a:t>.</a:t>
            </a:r>
          </a:p>
          <a:p>
            <a:pPr algn="ctr"/>
            <a:r>
              <a:rPr lang="ar-IQ" sz="2300" dirty="0" smtClean="0"/>
              <a:t> </a:t>
            </a:r>
            <a:r>
              <a:rPr lang="ar-IQ" sz="2300" dirty="0" smtClean="0"/>
              <a:t>3. ‏استماع المتعلم لحديث المتكلم الأصلي الناطق باللغة يعتبر تحديا له من حيث فهم المراد منه على وجه الدقة كما يتحدث </a:t>
            </a:r>
            <a:r>
              <a:rPr lang="ar-IQ" sz="2300" dirty="0" err="1" smtClean="0"/>
              <a:t>بها</a:t>
            </a:r>
            <a:r>
              <a:rPr lang="ar-IQ" sz="2300" dirty="0" smtClean="0"/>
              <a:t> أبناؤها</a:t>
            </a:r>
            <a:r>
              <a:rPr lang="ar-IQ" sz="2300" dirty="0" smtClean="0"/>
              <a:t>.</a:t>
            </a:r>
          </a:p>
          <a:p>
            <a:pPr algn="ctr"/>
            <a:r>
              <a:rPr lang="ar-IQ" sz="2300" dirty="0" smtClean="0"/>
              <a:t> </a:t>
            </a:r>
            <a:r>
              <a:rPr lang="ar-IQ" sz="2300" dirty="0" smtClean="0"/>
              <a:t>4. </a:t>
            </a:r>
            <a:r>
              <a:rPr lang="ar-IQ" sz="2300" dirty="0" err="1" smtClean="0"/>
              <a:t>بواسطه</a:t>
            </a:r>
            <a:r>
              <a:rPr lang="ar-IQ" sz="2300" dirty="0" smtClean="0"/>
              <a:t> الاستماع يمكن للمتعلم ان يكتسب اللغه،حيث ان الشعوب </a:t>
            </a:r>
            <a:r>
              <a:rPr lang="ar-IQ" sz="2300" dirty="0" err="1" smtClean="0"/>
              <a:t>الافريقيه</a:t>
            </a:r>
            <a:r>
              <a:rPr lang="ar-IQ" sz="2300" dirty="0" smtClean="0"/>
              <a:t> تتعلم بسهوله العديد من اللغات </a:t>
            </a:r>
            <a:r>
              <a:rPr lang="ar-IQ" sz="2300" dirty="0" err="1" smtClean="0"/>
              <a:t>المنتشره</a:t>
            </a:r>
            <a:r>
              <a:rPr lang="ar-IQ" sz="2300" dirty="0" smtClean="0"/>
              <a:t> بين القبائل </a:t>
            </a:r>
            <a:r>
              <a:rPr lang="ar-IQ" sz="2300" dirty="0" err="1" smtClean="0"/>
              <a:t>الافريقيه</a:t>
            </a:r>
            <a:r>
              <a:rPr lang="ar-IQ" sz="2300" dirty="0" smtClean="0"/>
              <a:t> عن طريق الذهاب الئ مكان ما للعيش فيه</a:t>
            </a:r>
            <a:r>
              <a:rPr lang="ar-IQ" sz="2300" dirty="0" smtClean="0"/>
              <a:t>.</a:t>
            </a:r>
          </a:p>
          <a:p>
            <a:pPr algn="ctr"/>
            <a:r>
              <a:rPr lang="ar-IQ" sz="2300" dirty="0" smtClean="0"/>
              <a:t> </a:t>
            </a:r>
            <a:r>
              <a:rPr lang="ar-IQ" sz="2300" dirty="0" smtClean="0"/>
              <a:t>5. نشاطات الاستماع تساعد المعلم </a:t>
            </a:r>
            <a:r>
              <a:rPr lang="ar-IQ" sz="2300" dirty="0" err="1" smtClean="0"/>
              <a:t>علئ</a:t>
            </a:r>
            <a:r>
              <a:rPr lang="ar-IQ" sz="2300" dirty="0" smtClean="0"/>
              <a:t> جذب انتباه المتعلم الئ </a:t>
            </a:r>
            <a:r>
              <a:rPr lang="ar-IQ" sz="2300" dirty="0" err="1" smtClean="0"/>
              <a:t>الاشكال</a:t>
            </a:r>
            <a:r>
              <a:rPr lang="ar-IQ" sz="2300" dirty="0" smtClean="0"/>
              <a:t> </a:t>
            </a:r>
            <a:r>
              <a:rPr lang="ar-IQ" sz="2300" dirty="0" err="1" smtClean="0"/>
              <a:t>الجديده</a:t>
            </a:r>
            <a:r>
              <a:rPr lang="ar-IQ" sz="2300" dirty="0" smtClean="0"/>
              <a:t> مثل المفردات. </a:t>
            </a:r>
            <a:endParaRPr lang="ar-IQ" sz="2300" dirty="0" smtClean="0"/>
          </a:p>
          <a:p>
            <a:pPr algn="ctr"/>
            <a:r>
              <a:rPr lang="ar-IQ" sz="2300" dirty="0" smtClean="0"/>
              <a:t>6</a:t>
            </a:r>
            <a:r>
              <a:rPr lang="ar-IQ" sz="2300" dirty="0" smtClean="0"/>
              <a:t>. يمثل الاستماع مكانه كبيره في </a:t>
            </a:r>
            <a:r>
              <a:rPr lang="ar-IQ" sz="2300" dirty="0" err="1" smtClean="0"/>
              <a:t>الحياه</a:t>
            </a:r>
            <a:r>
              <a:rPr lang="ar-IQ" sz="2300" dirty="0" smtClean="0"/>
              <a:t> </a:t>
            </a:r>
            <a:r>
              <a:rPr lang="ar-IQ" sz="2300" dirty="0" err="1" smtClean="0"/>
              <a:t>الاسريه</a:t>
            </a:r>
            <a:r>
              <a:rPr lang="ar-IQ" sz="2300" dirty="0" smtClean="0"/>
              <a:t> بشكل عام فهو يعد من </a:t>
            </a:r>
            <a:r>
              <a:rPr lang="ar-IQ" sz="2300" dirty="0" err="1" smtClean="0"/>
              <a:t>العادلت</a:t>
            </a:r>
            <a:r>
              <a:rPr lang="ar-IQ" sz="2300" dirty="0" smtClean="0"/>
              <a:t> </a:t>
            </a:r>
            <a:r>
              <a:rPr lang="ar-IQ" sz="2300" dirty="0" err="1" smtClean="0"/>
              <a:t>الاجتماعيه</a:t>
            </a:r>
            <a:r>
              <a:rPr lang="ar-IQ" sz="2300" dirty="0" smtClean="0"/>
              <a:t> التي يرئ فيها المتحدث عنصرا رئيسا في </a:t>
            </a:r>
            <a:r>
              <a:rPr lang="ar-IQ" sz="2300" dirty="0" err="1" smtClean="0"/>
              <a:t>اثناآ</a:t>
            </a:r>
            <a:r>
              <a:rPr lang="ar-IQ" sz="2300" dirty="0" smtClean="0"/>
              <a:t> ممارسه حديثه فهو يشعر </a:t>
            </a:r>
            <a:r>
              <a:rPr lang="ar-IQ" sz="2300" dirty="0" err="1" smtClean="0"/>
              <a:t>بلاهامه</a:t>
            </a:r>
            <a:r>
              <a:rPr lang="ar-IQ" sz="2300" dirty="0" smtClean="0"/>
              <a:t> </a:t>
            </a:r>
            <a:r>
              <a:rPr lang="ar-IQ" sz="2300" dirty="0" err="1" smtClean="0"/>
              <a:t>اذا</a:t>
            </a:r>
            <a:r>
              <a:rPr lang="ar-IQ" sz="2300" dirty="0" smtClean="0"/>
              <a:t> تحدث ولم يستمع </a:t>
            </a:r>
            <a:r>
              <a:rPr lang="ar-IQ" sz="2300" dirty="0" err="1" smtClean="0"/>
              <a:t>اليه</a:t>
            </a:r>
            <a:r>
              <a:rPr lang="ar-IQ" sz="2300" dirty="0" smtClean="0"/>
              <a:t> </a:t>
            </a:r>
            <a:r>
              <a:rPr lang="ar-IQ" sz="2300" dirty="0" err="1" smtClean="0"/>
              <a:t>آحـُِــ</a:t>
            </a:r>
            <a:r>
              <a:rPr lang="ar-IQ" sz="2300" dirty="0" smtClean="0"/>
              <a:t>ٖۧ</a:t>
            </a:r>
            <a:r>
              <a:rPr lang="ar-IQ" sz="2300" dirty="0" err="1" smtClean="0"/>
              <a:t>ـد</a:t>
            </a:r>
            <a:endParaRPr lang="ar-IQ" sz="2300" dirty="0" smtClean="0"/>
          </a:p>
          <a:p>
            <a:pPr algn="ctr"/>
            <a:r>
              <a:rPr lang="ar-IQ" sz="2300" dirty="0" smtClean="0"/>
              <a:t>. 7. </a:t>
            </a:r>
            <a:r>
              <a:rPr lang="ar-IQ" sz="2300" dirty="0" smtClean="0"/>
              <a:t>الاستماع الجيد قادر </a:t>
            </a:r>
            <a:r>
              <a:rPr lang="ar-IQ" sz="2300" dirty="0" err="1" smtClean="0"/>
              <a:t>علئ</a:t>
            </a:r>
            <a:r>
              <a:rPr lang="ar-IQ" sz="2300" dirty="0" smtClean="0"/>
              <a:t> تحسين استيعاب المتعلمين </a:t>
            </a:r>
            <a:r>
              <a:rPr lang="ar-IQ" sz="2300" dirty="0" err="1" smtClean="0"/>
              <a:t>للافكار</a:t>
            </a:r>
            <a:r>
              <a:rPr lang="ar-IQ" sz="2300" dirty="0" smtClean="0"/>
              <a:t> </a:t>
            </a:r>
            <a:r>
              <a:rPr lang="ar-IQ" sz="2300" dirty="0" err="1" smtClean="0"/>
              <a:t>المطروحه</a:t>
            </a:r>
            <a:r>
              <a:rPr lang="ar-IQ" sz="2300" dirty="0" smtClean="0"/>
              <a:t>.</a:t>
            </a:r>
          </a:p>
          <a:p>
            <a:pPr algn="ctr"/>
            <a:r>
              <a:rPr lang="ar-IQ" sz="2300" dirty="0" smtClean="0"/>
              <a:t> </a:t>
            </a:r>
            <a:r>
              <a:rPr lang="ar-IQ" sz="2300" dirty="0" smtClean="0"/>
              <a:t>8. </a:t>
            </a:r>
            <a:r>
              <a:rPr lang="ar-IQ" sz="2300" dirty="0" err="1" smtClean="0"/>
              <a:t>تتراءئ</a:t>
            </a:r>
            <a:r>
              <a:rPr lang="ar-IQ" sz="2300" dirty="0" smtClean="0"/>
              <a:t> اهميه الاستماع </a:t>
            </a:r>
            <a:r>
              <a:rPr lang="ar-IQ" sz="2300" dirty="0" err="1" smtClean="0"/>
              <a:t>واهميه</a:t>
            </a:r>
            <a:r>
              <a:rPr lang="ar-IQ" sz="2300" dirty="0" smtClean="0"/>
              <a:t> التدريب عليه في المحاضرات </a:t>
            </a:r>
            <a:r>
              <a:rPr lang="ar-IQ" sz="2300" dirty="0" err="1" smtClean="0"/>
              <a:t>والندوان</a:t>
            </a:r>
            <a:r>
              <a:rPr lang="ar-IQ" sz="2300" dirty="0" smtClean="0"/>
              <a:t>.</a:t>
            </a:r>
          </a:p>
          <a:p>
            <a:pPr algn="ctr"/>
            <a:r>
              <a:rPr lang="ar-IQ" sz="2300" dirty="0" smtClean="0"/>
              <a:t> </a:t>
            </a:r>
            <a:r>
              <a:rPr lang="ar-IQ" sz="2300" dirty="0" smtClean="0"/>
              <a:t>9. يساعد الاستماع الجيد </a:t>
            </a:r>
            <a:r>
              <a:rPr lang="ar-IQ" sz="2300" dirty="0" err="1" smtClean="0"/>
              <a:t>علئ</a:t>
            </a:r>
            <a:r>
              <a:rPr lang="ar-IQ" sz="2300" dirty="0" smtClean="0"/>
              <a:t> </a:t>
            </a:r>
            <a:r>
              <a:rPr lang="ar-IQ" sz="2300" dirty="0" err="1" smtClean="0"/>
              <a:t>اثراء</a:t>
            </a:r>
            <a:r>
              <a:rPr lang="ar-IQ" sz="2300" dirty="0" smtClean="0"/>
              <a:t> </a:t>
            </a:r>
            <a:r>
              <a:rPr lang="ar-IQ" sz="2300" dirty="0" err="1" smtClean="0"/>
              <a:t>حصيله</a:t>
            </a:r>
            <a:r>
              <a:rPr lang="ar-IQ" sz="2300" dirty="0" smtClean="0"/>
              <a:t> المستمع من مفردات وتراكيب</a:t>
            </a:r>
            <a:r>
              <a:rPr lang="ar-IQ" sz="2300" dirty="0" smtClean="0"/>
              <a:t>.</a:t>
            </a:r>
          </a:p>
          <a:p>
            <a:pPr algn="ctr"/>
            <a:r>
              <a:rPr lang="ar-IQ" sz="2300" dirty="0" smtClean="0"/>
              <a:t> </a:t>
            </a:r>
            <a:r>
              <a:rPr lang="ar-IQ" sz="2300" dirty="0" smtClean="0"/>
              <a:t>10. الاستماع الجيد وسيله </a:t>
            </a:r>
            <a:r>
              <a:rPr lang="ar-IQ" sz="2300" dirty="0" err="1" smtClean="0"/>
              <a:t>ناجحه</a:t>
            </a:r>
            <a:r>
              <a:rPr lang="ar-IQ" sz="2300" dirty="0" smtClean="0"/>
              <a:t> </a:t>
            </a:r>
            <a:r>
              <a:rPr lang="ar-IQ" sz="2300" dirty="0" err="1" smtClean="0"/>
              <a:t>للاطفال</a:t>
            </a:r>
            <a:r>
              <a:rPr lang="ar-IQ" sz="2300" dirty="0" smtClean="0"/>
              <a:t> في تعليمهم القراءه </a:t>
            </a:r>
            <a:r>
              <a:rPr lang="ar-IQ" sz="2300" dirty="0" err="1" smtClean="0"/>
              <a:t>والكتابه</a:t>
            </a:r>
            <a:r>
              <a:rPr lang="ar-IQ" sz="2300" dirty="0" smtClean="0"/>
              <a:t> والحديث الصحيح سواء في اللغه العربيه </a:t>
            </a:r>
            <a:r>
              <a:rPr lang="ar-IQ" sz="2300" dirty="0" err="1" smtClean="0"/>
              <a:t>او</a:t>
            </a:r>
            <a:r>
              <a:rPr lang="ar-IQ" sz="2300" dirty="0" smtClean="0"/>
              <a:t> في المواد </a:t>
            </a:r>
            <a:r>
              <a:rPr lang="ar-IQ" sz="2300" dirty="0" err="1" smtClean="0"/>
              <a:t>الاخرئ</a:t>
            </a:r>
            <a:r>
              <a:rPr lang="ar-IQ" sz="2300" dirty="0" smtClean="0"/>
              <a:t>.</a:t>
            </a:r>
            <a:endParaRPr lang="ar-IQ" sz="23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57166"/>
            <a:ext cx="9144000" cy="6186309"/>
          </a:xfrm>
          <a:prstGeom prst="rect">
            <a:avLst/>
          </a:prstGeom>
        </p:spPr>
        <p:txBody>
          <a:bodyPr wrap="square">
            <a:spAutoFit/>
          </a:bodyPr>
          <a:lstStyle/>
          <a:p>
            <a:pPr algn="ctr"/>
            <a:r>
              <a:rPr lang="ar-IQ" sz="3600" dirty="0" smtClean="0">
                <a:solidFill>
                  <a:srgbClr val="FFCCFF"/>
                </a:solidFill>
              </a:rPr>
              <a:t>مكونات عمليه الاستماع: </a:t>
            </a:r>
            <a:endParaRPr lang="ar-IQ" sz="3600" dirty="0" smtClean="0">
              <a:solidFill>
                <a:srgbClr val="FFCCFF"/>
              </a:solidFill>
            </a:endParaRPr>
          </a:p>
          <a:p>
            <a:pPr algn="ctr"/>
            <a:r>
              <a:rPr lang="ar-IQ" sz="2400" dirty="0" smtClean="0"/>
              <a:t>مهاره </a:t>
            </a:r>
            <a:r>
              <a:rPr lang="ar-IQ" sz="2400" dirty="0" smtClean="0"/>
              <a:t>الاستماع عمليه ‏معقده كالتفكير تماما لذلك فإنها تشتمل على مكونات </a:t>
            </a:r>
            <a:r>
              <a:rPr lang="ar-IQ" sz="2400" dirty="0" err="1" smtClean="0"/>
              <a:t>ادراكيه</a:t>
            </a:r>
            <a:r>
              <a:rPr lang="ar-IQ" sz="2400" dirty="0" smtClean="0"/>
              <a:t> مهمة نذكر </a:t>
            </a:r>
            <a:r>
              <a:rPr lang="ar-IQ" sz="2400" dirty="0" smtClean="0"/>
              <a:t>منها</a:t>
            </a:r>
          </a:p>
          <a:p>
            <a:pPr algn="ctr"/>
            <a:r>
              <a:rPr lang="ar-IQ" sz="2400" dirty="0" smtClean="0"/>
              <a:t>: </a:t>
            </a:r>
            <a:r>
              <a:rPr lang="ar-IQ" sz="2400" dirty="0" smtClean="0"/>
              <a:t>1. </a:t>
            </a:r>
            <a:r>
              <a:rPr lang="ar-IQ" sz="2400" dirty="0" smtClean="0">
                <a:solidFill>
                  <a:srgbClr val="FFCCFF"/>
                </a:solidFill>
              </a:rPr>
              <a:t>دقه الاستماع والانتباه المركز: </a:t>
            </a:r>
            <a:r>
              <a:rPr lang="ar-IQ" sz="2400" dirty="0" smtClean="0"/>
              <a:t>‏وتظهر في درجة اللباقة الاجتماعية التي يمتلكها </a:t>
            </a:r>
            <a:r>
              <a:rPr lang="ar-IQ" sz="2400" dirty="0" err="1" smtClean="0"/>
              <a:t>و</a:t>
            </a:r>
            <a:r>
              <a:rPr lang="ar-IQ" sz="2400" dirty="0" smtClean="0"/>
              <a:t> يبديها السامع فلابد أن يصل إلى درجة معينة من إدراك أهمية الاستماع ومعناه </a:t>
            </a:r>
            <a:r>
              <a:rPr lang="ar-IQ" sz="2400" dirty="0" err="1" smtClean="0"/>
              <a:t>و</a:t>
            </a:r>
            <a:r>
              <a:rPr lang="ar-IQ" sz="2400" dirty="0" smtClean="0"/>
              <a:t> فوائده وينعكس هذا الإدراك في التعبير عن مدى التفكير العميق في عناصر موضوع البحث </a:t>
            </a:r>
            <a:r>
              <a:rPr lang="ar-IQ" sz="2400" dirty="0" err="1" smtClean="0"/>
              <a:t>وتتجلئ</a:t>
            </a:r>
            <a:r>
              <a:rPr lang="ar-IQ" sz="2400" dirty="0" smtClean="0"/>
              <a:t> درجة </a:t>
            </a:r>
            <a:r>
              <a:rPr lang="ar-IQ" sz="2400" dirty="0" err="1" smtClean="0"/>
              <a:t>الادراك</a:t>
            </a:r>
            <a:r>
              <a:rPr lang="ar-IQ" sz="2400" dirty="0" smtClean="0"/>
              <a:t> لمعنى الاستماع في تجنب مقاطعة التحدث </a:t>
            </a:r>
            <a:r>
              <a:rPr lang="ar-IQ" sz="2400" dirty="0" err="1" smtClean="0"/>
              <a:t>اوالانشغال</a:t>
            </a:r>
            <a:r>
              <a:rPr lang="ar-IQ" sz="2400" dirty="0" smtClean="0"/>
              <a:t> بأمور أخرى الجانبية </a:t>
            </a:r>
            <a:r>
              <a:rPr lang="ar-IQ" sz="2400" dirty="0" err="1" smtClean="0"/>
              <a:t>او</a:t>
            </a:r>
            <a:r>
              <a:rPr lang="ar-IQ" sz="2400" dirty="0" smtClean="0"/>
              <a:t> التحدث مع الآخرين</a:t>
            </a:r>
            <a:r>
              <a:rPr lang="ar-IQ" sz="2400" dirty="0" smtClean="0"/>
              <a:t>.</a:t>
            </a:r>
          </a:p>
          <a:p>
            <a:pPr algn="ctr"/>
            <a:r>
              <a:rPr lang="ar-IQ" sz="2400" dirty="0" smtClean="0"/>
              <a:t> </a:t>
            </a:r>
            <a:r>
              <a:rPr lang="ar-IQ" sz="2400" dirty="0" smtClean="0">
                <a:solidFill>
                  <a:srgbClr val="FFCCFF"/>
                </a:solidFill>
              </a:rPr>
              <a:t>2. فهم الموضوع فهما شاملا</a:t>
            </a:r>
            <a:r>
              <a:rPr lang="ar-IQ" sz="2400" dirty="0" smtClean="0"/>
              <a:t>: ‏هذه النقطة تتطلب من المستمع أن يركز على الكثير من الكلمات </a:t>
            </a:r>
            <a:r>
              <a:rPr lang="ar-IQ" sz="2400" dirty="0" err="1" smtClean="0"/>
              <a:t>المفتاحية</a:t>
            </a:r>
            <a:r>
              <a:rPr lang="ar-IQ" sz="2400" dirty="0" smtClean="0"/>
              <a:t> والحقائق والمفاهيم الواردة في الموضوع وأن يحدد النقطة التي يدور حولها هذه الكلمات والحقائق والمفاهيم لا يتفهم الموضوع </a:t>
            </a:r>
            <a:r>
              <a:rPr lang="ar-IQ" sz="2400" dirty="0" err="1" smtClean="0"/>
              <a:t>الا</a:t>
            </a:r>
            <a:r>
              <a:rPr lang="ar-IQ" sz="2400" dirty="0" smtClean="0"/>
              <a:t> بعد متابعة دقيقة وإدراك العلل والأسباب التي يبديها المتحدث ويدافع عنها وينتقدها بل لا يدرك العلاقة الرئيسية ولا يمكن الحكم على مدى فهم السامع لمادة الحديث </a:t>
            </a:r>
            <a:r>
              <a:rPr lang="ar-IQ" sz="2400" dirty="0" err="1" smtClean="0"/>
              <a:t>الااذا</a:t>
            </a:r>
            <a:r>
              <a:rPr lang="ar-IQ" sz="2400" dirty="0" smtClean="0"/>
              <a:t> استطاع </a:t>
            </a:r>
            <a:r>
              <a:rPr lang="ar-IQ" sz="2400" dirty="0" err="1" smtClean="0"/>
              <a:t>أتقان</a:t>
            </a:r>
            <a:r>
              <a:rPr lang="ar-IQ" sz="2400" dirty="0" smtClean="0"/>
              <a:t> </a:t>
            </a:r>
            <a:r>
              <a:rPr lang="ar-IQ" sz="2400" dirty="0" smtClean="0">
                <a:solidFill>
                  <a:srgbClr val="FFCCFF"/>
                </a:solidFill>
              </a:rPr>
              <a:t>الجوانب </a:t>
            </a:r>
            <a:r>
              <a:rPr lang="ar-IQ" sz="2400" dirty="0" err="1" smtClean="0">
                <a:solidFill>
                  <a:srgbClr val="FFCCFF"/>
                </a:solidFill>
              </a:rPr>
              <a:t>المهاريه</a:t>
            </a:r>
            <a:r>
              <a:rPr lang="ar-IQ" sz="2400" dirty="0" smtClean="0">
                <a:solidFill>
                  <a:srgbClr val="FFCCFF"/>
                </a:solidFill>
              </a:rPr>
              <a:t> الأساسية </a:t>
            </a:r>
            <a:r>
              <a:rPr lang="ar-IQ" sz="2400" dirty="0" smtClean="0"/>
              <a:t>وهي: </a:t>
            </a:r>
            <a:endParaRPr lang="ar-IQ" sz="2400" dirty="0" smtClean="0"/>
          </a:p>
          <a:p>
            <a:pPr algn="ctr"/>
            <a:r>
              <a:rPr lang="ar-IQ" sz="2400" dirty="0" smtClean="0"/>
              <a:t>*</a:t>
            </a:r>
            <a:r>
              <a:rPr lang="ar-IQ" sz="2400" dirty="0" smtClean="0">
                <a:solidFill>
                  <a:srgbClr val="FFCCFF"/>
                </a:solidFill>
              </a:rPr>
              <a:t> </a:t>
            </a:r>
            <a:r>
              <a:rPr lang="ar-IQ" sz="2400" dirty="0" smtClean="0">
                <a:solidFill>
                  <a:srgbClr val="FFCCFF"/>
                </a:solidFill>
              </a:rPr>
              <a:t>التحليل</a:t>
            </a:r>
            <a:r>
              <a:rPr lang="ar-IQ" sz="2400" dirty="0" smtClean="0"/>
              <a:t>: يتم التحليل بالربط بين المعلومات والحقائق والمفاهيم </a:t>
            </a:r>
            <a:r>
              <a:rPr lang="ar-IQ" sz="2400" dirty="0" err="1" smtClean="0"/>
              <a:t>والافكار</a:t>
            </a:r>
            <a:r>
              <a:rPr lang="ar-IQ" sz="2400" dirty="0" smtClean="0"/>
              <a:t> التي يسمعها وبين غيرها ممن مرت </a:t>
            </a:r>
            <a:r>
              <a:rPr lang="ar-IQ" sz="2400" dirty="0" err="1" smtClean="0"/>
              <a:t>بتجاربع</a:t>
            </a:r>
            <a:r>
              <a:rPr lang="ar-IQ" sz="2400" dirty="0" smtClean="0"/>
              <a:t> </a:t>
            </a:r>
            <a:r>
              <a:rPr lang="ar-IQ" sz="2400" dirty="0" err="1" smtClean="0"/>
              <a:t>السابقه</a:t>
            </a:r>
            <a:r>
              <a:rPr lang="ar-IQ" sz="2400" dirty="0" smtClean="0"/>
              <a:t> ويتم ذلك من </a:t>
            </a:r>
            <a:r>
              <a:rPr lang="ar-IQ" sz="2400" dirty="0" err="1" smtClean="0"/>
              <a:t>الموازنه</a:t>
            </a:r>
            <a:r>
              <a:rPr lang="ar-IQ" sz="2400" dirty="0" smtClean="0"/>
              <a:t> التي تعد مهاره فرعيه </a:t>
            </a:r>
            <a:r>
              <a:rPr lang="ar-IQ" sz="2400" dirty="0" err="1" smtClean="0"/>
              <a:t>اساسيه</a:t>
            </a:r>
            <a:r>
              <a:rPr lang="ar-IQ" sz="2400" dirty="0" smtClean="0"/>
              <a:t> ولكنها </a:t>
            </a:r>
            <a:r>
              <a:rPr lang="ar-IQ" sz="2400" dirty="0" err="1" smtClean="0"/>
              <a:t>تاتي</a:t>
            </a:r>
            <a:r>
              <a:rPr lang="ar-IQ" sz="2400" dirty="0" smtClean="0"/>
              <a:t> بعد عمليه تفسير التحليلات. </a:t>
            </a:r>
            <a:endParaRPr lang="ar-IQ" sz="2400" dirty="0"/>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57166"/>
            <a:ext cx="9144000" cy="5693866"/>
          </a:xfrm>
          <a:prstGeom prst="rect">
            <a:avLst/>
          </a:prstGeom>
        </p:spPr>
        <p:txBody>
          <a:bodyPr wrap="square">
            <a:spAutoFit/>
          </a:bodyPr>
          <a:lstStyle/>
          <a:p>
            <a:pPr algn="ctr">
              <a:buFont typeface="Arial" pitchFamily="34" charset="0"/>
              <a:buChar char="•"/>
            </a:pPr>
            <a:r>
              <a:rPr lang="ar-IQ" sz="2800" dirty="0" smtClean="0">
                <a:solidFill>
                  <a:srgbClr val="FFCCFF"/>
                </a:solidFill>
                <a:cs typeface="DecoType Naskh" pitchFamily="2" charset="-78"/>
              </a:rPr>
              <a:t>التفسير</a:t>
            </a:r>
            <a:r>
              <a:rPr lang="ar-IQ" sz="2800" dirty="0" smtClean="0">
                <a:cs typeface="DecoType Naskh" pitchFamily="2" charset="-78"/>
              </a:rPr>
              <a:t>: تخضع عمليه التفسير لعوامل الخبرات </a:t>
            </a:r>
            <a:r>
              <a:rPr lang="ar-IQ" sz="2800" dirty="0" err="1" smtClean="0">
                <a:cs typeface="DecoType Naskh" pitchFamily="2" charset="-78"/>
              </a:rPr>
              <a:t>الشخصيه</a:t>
            </a:r>
            <a:r>
              <a:rPr lang="ar-IQ" sz="2800" dirty="0" smtClean="0">
                <a:cs typeface="DecoType Naskh" pitchFamily="2" charset="-78"/>
              </a:rPr>
              <a:t> في المجال المعرفي ولعوامل مهارات الاستماع </a:t>
            </a:r>
            <a:r>
              <a:rPr lang="ar-IQ" sz="2800" dirty="0" err="1" smtClean="0">
                <a:cs typeface="DecoType Naskh" pitchFamily="2" charset="-78"/>
              </a:rPr>
              <a:t>واثرها</a:t>
            </a:r>
            <a:r>
              <a:rPr lang="ar-IQ" sz="2800" dirty="0" smtClean="0">
                <a:cs typeface="DecoType Naskh" pitchFamily="2" charset="-78"/>
              </a:rPr>
              <a:t> في التفسير. * </a:t>
            </a:r>
            <a:r>
              <a:rPr lang="ar-IQ" sz="2800" dirty="0" err="1" smtClean="0">
                <a:cs typeface="DecoType Naskh" pitchFamily="2" charset="-78"/>
              </a:rPr>
              <a:t>الموازنه</a:t>
            </a:r>
            <a:r>
              <a:rPr lang="ar-IQ" sz="2800" dirty="0" smtClean="0">
                <a:cs typeface="DecoType Naskh" pitchFamily="2" charset="-78"/>
              </a:rPr>
              <a:t>:بعد تفسير الموضوع المسموع يستطيع ان يوازن بين </a:t>
            </a:r>
            <a:r>
              <a:rPr lang="ar-IQ" sz="2800" dirty="0" err="1" smtClean="0">
                <a:cs typeface="DecoType Naskh" pitchFamily="2" charset="-78"/>
              </a:rPr>
              <a:t>افكاره</a:t>
            </a:r>
            <a:r>
              <a:rPr lang="ar-IQ" sz="2800" dirty="0" smtClean="0">
                <a:cs typeface="DecoType Naskh" pitchFamily="2" charset="-78"/>
              </a:rPr>
              <a:t> واتجاهاته </a:t>
            </a:r>
            <a:r>
              <a:rPr lang="ar-IQ" sz="2800" dirty="0" err="1" smtClean="0">
                <a:cs typeface="DecoType Naskh" pitchFamily="2" charset="-78"/>
              </a:rPr>
              <a:t>وماورد</a:t>
            </a:r>
            <a:r>
              <a:rPr lang="ar-IQ" sz="2800" dirty="0" smtClean="0">
                <a:cs typeface="DecoType Naskh" pitchFamily="2" charset="-78"/>
              </a:rPr>
              <a:t> في موضوع الحديث </a:t>
            </a:r>
            <a:r>
              <a:rPr lang="ar-IQ" sz="2800" dirty="0" err="1" smtClean="0">
                <a:cs typeface="DecoType Naskh" pitchFamily="2" charset="-78"/>
              </a:rPr>
              <a:t>ولاينطبق</a:t>
            </a:r>
            <a:r>
              <a:rPr lang="ar-IQ" sz="2800" dirty="0" smtClean="0">
                <a:cs typeface="DecoType Naskh" pitchFamily="2" charset="-78"/>
              </a:rPr>
              <a:t> </a:t>
            </a:r>
            <a:r>
              <a:rPr lang="ar-IQ" sz="2800" dirty="0" err="1" smtClean="0">
                <a:cs typeface="DecoType Naskh" pitchFamily="2" charset="-78"/>
              </a:rPr>
              <a:t>علئ</a:t>
            </a:r>
            <a:r>
              <a:rPr lang="ar-IQ" sz="2800" dirty="0" smtClean="0">
                <a:cs typeface="DecoType Naskh" pitchFamily="2" charset="-78"/>
              </a:rPr>
              <a:t> المهارات </a:t>
            </a:r>
            <a:r>
              <a:rPr lang="ar-IQ" sz="2800" dirty="0" err="1" smtClean="0">
                <a:cs typeface="DecoType Naskh" pitchFamily="2" charset="-78"/>
              </a:rPr>
              <a:t>الاساسيه</a:t>
            </a:r>
            <a:r>
              <a:rPr lang="ar-IQ" sz="2800" dirty="0" smtClean="0">
                <a:cs typeface="DecoType Naskh" pitchFamily="2" charset="-78"/>
              </a:rPr>
              <a:t> لذوي </a:t>
            </a:r>
            <a:r>
              <a:rPr lang="ar-IQ" sz="2800" dirty="0" err="1" smtClean="0">
                <a:cs typeface="DecoType Naskh" pitchFamily="2" charset="-78"/>
              </a:rPr>
              <a:t>الخبره</a:t>
            </a:r>
            <a:r>
              <a:rPr lang="ar-IQ" sz="2800" dirty="0" smtClean="0">
                <a:cs typeface="DecoType Naskh" pitchFamily="2" charset="-78"/>
              </a:rPr>
              <a:t> فقط بل لابد من تعويد التلاميذ عليها </a:t>
            </a:r>
            <a:r>
              <a:rPr lang="ar-IQ" sz="2800" dirty="0" err="1" smtClean="0">
                <a:cs typeface="DecoType Naskh" pitchFamily="2" charset="-78"/>
              </a:rPr>
              <a:t>واكسابهم</a:t>
            </a:r>
            <a:r>
              <a:rPr lang="ar-IQ" sz="2800" dirty="0" smtClean="0">
                <a:cs typeface="DecoType Naskh" pitchFamily="2" charset="-78"/>
              </a:rPr>
              <a:t> </a:t>
            </a:r>
            <a:r>
              <a:rPr lang="ar-IQ" sz="2800" dirty="0" err="1" smtClean="0">
                <a:cs typeface="DecoType Naskh" pitchFamily="2" charset="-78"/>
              </a:rPr>
              <a:t>اياها</a:t>
            </a:r>
            <a:r>
              <a:rPr lang="ar-IQ" sz="2800" dirty="0" smtClean="0">
                <a:cs typeface="DecoType Naskh" pitchFamily="2" charset="-78"/>
              </a:rPr>
              <a:t> حتئ يتمكنوا من الجدل </a:t>
            </a:r>
            <a:r>
              <a:rPr lang="ar-IQ" sz="2800" dirty="0" err="1" smtClean="0">
                <a:cs typeface="DecoType Naskh" pitchFamily="2" charset="-78"/>
              </a:rPr>
              <a:t>والمناقشه</a:t>
            </a:r>
            <a:r>
              <a:rPr lang="ar-IQ" sz="2800" dirty="0" smtClean="0">
                <a:cs typeface="DecoType Naskh" pitchFamily="2" charset="-78"/>
              </a:rPr>
              <a:t>.</a:t>
            </a:r>
          </a:p>
          <a:p>
            <a:pPr algn="ctr">
              <a:buFont typeface="Arial" pitchFamily="34" charset="0"/>
              <a:buChar char="•"/>
            </a:pPr>
            <a:r>
              <a:rPr lang="ar-IQ" sz="2800" dirty="0" smtClean="0">
                <a:cs typeface="DecoType Naskh" pitchFamily="2" charset="-78"/>
              </a:rPr>
              <a:t> </a:t>
            </a:r>
            <a:r>
              <a:rPr lang="ar-IQ" sz="2800" dirty="0" smtClean="0">
                <a:solidFill>
                  <a:srgbClr val="FFCCFF"/>
                </a:solidFill>
                <a:cs typeface="DecoType Naskh" pitchFamily="2" charset="-78"/>
              </a:rPr>
              <a:t>* النقد والتقويم:بناء</a:t>
            </a:r>
            <a:r>
              <a:rPr lang="ar-IQ" sz="2800" dirty="0" smtClean="0">
                <a:cs typeface="DecoType Naskh" pitchFamily="2" charset="-78"/>
              </a:rPr>
              <a:t> </a:t>
            </a:r>
            <a:r>
              <a:rPr lang="ar-IQ" sz="2800" dirty="0" err="1" smtClean="0">
                <a:cs typeface="DecoType Naskh" pitchFamily="2" charset="-78"/>
              </a:rPr>
              <a:t>علئ</a:t>
            </a:r>
            <a:r>
              <a:rPr lang="ar-IQ" sz="2800" dirty="0" smtClean="0">
                <a:cs typeface="DecoType Naskh" pitchFamily="2" charset="-78"/>
              </a:rPr>
              <a:t> المهارات </a:t>
            </a:r>
            <a:r>
              <a:rPr lang="ar-IQ" sz="2800" dirty="0" err="1" smtClean="0">
                <a:cs typeface="DecoType Naskh" pitchFamily="2" charset="-78"/>
              </a:rPr>
              <a:t>السابقه</a:t>
            </a:r>
            <a:r>
              <a:rPr lang="ar-IQ" sz="2800" dirty="0" smtClean="0">
                <a:cs typeface="DecoType Naskh" pitchFamily="2" charset="-78"/>
              </a:rPr>
              <a:t> يتم النقد والتقويم في مجال الحديث وموضوعه فقد يتفق السامع مع المتحدث </a:t>
            </a:r>
            <a:r>
              <a:rPr lang="ar-IQ" sz="2800" dirty="0" err="1" smtClean="0">
                <a:cs typeface="DecoType Naskh" pitchFamily="2" charset="-78"/>
              </a:rPr>
              <a:t>او</a:t>
            </a:r>
            <a:r>
              <a:rPr lang="ar-IQ" sz="2800" dirty="0" smtClean="0">
                <a:cs typeface="DecoType Naskh" pitchFamily="2" charset="-78"/>
              </a:rPr>
              <a:t> يختلف معه </a:t>
            </a:r>
            <a:r>
              <a:rPr lang="ar-IQ" sz="2800" dirty="0" err="1" smtClean="0">
                <a:cs typeface="DecoType Naskh" pitchFamily="2" charset="-78"/>
              </a:rPr>
              <a:t>لذلم</a:t>
            </a:r>
            <a:r>
              <a:rPr lang="ar-IQ" sz="2800" dirty="0" smtClean="0">
                <a:cs typeface="DecoType Naskh" pitchFamily="2" charset="-78"/>
              </a:rPr>
              <a:t> يجب ان يكون بعمليه الحكم موضوعيا. </a:t>
            </a:r>
            <a:endParaRPr lang="ar-IQ" sz="2800" dirty="0" smtClean="0">
              <a:cs typeface="DecoType Naskh" pitchFamily="2" charset="-78"/>
            </a:endParaRPr>
          </a:p>
          <a:p>
            <a:pPr algn="ctr">
              <a:buFont typeface="Arial" pitchFamily="34" charset="0"/>
              <a:buChar char="•"/>
            </a:pPr>
            <a:r>
              <a:rPr lang="ar-IQ" sz="2800" dirty="0" smtClean="0">
                <a:solidFill>
                  <a:srgbClr val="FFCCFF"/>
                </a:solidFill>
                <a:cs typeface="DecoType Naskh" pitchFamily="2" charset="-78"/>
              </a:rPr>
              <a:t>تكوين</a:t>
            </a:r>
            <a:r>
              <a:rPr lang="ar-IQ" sz="2800" dirty="0" smtClean="0">
                <a:cs typeface="DecoType Naskh" pitchFamily="2" charset="-78"/>
              </a:rPr>
              <a:t> </a:t>
            </a:r>
            <a:r>
              <a:rPr lang="ar-IQ" sz="2800" dirty="0" smtClean="0">
                <a:solidFill>
                  <a:srgbClr val="FFCCFF"/>
                </a:solidFill>
                <a:cs typeface="DecoType Naskh" pitchFamily="2" charset="-78"/>
              </a:rPr>
              <a:t>اتجاه</a:t>
            </a:r>
            <a:r>
              <a:rPr lang="ar-IQ" sz="2800" dirty="0" smtClean="0">
                <a:cs typeface="DecoType Naskh" pitchFamily="2" charset="-78"/>
              </a:rPr>
              <a:t> </a:t>
            </a:r>
            <a:r>
              <a:rPr lang="ar-IQ" sz="2800" dirty="0" smtClean="0">
                <a:solidFill>
                  <a:srgbClr val="FFCCFF"/>
                </a:solidFill>
                <a:cs typeface="DecoType Naskh" pitchFamily="2" charset="-78"/>
              </a:rPr>
              <a:t>ما:</a:t>
            </a:r>
            <a:r>
              <a:rPr lang="ar-IQ" sz="2800" dirty="0" err="1" smtClean="0">
                <a:solidFill>
                  <a:srgbClr val="FFCCFF"/>
                </a:solidFill>
                <a:cs typeface="DecoType Naskh" pitchFamily="2" charset="-78"/>
              </a:rPr>
              <a:t>لايمكن</a:t>
            </a:r>
            <a:r>
              <a:rPr lang="ar-IQ" sz="2800" dirty="0" smtClean="0">
                <a:cs typeface="DecoType Naskh" pitchFamily="2" charset="-78"/>
              </a:rPr>
              <a:t> الحكم </a:t>
            </a:r>
            <a:r>
              <a:rPr lang="ar-IQ" sz="2800" dirty="0" err="1" smtClean="0">
                <a:cs typeface="DecoType Naskh" pitchFamily="2" charset="-78"/>
              </a:rPr>
              <a:t>علئ</a:t>
            </a:r>
            <a:r>
              <a:rPr lang="ar-IQ" sz="2800" dirty="0" smtClean="0">
                <a:cs typeface="DecoType Naskh" pitchFamily="2" charset="-78"/>
              </a:rPr>
              <a:t> مدئ فهم الموضوع </a:t>
            </a:r>
            <a:r>
              <a:rPr lang="ar-IQ" sz="2800" dirty="0" err="1" smtClean="0">
                <a:cs typeface="DecoType Naskh" pitchFamily="2" charset="-78"/>
              </a:rPr>
              <a:t>الابعد</a:t>
            </a:r>
            <a:r>
              <a:rPr lang="ar-IQ" sz="2800" dirty="0" smtClean="0">
                <a:cs typeface="DecoType Naskh" pitchFamily="2" charset="-78"/>
              </a:rPr>
              <a:t> </a:t>
            </a:r>
            <a:r>
              <a:rPr lang="ar-IQ" sz="2800" dirty="0" err="1" smtClean="0">
                <a:cs typeface="DecoType Naskh" pitchFamily="2" charset="-78"/>
              </a:rPr>
              <a:t>التاكد</a:t>
            </a:r>
            <a:r>
              <a:rPr lang="ar-IQ" sz="2800" dirty="0" smtClean="0">
                <a:cs typeface="DecoType Naskh" pitchFamily="2" charset="-78"/>
              </a:rPr>
              <a:t> من مناقشته </a:t>
            </a:r>
            <a:r>
              <a:rPr lang="ar-IQ" sz="2800" dirty="0" err="1" smtClean="0">
                <a:cs typeface="DecoType Naskh" pitchFamily="2" charset="-78"/>
              </a:rPr>
              <a:t>علئ</a:t>
            </a:r>
            <a:r>
              <a:rPr lang="ar-IQ" sz="2800" dirty="0" smtClean="0">
                <a:cs typeface="DecoType Naskh" pitchFamily="2" charset="-78"/>
              </a:rPr>
              <a:t> جميع المستويات وتتناول جميع جوانبه وليس شرطا ان يتفق المستمع في جميع الافكار والاتجاهات بل ليس شرطا </a:t>
            </a:r>
            <a:r>
              <a:rPr lang="ar-IQ" sz="2800" dirty="0" err="1" smtClean="0">
                <a:cs typeface="DecoType Naskh" pitchFamily="2" charset="-78"/>
              </a:rPr>
              <a:t>ات</a:t>
            </a:r>
            <a:r>
              <a:rPr lang="ar-IQ" sz="2800" dirty="0" smtClean="0">
                <a:cs typeface="DecoType Naskh" pitchFamily="2" charset="-78"/>
              </a:rPr>
              <a:t> يتفق معه فيما ورد من معلومات</a:t>
            </a:r>
            <a:r>
              <a:rPr lang="ar-IQ" sz="2800" dirty="0" smtClean="0">
                <a:cs typeface="DecoType Naskh" pitchFamily="2" charset="-78"/>
              </a:rPr>
              <a:t>.</a:t>
            </a:r>
          </a:p>
          <a:p>
            <a:pPr algn="ctr"/>
            <a:r>
              <a:rPr lang="ar-IQ" sz="2800" dirty="0" smtClean="0">
                <a:cs typeface="DecoType Naskh" pitchFamily="2" charset="-78"/>
              </a:rPr>
              <a:t> 3. </a:t>
            </a:r>
            <a:r>
              <a:rPr lang="ar-IQ" sz="2800" dirty="0" smtClean="0">
                <a:solidFill>
                  <a:srgbClr val="FFCCFF"/>
                </a:solidFill>
                <a:cs typeface="DecoType Naskh" pitchFamily="2" charset="-78"/>
              </a:rPr>
              <a:t>تدوين الحديث </a:t>
            </a:r>
            <a:r>
              <a:rPr lang="ar-IQ" sz="2800" dirty="0" err="1" smtClean="0">
                <a:solidFill>
                  <a:srgbClr val="FFCCFF"/>
                </a:solidFill>
                <a:cs typeface="DecoType Naskh" pitchFamily="2" charset="-78"/>
              </a:rPr>
              <a:t>او</a:t>
            </a:r>
            <a:r>
              <a:rPr lang="ar-IQ" sz="2800" dirty="0" smtClean="0">
                <a:solidFill>
                  <a:srgbClr val="FFCCFF"/>
                </a:solidFill>
                <a:cs typeface="DecoType Naskh" pitchFamily="2" charset="-78"/>
              </a:rPr>
              <a:t> موضوع الاستماع:</a:t>
            </a:r>
            <a:r>
              <a:rPr lang="ar-IQ" sz="2800" dirty="0" smtClean="0">
                <a:cs typeface="DecoType Naskh" pitchFamily="2" charset="-78"/>
              </a:rPr>
              <a:t>عمليه</a:t>
            </a:r>
            <a:r>
              <a:rPr lang="ar-IQ" sz="2800" dirty="0" smtClean="0">
                <a:solidFill>
                  <a:srgbClr val="FFCCFF"/>
                </a:solidFill>
                <a:cs typeface="DecoType Naskh" pitchFamily="2" charset="-78"/>
              </a:rPr>
              <a:t> </a:t>
            </a:r>
            <a:r>
              <a:rPr lang="ar-IQ" sz="2800" dirty="0" smtClean="0">
                <a:cs typeface="DecoType Naskh" pitchFamily="2" charset="-78"/>
              </a:rPr>
              <a:t>التدوين من المهارات </a:t>
            </a:r>
            <a:r>
              <a:rPr lang="ar-IQ" sz="2800" dirty="0" err="1" smtClean="0">
                <a:cs typeface="DecoType Naskh" pitchFamily="2" charset="-78"/>
              </a:rPr>
              <a:t>المهمه</a:t>
            </a:r>
            <a:r>
              <a:rPr lang="ar-IQ" sz="2800" dirty="0" smtClean="0">
                <a:cs typeface="DecoType Naskh" pitchFamily="2" charset="-78"/>
              </a:rPr>
              <a:t> التي يتقنها </a:t>
            </a:r>
            <a:r>
              <a:rPr lang="ar-IQ" sz="2800" dirty="0" err="1" smtClean="0">
                <a:cs typeface="DecoType Naskh" pitchFamily="2" charset="-78"/>
              </a:rPr>
              <a:t>الا</a:t>
            </a:r>
            <a:r>
              <a:rPr lang="ar-IQ" sz="2800" dirty="0" smtClean="0">
                <a:cs typeface="DecoType Naskh" pitchFamily="2" charset="-78"/>
              </a:rPr>
              <a:t> المتدرب عليها اذ من </a:t>
            </a:r>
            <a:r>
              <a:rPr lang="ar-IQ" sz="2800" dirty="0" err="1" smtClean="0">
                <a:cs typeface="DecoType Naskh" pitchFamily="2" charset="-78"/>
              </a:rPr>
              <a:t>الافضل</a:t>
            </a:r>
            <a:r>
              <a:rPr lang="ar-IQ" sz="2800" dirty="0" smtClean="0">
                <a:cs typeface="DecoType Naskh" pitchFamily="2" charset="-78"/>
              </a:rPr>
              <a:t> الوقوف </a:t>
            </a:r>
            <a:r>
              <a:rPr lang="ar-IQ" sz="2800" dirty="0" err="1" smtClean="0">
                <a:cs typeface="DecoType Naskh" pitchFamily="2" charset="-78"/>
              </a:rPr>
              <a:t>علئ</a:t>
            </a:r>
            <a:r>
              <a:rPr lang="ar-IQ" sz="2800" dirty="0" smtClean="0">
                <a:cs typeface="DecoType Naskh" pitchFamily="2" charset="-78"/>
              </a:rPr>
              <a:t> النقاط </a:t>
            </a:r>
            <a:r>
              <a:rPr lang="ar-IQ" sz="2800" dirty="0" err="1" smtClean="0">
                <a:cs typeface="DecoType Naskh" pitchFamily="2" charset="-78"/>
              </a:rPr>
              <a:t>البارزع</a:t>
            </a:r>
            <a:r>
              <a:rPr lang="ar-IQ" sz="2800" dirty="0" smtClean="0">
                <a:cs typeface="DecoType Naskh" pitchFamily="2" charset="-78"/>
              </a:rPr>
              <a:t> والتركيز عليها بحيث يدون لمستمع عناصر الموضوع </a:t>
            </a:r>
            <a:r>
              <a:rPr lang="ar-IQ" sz="2800" dirty="0" err="1" smtClean="0">
                <a:cs typeface="DecoType Naskh" pitchFamily="2" charset="-78"/>
              </a:rPr>
              <a:t>وافكاره</a:t>
            </a:r>
            <a:r>
              <a:rPr lang="ar-IQ" sz="2800" dirty="0" smtClean="0">
                <a:cs typeface="DecoType Naskh" pitchFamily="2" charset="-78"/>
              </a:rPr>
              <a:t> ويشير الئ جوانب الاتفاق وجوانب الاختلاف </a:t>
            </a:r>
            <a:r>
              <a:rPr lang="ar-IQ" sz="2800" dirty="0" err="1" smtClean="0">
                <a:cs typeface="DecoType Naskh" pitchFamily="2" charset="-78"/>
              </a:rPr>
              <a:t>والاماكن</a:t>
            </a:r>
            <a:r>
              <a:rPr lang="ar-IQ" sz="2800" dirty="0" smtClean="0">
                <a:cs typeface="DecoType Naskh" pitchFamily="2" charset="-78"/>
              </a:rPr>
              <a:t> التي تصلح فيها لتوجيه سؤال معين تكون اكثر اهميه من غيرها.</a:t>
            </a:r>
            <a:endParaRPr lang="ar-IQ" sz="2800" dirty="0">
              <a:cs typeface="DecoType Naskh" pitchFamily="2" charset="-78"/>
            </a:endParaRPr>
          </a:p>
        </p:txBody>
      </p:sp>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00042"/>
            <a:ext cx="9144000" cy="5816977"/>
          </a:xfrm>
          <a:prstGeom prst="rect">
            <a:avLst/>
          </a:prstGeom>
        </p:spPr>
        <p:txBody>
          <a:bodyPr wrap="square">
            <a:spAutoFit/>
          </a:bodyPr>
          <a:lstStyle/>
          <a:p>
            <a:pPr algn="ctr"/>
            <a:r>
              <a:rPr lang="ar-IQ" sz="3600" dirty="0" smtClean="0">
                <a:solidFill>
                  <a:srgbClr val="FFCCFF"/>
                </a:solidFill>
                <a:cs typeface="DecoType Naskh" pitchFamily="2" charset="-78"/>
              </a:rPr>
              <a:t>مراحل عمليه </a:t>
            </a:r>
            <a:r>
              <a:rPr lang="ar-IQ" sz="3600" dirty="0" smtClean="0">
                <a:solidFill>
                  <a:srgbClr val="FFCCFF"/>
                </a:solidFill>
                <a:cs typeface="DecoType Naskh" pitchFamily="2" charset="-78"/>
              </a:rPr>
              <a:t>الاستماع:</a:t>
            </a:r>
          </a:p>
          <a:p>
            <a:pPr marL="342900" indent="-342900" algn="ctr">
              <a:buAutoNum type="arabicPeriod"/>
            </a:pPr>
            <a:r>
              <a:rPr lang="ar-IQ" sz="2800" dirty="0" smtClean="0">
                <a:solidFill>
                  <a:srgbClr val="FFCCFF"/>
                </a:solidFill>
                <a:cs typeface="DecoType Naskh" pitchFamily="2" charset="-78"/>
              </a:rPr>
              <a:t>الاستقبال</a:t>
            </a:r>
            <a:r>
              <a:rPr lang="ar-IQ" sz="2800" dirty="0" smtClean="0">
                <a:cs typeface="DecoType Naskh" pitchFamily="2" charset="-78"/>
              </a:rPr>
              <a:t>: هو عمليه سيكولوجيه تستقبل المؤثرات </a:t>
            </a:r>
            <a:r>
              <a:rPr lang="ar-IQ" sz="2800" dirty="0" err="1" smtClean="0">
                <a:cs typeface="DecoType Naskh" pitchFamily="2" charset="-78"/>
              </a:rPr>
              <a:t>الصوتيه</a:t>
            </a:r>
            <a:r>
              <a:rPr lang="ar-IQ" sz="2800" dirty="0" smtClean="0">
                <a:cs typeface="DecoType Naskh" pitchFamily="2" charset="-78"/>
              </a:rPr>
              <a:t> </a:t>
            </a:r>
            <a:r>
              <a:rPr lang="ar-IQ" sz="2800" dirty="0" err="1" smtClean="0">
                <a:cs typeface="DecoType Naskh" pitchFamily="2" charset="-78"/>
              </a:rPr>
              <a:t>او</a:t>
            </a:r>
            <a:r>
              <a:rPr lang="ar-IQ" sz="2800" dirty="0" smtClean="0">
                <a:cs typeface="DecoType Naskh" pitchFamily="2" charset="-78"/>
              </a:rPr>
              <a:t> </a:t>
            </a:r>
            <a:r>
              <a:rPr lang="ar-IQ" sz="2800" dirty="0" err="1" smtClean="0">
                <a:cs typeface="DecoType Naskh" pitchFamily="2" charset="-78"/>
              </a:rPr>
              <a:t>المرئيه</a:t>
            </a:r>
            <a:r>
              <a:rPr lang="ar-IQ" sz="2800" dirty="0" smtClean="0">
                <a:cs typeface="DecoType Naskh" pitchFamily="2" charset="-78"/>
              </a:rPr>
              <a:t> مثل المفردات </a:t>
            </a:r>
            <a:r>
              <a:rPr lang="ar-IQ" sz="2800" dirty="0" err="1" smtClean="0">
                <a:cs typeface="DecoType Naskh" pitchFamily="2" charset="-78"/>
              </a:rPr>
              <a:t>والاصوات</a:t>
            </a:r>
            <a:r>
              <a:rPr lang="ar-IQ" sz="2800" dirty="0" smtClean="0">
                <a:cs typeface="DecoType Naskh" pitchFamily="2" charset="-78"/>
              </a:rPr>
              <a:t> </a:t>
            </a:r>
            <a:r>
              <a:rPr lang="ar-IQ" sz="2800" dirty="0" err="1" smtClean="0">
                <a:cs typeface="DecoType Naskh" pitchFamily="2" charset="-78"/>
              </a:rPr>
              <a:t>اللفظيه</a:t>
            </a:r>
            <a:r>
              <a:rPr lang="ar-IQ" sz="2800" dirty="0" smtClean="0">
                <a:cs typeface="DecoType Naskh" pitchFamily="2" charset="-78"/>
              </a:rPr>
              <a:t> </a:t>
            </a:r>
            <a:r>
              <a:rPr lang="ar-IQ" sz="2800" dirty="0" err="1" smtClean="0">
                <a:cs typeface="DecoType Naskh" pitchFamily="2" charset="-78"/>
              </a:rPr>
              <a:t>او</a:t>
            </a:r>
            <a:r>
              <a:rPr lang="ar-IQ" sz="2800" dirty="0" smtClean="0">
                <a:cs typeface="DecoType Naskh" pitchFamily="2" charset="-78"/>
              </a:rPr>
              <a:t> غير </a:t>
            </a:r>
            <a:r>
              <a:rPr lang="ar-IQ" sz="2800" dirty="0" err="1" smtClean="0">
                <a:cs typeface="DecoType Naskh" pitchFamily="2" charset="-78"/>
              </a:rPr>
              <a:t>اللفظيه</a:t>
            </a:r>
            <a:r>
              <a:rPr lang="ar-IQ" sz="2800" dirty="0" smtClean="0">
                <a:cs typeface="DecoType Naskh" pitchFamily="2" charset="-78"/>
              </a:rPr>
              <a:t>.</a:t>
            </a:r>
          </a:p>
          <a:p>
            <a:pPr marL="342900" indent="-342900" algn="ctr">
              <a:buAutoNum type="arabicPeriod"/>
            </a:pPr>
            <a:r>
              <a:rPr lang="ar-IQ" sz="2800" dirty="0" smtClean="0">
                <a:solidFill>
                  <a:srgbClr val="FFCCFF"/>
                </a:solidFill>
                <a:cs typeface="DecoType Naskh" pitchFamily="2" charset="-78"/>
              </a:rPr>
              <a:t>الانتباه</a:t>
            </a:r>
            <a:r>
              <a:rPr lang="ar-IQ" sz="2800" dirty="0" smtClean="0">
                <a:cs typeface="DecoType Naskh" pitchFamily="2" charset="-78"/>
              </a:rPr>
              <a:t>:‏يتعرض الفرد العديد من المؤثرات التي تستحوذ على انتباهه ومنها: * -مؤثرات </a:t>
            </a:r>
            <a:r>
              <a:rPr lang="ar-IQ" sz="2800" dirty="0" err="1" smtClean="0">
                <a:cs typeface="DecoType Naskh" pitchFamily="2" charset="-78"/>
              </a:rPr>
              <a:t>خارجيه</a:t>
            </a:r>
            <a:r>
              <a:rPr lang="ar-IQ" sz="2800" dirty="0" smtClean="0">
                <a:cs typeface="DecoType Naskh" pitchFamily="2" charset="-78"/>
              </a:rPr>
              <a:t> مثل كلمات المتحدث </a:t>
            </a:r>
            <a:r>
              <a:rPr lang="ar-IQ" sz="2800" dirty="0" err="1" smtClean="0">
                <a:cs typeface="DecoType Naskh" pitchFamily="2" charset="-78"/>
              </a:rPr>
              <a:t>او</a:t>
            </a:r>
            <a:r>
              <a:rPr lang="ar-IQ" sz="2800" dirty="0" smtClean="0">
                <a:cs typeface="DecoType Naskh" pitchFamily="2" charset="-78"/>
              </a:rPr>
              <a:t> </a:t>
            </a:r>
            <a:r>
              <a:rPr lang="ar-IQ" sz="2800" dirty="0" err="1" smtClean="0">
                <a:cs typeface="DecoType Naskh" pitchFamily="2" charset="-78"/>
              </a:rPr>
              <a:t>الاصوات</a:t>
            </a:r>
            <a:r>
              <a:rPr lang="ar-IQ" sz="2800" dirty="0" smtClean="0">
                <a:cs typeface="DecoType Naskh" pitchFamily="2" charset="-78"/>
              </a:rPr>
              <a:t> في الممرات. * -مؤثرات داخليه مثل </a:t>
            </a:r>
            <a:r>
              <a:rPr lang="ar-IQ" sz="2800" dirty="0" err="1" smtClean="0">
                <a:cs typeface="DecoType Naskh" pitchFamily="2" charset="-78"/>
              </a:rPr>
              <a:t>الاصوات</a:t>
            </a:r>
            <a:r>
              <a:rPr lang="ar-IQ" sz="2800" dirty="0" smtClean="0">
                <a:cs typeface="DecoType Naskh" pitchFamily="2" charset="-78"/>
              </a:rPr>
              <a:t> </a:t>
            </a:r>
            <a:r>
              <a:rPr lang="ar-IQ" sz="2800" dirty="0" err="1" smtClean="0">
                <a:cs typeface="DecoType Naskh" pitchFamily="2" charset="-78"/>
              </a:rPr>
              <a:t>الصادره</a:t>
            </a:r>
            <a:r>
              <a:rPr lang="ar-IQ" sz="2800" dirty="0" smtClean="0">
                <a:cs typeface="DecoType Naskh" pitchFamily="2" charset="-78"/>
              </a:rPr>
              <a:t> من الشخص </a:t>
            </a:r>
            <a:r>
              <a:rPr lang="ar-IQ" sz="2800" dirty="0" err="1" smtClean="0">
                <a:cs typeface="DecoType Naskh" pitchFamily="2" charset="-78"/>
              </a:rPr>
              <a:t>او</a:t>
            </a:r>
            <a:r>
              <a:rPr lang="ar-IQ" sz="2800" dirty="0" smtClean="0">
                <a:cs typeface="DecoType Naskh" pitchFamily="2" charset="-78"/>
              </a:rPr>
              <a:t> الافكار التي تجول في خاطره</a:t>
            </a:r>
            <a:r>
              <a:rPr lang="ar-IQ" sz="2800" dirty="0" smtClean="0">
                <a:cs typeface="DecoType Naskh" pitchFamily="2" charset="-78"/>
              </a:rPr>
              <a:t>.</a:t>
            </a:r>
          </a:p>
          <a:p>
            <a:pPr marL="342900" indent="-342900" algn="ctr">
              <a:buAutoNum type="arabicPeriod"/>
            </a:pPr>
            <a:r>
              <a:rPr lang="ar-IQ" sz="2800" dirty="0" smtClean="0">
                <a:solidFill>
                  <a:srgbClr val="FFCCFF"/>
                </a:solidFill>
                <a:cs typeface="DecoType Naskh" pitchFamily="2" charset="-78"/>
              </a:rPr>
              <a:t>تحديد</a:t>
            </a:r>
            <a:r>
              <a:rPr lang="ar-IQ" sz="2800" dirty="0" smtClean="0">
                <a:cs typeface="DecoType Naskh" pitchFamily="2" charset="-78"/>
              </a:rPr>
              <a:t> </a:t>
            </a:r>
            <a:r>
              <a:rPr lang="ar-IQ" sz="2800" dirty="0" smtClean="0">
                <a:solidFill>
                  <a:srgbClr val="FFCCFF"/>
                </a:solidFill>
                <a:cs typeface="DecoType Naskh" pitchFamily="2" charset="-78"/>
              </a:rPr>
              <a:t>المعنى</a:t>
            </a:r>
            <a:r>
              <a:rPr lang="ar-IQ" sz="2800" dirty="0" smtClean="0">
                <a:cs typeface="DecoType Naskh" pitchFamily="2" charset="-78"/>
              </a:rPr>
              <a:t>:تتضمن المؤثرات التي سمعها الفرد وانتبه </a:t>
            </a:r>
            <a:r>
              <a:rPr lang="ar-IQ" sz="2800" dirty="0" err="1" smtClean="0">
                <a:cs typeface="DecoType Naskh" pitchFamily="2" charset="-78"/>
              </a:rPr>
              <a:t>اليها</a:t>
            </a:r>
            <a:r>
              <a:rPr lang="ar-IQ" sz="2800" dirty="0" smtClean="0">
                <a:cs typeface="DecoType Naskh" pitchFamily="2" charset="-78"/>
              </a:rPr>
              <a:t> وترجمها وحدد </a:t>
            </a:r>
            <a:r>
              <a:rPr lang="ar-IQ" sz="2800" dirty="0" err="1" smtClean="0">
                <a:cs typeface="DecoType Naskh" pitchFamily="2" charset="-78"/>
              </a:rPr>
              <a:t>المعنئ</a:t>
            </a:r>
            <a:r>
              <a:rPr lang="ar-IQ" sz="2800" dirty="0" smtClean="0">
                <a:cs typeface="DecoType Naskh" pitchFamily="2" charset="-78"/>
              </a:rPr>
              <a:t> المقصود. </a:t>
            </a:r>
            <a:endParaRPr lang="ar-IQ" sz="2800" dirty="0" smtClean="0">
              <a:cs typeface="DecoType Naskh" pitchFamily="2" charset="-78"/>
            </a:endParaRPr>
          </a:p>
          <a:p>
            <a:pPr marL="342900" indent="-342900" algn="ctr">
              <a:buAutoNum type="arabicPeriod"/>
            </a:pPr>
            <a:r>
              <a:rPr lang="ar-IQ" sz="2800" dirty="0" smtClean="0">
                <a:solidFill>
                  <a:srgbClr val="FFCCFF"/>
                </a:solidFill>
                <a:cs typeface="DecoType Naskh" pitchFamily="2" charset="-78"/>
              </a:rPr>
              <a:t>التذكر</a:t>
            </a:r>
            <a:r>
              <a:rPr lang="ar-IQ" sz="2800" dirty="0" smtClean="0">
                <a:cs typeface="DecoType Naskh" pitchFamily="2" charset="-78"/>
              </a:rPr>
              <a:t>:هو </a:t>
            </a:r>
            <a:r>
              <a:rPr lang="ar-IQ" sz="2800" dirty="0" smtClean="0">
                <a:cs typeface="DecoType Naskh" pitchFamily="2" charset="-78"/>
              </a:rPr>
              <a:t>عمليه تخزين المؤثرات </a:t>
            </a:r>
            <a:r>
              <a:rPr lang="ar-IQ" sz="2800" dirty="0" err="1" smtClean="0">
                <a:cs typeface="DecoType Naskh" pitchFamily="2" charset="-78"/>
              </a:rPr>
              <a:t>الصوتيه</a:t>
            </a:r>
            <a:r>
              <a:rPr lang="ar-IQ" sz="2800" dirty="0" smtClean="0">
                <a:cs typeface="DecoType Naskh" pitchFamily="2" charset="-78"/>
              </a:rPr>
              <a:t> في عقل الفرد عند استقباله لها ومن ثم استرجاعها عند </a:t>
            </a:r>
            <a:r>
              <a:rPr lang="ar-IQ" sz="2800" dirty="0" err="1" smtClean="0">
                <a:cs typeface="DecoType Naskh" pitchFamily="2" charset="-78"/>
              </a:rPr>
              <a:t>الحاجه</a:t>
            </a:r>
            <a:r>
              <a:rPr lang="ar-IQ" sz="2800" dirty="0" smtClean="0">
                <a:cs typeface="DecoType Naskh" pitchFamily="2" charset="-78"/>
              </a:rPr>
              <a:t>.</a:t>
            </a:r>
          </a:p>
          <a:p>
            <a:pPr marL="342900" indent="-342900" algn="ctr">
              <a:buAutoNum type="arabicPeriod"/>
            </a:pPr>
            <a:r>
              <a:rPr lang="ar-IQ" sz="2800" dirty="0" err="1" smtClean="0">
                <a:solidFill>
                  <a:srgbClr val="FFCCFF"/>
                </a:solidFill>
                <a:cs typeface="DecoType Naskh" pitchFamily="2" charset="-78"/>
              </a:rPr>
              <a:t>التغذيه</a:t>
            </a:r>
            <a:r>
              <a:rPr lang="ar-IQ" sz="2800" dirty="0" smtClean="0">
                <a:solidFill>
                  <a:srgbClr val="FFCCFF"/>
                </a:solidFill>
                <a:cs typeface="DecoType Naskh" pitchFamily="2" charset="-78"/>
              </a:rPr>
              <a:t> </a:t>
            </a:r>
            <a:r>
              <a:rPr lang="ar-IQ" sz="2800" dirty="0" err="1" smtClean="0">
                <a:solidFill>
                  <a:srgbClr val="FFCCFF"/>
                </a:solidFill>
                <a:cs typeface="DecoType Naskh" pitchFamily="2" charset="-78"/>
              </a:rPr>
              <a:t>الراجعه</a:t>
            </a:r>
            <a:r>
              <a:rPr lang="ar-IQ" sz="2800" dirty="0" smtClean="0">
                <a:solidFill>
                  <a:srgbClr val="FFCCFF"/>
                </a:solidFill>
                <a:cs typeface="DecoType Naskh" pitchFamily="2" charset="-78"/>
              </a:rPr>
              <a:t>: </a:t>
            </a:r>
            <a:r>
              <a:rPr lang="ar-IQ" sz="2800" dirty="0" smtClean="0">
                <a:cs typeface="DecoType Naskh" pitchFamily="2" charset="-78"/>
              </a:rPr>
              <a:t>تعني عمليه </a:t>
            </a:r>
            <a:r>
              <a:rPr lang="ar-IQ" sz="2800" dirty="0" err="1" smtClean="0">
                <a:cs typeface="DecoType Naskh" pitchFamily="2" charset="-78"/>
              </a:rPr>
              <a:t>التاكيد</a:t>
            </a:r>
            <a:r>
              <a:rPr lang="ar-IQ" sz="2800" dirty="0" smtClean="0">
                <a:cs typeface="DecoType Naskh" pitchFamily="2" charset="-78"/>
              </a:rPr>
              <a:t> </a:t>
            </a:r>
            <a:r>
              <a:rPr lang="ar-IQ" sz="2800" dirty="0" err="1" smtClean="0">
                <a:cs typeface="DecoType Naskh" pitchFamily="2" charset="-78"/>
              </a:rPr>
              <a:t>علئ</a:t>
            </a:r>
            <a:r>
              <a:rPr lang="ar-IQ" sz="2800" dirty="0" smtClean="0">
                <a:cs typeface="DecoType Naskh" pitchFamily="2" charset="-78"/>
              </a:rPr>
              <a:t> فهم </a:t>
            </a:r>
            <a:r>
              <a:rPr lang="ar-IQ" sz="2800" dirty="0" err="1" smtClean="0">
                <a:cs typeface="DecoType Naskh" pitchFamily="2" charset="-78"/>
              </a:rPr>
              <a:t>ماسمعه</a:t>
            </a:r>
            <a:r>
              <a:rPr lang="ar-IQ" sz="2800" dirty="0" smtClean="0">
                <a:cs typeface="DecoType Naskh" pitchFamily="2" charset="-78"/>
              </a:rPr>
              <a:t> عن طريق تصحيح </a:t>
            </a:r>
            <a:r>
              <a:rPr lang="ar-IQ" sz="2800" dirty="0" err="1" smtClean="0">
                <a:cs typeface="DecoType Naskh" pitchFamily="2" charset="-78"/>
              </a:rPr>
              <a:t>الاجابات</a:t>
            </a:r>
            <a:r>
              <a:rPr lang="ar-IQ" sz="2800" dirty="0" smtClean="0">
                <a:cs typeface="DecoType Naskh" pitchFamily="2" charset="-78"/>
              </a:rPr>
              <a:t> </a:t>
            </a:r>
            <a:r>
              <a:rPr lang="ar-IQ" sz="2800" dirty="0" err="1" smtClean="0">
                <a:cs typeface="DecoType Naskh" pitchFamily="2" charset="-78"/>
              </a:rPr>
              <a:t>وعلئ</a:t>
            </a:r>
            <a:r>
              <a:rPr lang="ar-IQ" sz="2800" dirty="0" smtClean="0">
                <a:cs typeface="DecoType Naskh" pitchFamily="2" charset="-78"/>
              </a:rPr>
              <a:t> الرغم ان </a:t>
            </a:r>
            <a:r>
              <a:rPr lang="ar-IQ" sz="2800" dirty="0" err="1" smtClean="0">
                <a:cs typeface="DecoType Naskh" pitchFamily="2" charset="-78"/>
              </a:rPr>
              <a:t>التغذيه</a:t>
            </a:r>
            <a:r>
              <a:rPr lang="ar-IQ" sz="2800" dirty="0" smtClean="0">
                <a:cs typeface="DecoType Naskh" pitchFamily="2" charset="-78"/>
              </a:rPr>
              <a:t> </a:t>
            </a:r>
            <a:r>
              <a:rPr lang="ar-IQ" sz="2800" dirty="0" err="1" smtClean="0">
                <a:cs typeface="DecoType Naskh" pitchFamily="2" charset="-78"/>
              </a:rPr>
              <a:t>الراجعه</a:t>
            </a:r>
            <a:r>
              <a:rPr lang="ar-IQ" sz="2800" dirty="0" smtClean="0">
                <a:cs typeface="DecoType Naskh" pitchFamily="2" charset="-78"/>
              </a:rPr>
              <a:t> </a:t>
            </a:r>
            <a:r>
              <a:rPr lang="ar-IQ" sz="2800" dirty="0" err="1" smtClean="0">
                <a:cs typeface="DecoType Naskh" pitchFamily="2" charset="-78"/>
              </a:rPr>
              <a:t>مهمه</a:t>
            </a:r>
            <a:r>
              <a:rPr lang="ar-IQ" sz="2800" dirty="0" smtClean="0">
                <a:cs typeface="DecoType Naskh" pitchFamily="2" charset="-78"/>
              </a:rPr>
              <a:t> للاستماع الفعال </a:t>
            </a:r>
            <a:r>
              <a:rPr lang="ar-IQ" sz="2800" dirty="0" err="1" smtClean="0">
                <a:cs typeface="DecoType Naskh" pitchFamily="2" charset="-78"/>
              </a:rPr>
              <a:t>فانها</a:t>
            </a:r>
            <a:r>
              <a:rPr lang="ar-IQ" sz="2800" dirty="0" smtClean="0">
                <a:cs typeface="DecoType Naskh" pitchFamily="2" charset="-78"/>
              </a:rPr>
              <a:t> تتجاوز عمليه الاستماع حيث يتحول المستمع الئ مرسل عندما يتجاوب مع المتحدث ليصبح المستمع هو المرسل في </a:t>
            </a:r>
            <a:r>
              <a:rPr lang="ar-IQ" sz="2800" dirty="0" err="1" smtClean="0">
                <a:cs typeface="DecoType Naskh" pitchFamily="2" charset="-78"/>
              </a:rPr>
              <a:t>العمليه</a:t>
            </a:r>
            <a:r>
              <a:rPr lang="ar-IQ" sz="2800" dirty="0" smtClean="0">
                <a:cs typeface="DecoType Naskh" pitchFamily="2" charset="-78"/>
              </a:rPr>
              <a:t> </a:t>
            </a:r>
            <a:r>
              <a:rPr lang="ar-IQ" sz="2800" dirty="0" err="1" smtClean="0">
                <a:cs typeface="DecoType Naskh" pitchFamily="2" charset="-78"/>
              </a:rPr>
              <a:t>الاتصاليه</a:t>
            </a:r>
            <a:r>
              <a:rPr lang="ar-IQ" sz="2800" dirty="0" smtClean="0">
                <a:cs typeface="DecoType Naskh" pitchFamily="2" charset="-78"/>
              </a:rPr>
              <a:t> بدلا من ان يكون مستمعا.</a:t>
            </a:r>
            <a:endParaRPr lang="ar-IQ" sz="2800" dirty="0">
              <a:cs typeface="DecoType Naskh" pitchFamily="2" charset="-78"/>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6555641"/>
          </a:xfrm>
          <a:prstGeom prst="rect">
            <a:avLst/>
          </a:prstGeom>
        </p:spPr>
        <p:txBody>
          <a:bodyPr wrap="square">
            <a:spAutoFit/>
          </a:bodyPr>
          <a:lstStyle/>
          <a:p>
            <a:pPr algn="ctr"/>
            <a:r>
              <a:rPr lang="ar-IQ" sz="3600" dirty="0" smtClean="0">
                <a:solidFill>
                  <a:srgbClr val="FFCCFF"/>
                </a:solidFill>
                <a:cs typeface="DecoType Naskh" pitchFamily="2" charset="-78"/>
              </a:rPr>
              <a:t>شروط مهاره الاستماع: </a:t>
            </a:r>
            <a:endParaRPr lang="ar-IQ" sz="3600" dirty="0" smtClean="0">
              <a:solidFill>
                <a:srgbClr val="FFCCFF"/>
              </a:solidFill>
              <a:cs typeface="DecoType Naskh" pitchFamily="2" charset="-78"/>
            </a:endParaRPr>
          </a:p>
          <a:p>
            <a:pPr marL="342900" indent="-342900" algn="ctr">
              <a:buAutoNum type="arabicPeriod"/>
            </a:pPr>
            <a:r>
              <a:rPr lang="ar-IQ" sz="2400" dirty="0" err="1" smtClean="0">
                <a:cs typeface="DecoType Naskh" pitchFamily="2" charset="-78"/>
              </a:rPr>
              <a:t>الاذن</a:t>
            </a:r>
            <a:r>
              <a:rPr lang="ar-IQ" sz="2400" dirty="0" smtClean="0">
                <a:cs typeface="DecoType Naskh" pitchFamily="2" charset="-78"/>
              </a:rPr>
              <a:t>: ان تكون </a:t>
            </a:r>
            <a:r>
              <a:rPr lang="ar-IQ" sz="2400" dirty="0" err="1" smtClean="0">
                <a:cs typeface="DecoType Naskh" pitchFamily="2" charset="-78"/>
              </a:rPr>
              <a:t>الاذن</a:t>
            </a:r>
            <a:r>
              <a:rPr lang="ar-IQ" sz="2400" dirty="0" smtClean="0">
                <a:cs typeface="DecoType Naskh" pitchFamily="2" charset="-78"/>
              </a:rPr>
              <a:t> </a:t>
            </a:r>
            <a:r>
              <a:rPr lang="ar-IQ" sz="2400" dirty="0" err="1" smtClean="0">
                <a:cs typeface="DecoType Naskh" pitchFamily="2" charset="-78"/>
              </a:rPr>
              <a:t>سليمه</a:t>
            </a:r>
            <a:r>
              <a:rPr lang="ar-IQ" sz="2400" dirty="0" smtClean="0">
                <a:cs typeface="DecoType Naskh" pitchFamily="2" charset="-78"/>
              </a:rPr>
              <a:t> </a:t>
            </a:r>
            <a:r>
              <a:rPr lang="ar-IQ" sz="2400" dirty="0" err="1" smtClean="0">
                <a:cs typeface="DecoType Naskh" pitchFamily="2" charset="-78"/>
              </a:rPr>
              <a:t>فاذا</a:t>
            </a:r>
            <a:r>
              <a:rPr lang="ar-IQ" sz="2400" dirty="0" smtClean="0">
                <a:cs typeface="DecoType Naskh" pitchFamily="2" charset="-78"/>
              </a:rPr>
              <a:t> كان </a:t>
            </a:r>
            <a:r>
              <a:rPr lang="ar-IQ" sz="2400" dirty="0" err="1" smtClean="0">
                <a:cs typeface="DecoType Naskh" pitchFamily="2" charset="-78"/>
              </a:rPr>
              <a:t>الامر</a:t>
            </a:r>
            <a:r>
              <a:rPr lang="ar-IQ" sz="2400" dirty="0" smtClean="0">
                <a:cs typeface="DecoType Naskh" pitchFamily="2" charset="-78"/>
              </a:rPr>
              <a:t> كذلك فلابد من معالجتها طبيا </a:t>
            </a:r>
            <a:r>
              <a:rPr lang="ar-IQ" sz="2400" dirty="0" err="1" smtClean="0">
                <a:cs typeface="DecoType Naskh" pitchFamily="2" charset="-78"/>
              </a:rPr>
              <a:t>وعلئ</a:t>
            </a:r>
            <a:r>
              <a:rPr lang="ar-IQ" sz="2400" dirty="0" smtClean="0">
                <a:cs typeface="DecoType Naskh" pitchFamily="2" charset="-78"/>
              </a:rPr>
              <a:t> المستمع </a:t>
            </a:r>
            <a:r>
              <a:rPr lang="ar-IQ" sz="2400" dirty="0" err="1" smtClean="0">
                <a:cs typeface="DecoType Naskh" pitchFamily="2" charset="-78"/>
              </a:rPr>
              <a:t>التاكد</a:t>
            </a:r>
            <a:r>
              <a:rPr lang="ar-IQ" sz="2400" dirty="0" smtClean="0">
                <a:cs typeface="DecoType Naskh" pitchFamily="2" charset="-78"/>
              </a:rPr>
              <a:t> عن طريق تكرار الطلب من القارئ </a:t>
            </a:r>
            <a:r>
              <a:rPr lang="ar-IQ" sz="2400" dirty="0" err="1" smtClean="0">
                <a:cs typeface="DecoType Naskh" pitchFamily="2" charset="-78"/>
              </a:rPr>
              <a:t>او</a:t>
            </a:r>
            <a:r>
              <a:rPr lang="ar-IQ" sz="2400" dirty="0" smtClean="0">
                <a:cs typeface="DecoType Naskh" pitchFamily="2" charset="-78"/>
              </a:rPr>
              <a:t> المتحدث </a:t>
            </a:r>
            <a:r>
              <a:rPr lang="ar-IQ" sz="2400" dirty="0" err="1" smtClean="0">
                <a:cs typeface="DecoType Naskh" pitchFamily="2" charset="-78"/>
              </a:rPr>
              <a:t>او</a:t>
            </a:r>
            <a:r>
              <a:rPr lang="ar-IQ" sz="2400" dirty="0" smtClean="0">
                <a:cs typeface="DecoType Naskh" pitchFamily="2" charset="-78"/>
              </a:rPr>
              <a:t> طلب رفع الصوت من المتحدث</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2. العقل:يقصد بع </a:t>
            </a:r>
            <a:r>
              <a:rPr lang="ar-IQ" sz="2400" dirty="0" err="1" smtClean="0">
                <a:cs typeface="DecoType Naskh" pitchFamily="2" charset="-78"/>
              </a:rPr>
              <a:t>القدره</a:t>
            </a:r>
            <a:r>
              <a:rPr lang="ar-IQ" sz="2400" dirty="0" smtClean="0">
                <a:cs typeface="DecoType Naskh" pitchFamily="2" charset="-78"/>
              </a:rPr>
              <a:t> </a:t>
            </a:r>
            <a:r>
              <a:rPr lang="ar-IQ" sz="2400" dirty="0" err="1" smtClean="0">
                <a:cs typeface="DecoType Naskh" pitchFamily="2" charset="-78"/>
              </a:rPr>
              <a:t>العقليه</a:t>
            </a:r>
            <a:r>
              <a:rPr lang="ar-IQ" sz="2400" dirty="0" smtClean="0">
                <a:cs typeface="DecoType Naskh" pitchFamily="2" charset="-78"/>
              </a:rPr>
              <a:t> والمخزون اللغوي ولذلك لابد من توفر الشروط التاليه: </a:t>
            </a:r>
            <a:endParaRPr lang="ar-IQ" sz="2400" dirty="0" smtClean="0">
              <a:cs typeface="DecoType Naskh" pitchFamily="2" charset="-78"/>
            </a:endParaRP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ان تكون الكلمات التي يستمع </a:t>
            </a:r>
            <a:r>
              <a:rPr lang="ar-IQ" sz="2400" dirty="0" err="1" smtClean="0">
                <a:cs typeface="DecoType Naskh" pitchFamily="2" charset="-78"/>
              </a:rPr>
              <a:t>اليها</a:t>
            </a:r>
            <a:r>
              <a:rPr lang="ar-IQ" sz="2400" dirty="0" smtClean="0">
                <a:cs typeface="DecoType Naskh" pitchFamily="2" charset="-78"/>
              </a:rPr>
              <a:t> ضمن </a:t>
            </a:r>
            <a:r>
              <a:rPr lang="ar-IQ" sz="2400" dirty="0" err="1" smtClean="0">
                <a:cs typeface="DecoType Naskh" pitchFamily="2" charset="-78"/>
              </a:rPr>
              <a:t>الثروه</a:t>
            </a:r>
            <a:r>
              <a:rPr lang="ar-IQ" sz="2400" dirty="0" smtClean="0">
                <a:cs typeface="DecoType Naskh" pitchFamily="2" charset="-78"/>
              </a:rPr>
              <a:t> اللغويه التي يمتلكها. </a:t>
            </a:r>
            <a:endParaRPr lang="ar-IQ" sz="2400" dirty="0" smtClean="0">
              <a:cs typeface="DecoType Naskh" pitchFamily="2" charset="-78"/>
            </a:endParaRP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ان يكون للكلمات التي </a:t>
            </a:r>
            <a:r>
              <a:rPr lang="ar-IQ" sz="2400" dirty="0" err="1" smtClean="0">
                <a:cs typeface="DecoType Naskh" pitchFamily="2" charset="-78"/>
              </a:rPr>
              <a:t>يستمعها</a:t>
            </a:r>
            <a:r>
              <a:rPr lang="ar-IQ" sz="2400" dirty="0" smtClean="0">
                <a:cs typeface="DecoType Naskh" pitchFamily="2" charset="-78"/>
              </a:rPr>
              <a:t> من المتحدث المدلولات نفسها عنده</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 ان تكون التراكيب اللغويه التي يستخدمها طبقا للتراكيب المتعارف عليها في المجتمع</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 ان يكون المستمع قادرا </a:t>
            </a:r>
            <a:r>
              <a:rPr lang="ar-IQ" sz="2400" dirty="0" err="1" smtClean="0">
                <a:cs typeface="DecoType Naskh" pitchFamily="2" charset="-78"/>
              </a:rPr>
              <a:t>علئ</a:t>
            </a:r>
            <a:r>
              <a:rPr lang="ar-IQ" sz="2400" dirty="0" smtClean="0">
                <a:cs typeface="DecoType Naskh" pitchFamily="2" charset="-78"/>
              </a:rPr>
              <a:t> فهم </a:t>
            </a:r>
            <a:r>
              <a:rPr lang="ar-IQ" sz="2400" dirty="0" err="1" smtClean="0">
                <a:cs typeface="DecoType Naskh" pitchFamily="2" charset="-78"/>
              </a:rPr>
              <a:t>مايستمع</a:t>
            </a:r>
            <a:r>
              <a:rPr lang="ar-IQ" sz="2400" dirty="0" smtClean="0">
                <a:cs typeface="DecoType Naskh" pitchFamily="2" charset="-78"/>
              </a:rPr>
              <a:t> </a:t>
            </a:r>
            <a:r>
              <a:rPr lang="ar-IQ" sz="2400" dirty="0" err="1" smtClean="0">
                <a:cs typeface="DecoType Naskh" pitchFamily="2" charset="-78"/>
              </a:rPr>
              <a:t>اليه</a:t>
            </a:r>
            <a:r>
              <a:rPr lang="ar-IQ" sz="2400" dirty="0" smtClean="0">
                <a:cs typeface="DecoType Naskh" pitchFamily="2" charset="-78"/>
              </a:rPr>
              <a:t>. </a:t>
            </a:r>
            <a:endParaRPr lang="ar-IQ" sz="2400" dirty="0" smtClean="0">
              <a:cs typeface="DecoType Naskh" pitchFamily="2" charset="-78"/>
            </a:endParaRP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ان يكون العقل قادرا </a:t>
            </a:r>
            <a:r>
              <a:rPr lang="ar-IQ" sz="2400" dirty="0" err="1" smtClean="0">
                <a:cs typeface="DecoType Naskh" pitchFamily="2" charset="-78"/>
              </a:rPr>
              <a:t>علئ</a:t>
            </a:r>
            <a:r>
              <a:rPr lang="ar-IQ" sz="2400" dirty="0" smtClean="0">
                <a:cs typeface="DecoType Naskh" pitchFamily="2" charset="-78"/>
              </a:rPr>
              <a:t> ربط </a:t>
            </a:r>
            <a:r>
              <a:rPr lang="ar-IQ" sz="2400" dirty="0" err="1" smtClean="0">
                <a:cs typeface="DecoType Naskh" pitchFamily="2" charset="-78"/>
              </a:rPr>
              <a:t>مايستمع</a:t>
            </a:r>
            <a:r>
              <a:rPr lang="ar-IQ" sz="2400" dirty="0" smtClean="0">
                <a:cs typeface="DecoType Naskh" pitchFamily="2" charset="-78"/>
              </a:rPr>
              <a:t> </a:t>
            </a:r>
            <a:r>
              <a:rPr lang="ar-IQ" sz="2400" dirty="0" err="1" smtClean="0">
                <a:cs typeface="DecoType Naskh" pitchFamily="2" charset="-78"/>
              </a:rPr>
              <a:t>اليه</a:t>
            </a:r>
            <a:r>
              <a:rPr lang="ar-IQ" sz="2400" dirty="0" smtClean="0">
                <a:cs typeface="DecoType Naskh" pitchFamily="2" charset="-78"/>
              </a:rPr>
              <a:t> بالخبرات </a:t>
            </a:r>
            <a:r>
              <a:rPr lang="ar-IQ" sz="2400" dirty="0" err="1" smtClean="0">
                <a:cs typeface="DecoType Naskh" pitchFamily="2" charset="-78"/>
              </a:rPr>
              <a:t>السابقه</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 ان يكون العقل قادرا </a:t>
            </a:r>
            <a:r>
              <a:rPr lang="ar-IQ" sz="2400" dirty="0" err="1" smtClean="0">
                <a:cs typeface="DecoType Naskh" pitchFamily="2" charset="-78"/>
              </a:rPr>
              <a:t>علئ</a:t>
            </a:r>
            <a:r>
              <a:rPr lang="ar-IQ" sz="2400" dirty="0" smtClean="0">
                <a:cs typeface="DecoType Naskh" pitchFamily="2" charset="-78"/>
              </a:rPr>
              <a:t> استنباط </a:t>
            </a:r>
            <a:r>
              <a:rPr lang="ar-IQ" sz="2400" dirty="0" err="1" smtClean="0">
                <a:cs typeface="DecoType Naskh" pitchFamily="2" charset="-78"/>
              </a:rPr>
              <a:t>افكار</a:t>
            </a:r>
            <a:r>
              <a:rPr lang="ar-IQ" sz="2400" dirty="0" smtClean="0">
                <a:cs typeface="DecoType Naskh" pitchFamily="2" charset="-78"/>
              </a:rPr>
              <a:t> جديده تتفق </a:t>
            </a:r>
            <a:r>
              <a:rPr lang="ar-IQ" sz="2400" dirty="0" err="1" smtClean="0">
                <a:cs typeface="DecoType Naskh" pitchFamily="2" charset="-78"/>
              </a:rPr>
              <a:t>او</a:t>
            </a:r>
            <a:r>
              <a:rPr lang="ar-IQ" sz="2400" dirty="0" smtClean="0">
                <a:cs typeface="DecoType Naskh" pitchFamily="2" charset="-78"/>
              </a:rPr>
              <a:t> تتعارض مع المسموع. </a:t>
            </a:r>
            <a:endParaRPr lang="ar-IQ" sz="2400" dirty="0" smtClean="0">
              <a:cs typeface="DecoType Naskh" pitchFamily="2" charset="-78"/>
            </a:endParaRP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ان يمتلك المستمع مهارات الاستماع </a:t>
            </a:r>
            <a:r>
              <a:rPr lang="ar-IQ" sz="2400" dirty="0" err="1" smtClean="0">
                <a:cs typeface="DecoType Naskh" pitchFamily="2" charset="-78"/>
              </a:rPr>
              <a:t>العامه</a:t>
            </a:r>
            <a:r>
              <a:rPr lang="ar-IQ" sz="2400" dirty="0" smtClean="0">
                <a:cs typeface="DecoType Naskh" pitchFamily="2" charset="-78"/>
              </a:rPr>
              <a:t> </a:t>
            </a:r>
            <a:r>
              <a:rPr lang="ar-IQ" sz="2400" dirty="0" err="1" smtClean="0">
                <a:cs typeface="DecoType Naskh" pitchFamily="2" charset="-78"/>
              </a:rPr>
              <a:t>والخاصه</a:t>
            </a:r>
            <a:r>
              <a:rPr lang="ar-IQ" sz="2400" dirty="0" smtClean="0">
                <a:cs typeface="DecoType Naskh" pitchFamily="2" charset="-78"/>
              </a:rPr>
              <a:t>. * ان يكون العقل قادرا </a:t>
            </a:r>
            <a:r>
              <a:rPr lang="ar-IQ" sz="2400" dirty="0" err="1" smtClean="0">
                <a:cs typeface="DecoType Naskh" pitchFamily="2" charset="-78"/>
              </a:rPr>
              <a:t>علئ</a:t>
            </a:r>
            <a:r>
              <a:rPr lang="ar-IQ" sz="2400" dirty="0" smtClean="0">
                <a:cs typeface="DecoType Naskh" pitchFamily="2" charset="-78"/>
              </a:rPr>
              <a:t> توظيف الخبرات </a:t>
            </a:r>
            <a:r>
              <a:rPr lang="ar-IQ" sz="2400" dirty="0" err="1" smtClean="0">
                <a:cs typeface="DecoType Naskh" pitchFamily="2" charset="-78"/>
              </a:rPr>
              <a:t>السابقه</a:t>
            </a:r>
            <a:r>
              <a:rPr lang="ar-IQ" sz="2400" dirty="0" smtClean="0">
                <a:cs typeface="DecoType Naskh" pitchFamily="2" charset="-78"/>
              </a:rPr>
              <a:t> </a:t>
            </a:r>
            <a:r>
              <a:rPr lang="ar-IQ" sz="2400" dirty="0" err="1" smtClean="0">
                <a:cs typeface="DecoType Naskh" pitchFamily="2" charset="-78"/>
              </a:rPr>
              <a:t>باللاحقه</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3. المصدر: ‏يقصد المصدر الذي يستمع </a:t>
            </a:r>
            <a:r>
              <a:rPr lang="ar-IQ" sz="2400" dirty="0" err="1" smtClean="0">
                <a:cs typeface="DecoType Naskh" pitchFamily="2" charset="-78"/>
              </a:rPr>
              <a:t>الى</a:t>
            </a:r>
            <a:r>
              <a:rPr lang="ar-IQ" sz="2400" dirty="0" smtClean="0">
                <a:cs typeface="DecoType Naskh" pitchFamily="2" charset="-78"/>
              </a:rPr>
              <a:t> سواء كان هذا المصدر إنسان </a:t>
            </a:r>
            <a:r>
              <a:rPr lang="ar-IQ" sz="2400" dirty="0" err="1" smtClean="0">
                <a:cs typeface="DecoType Naskh" pitchFamily="2" charset="-78"/>
              </a:rPr>
              <a:t>او</a:t>
            </a:r>
            <a:r>
              <a:rPr lang="ar-IQ" sz="2400" dirty="0" smtClean="0">
                <a:cs typeface="DecoType Naskh" pitchFamily="2" charset="-78"/>
              </a:rPr>
              <a:t> إذاعة أو مادة مسجلة ففي جميع الحالات لابد من توافر الشروط التالية: * ان تكون </a:t>
            </a:r>
            <a:r>
              <a:rPr lang="ar-IQ" sz="2400" dirty="0" err="1" smtClean="0">
                <a:cs typeface="DecoType Naskh" pitchFamily="2" charset="-78"/>
              </a:rPr>
              <a:t>الاصوات</a:t>
            </a:r>
            <a:r>
              <a:rPr lang="ar-IQ" sz="2400" dirty="0" smtClean="0">
                <a:cs typeface="DecoType Naskh" pitchFamily="2" charset="-78"/>
              </a:rPr>
              <a:t> جليه ومخارجها </a:t>
            </a:r>
            <a:r>
              <a:rPr lang="ar-IQ" sz="2400" dirty="0" err="1" smtClean="0">
                <a:cs typeface="DecoType Naskh" pitchFamily="2" charset="-78"/>
              </a:rPr>
              <a:t>واضحه</a:t>
            </a:r>
            <a:r>
              <a:rPr lang="ar-IQ" sz="2400" dirty="0" smtClean="0">
                <a:cs typeface="DecoType Naskh" pitchFamily="2" charset="-78"/>
              </a:rPr>
              <a:t>. </a:t>
            </a:r>
            <a:endParaRPr lang="ar-IQ" sz="2400" dirty="0" smtClean="0">
              <a:cs typeface="DecoType Naskh" pitchFamily="2" charset="-78"/>
            </a:endParaRP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ان يكون الصوت عاليا مسموعا بشكل واضح</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 خلو المكان الذي تجري فيه عمليه الاستماع من الضوضاء والصراخ والضجيج</a:t>
            </a:r>
            <a:r>
              <a:rPr lang="ar-IQ" sz="2400" dirty="0" smtClean="0">
                <a:cs typeface="DecoType Naskh" pitchFamily="2" charset="-78"/>
              </a:rPr>
              <a:t>.</a:t>
            </a:r>
          </a:p>
          <a:p>
            <a:pPr marL="342900" indent="-342900" algn="ctr">
              <a:buAutoNum type="arabicPeriod"/>
            </a:pPr>
            <a:r>
              <a:rPr lang="ar-IQ" sz="2400" dirty="0" smtClean="0">
                <a:cs typeface="DecoType Naskh" pitchFamily="2" charset="-78"/>
              </a:rPr>
              <a:t> </a:t>
            </a:r>
            <a:r>
              <a:rPr lang="ar-IQ" sz="2400" dirty="0" smtClean="0">
                <a:cs typeface="DecoType Naskh" pitchFamily="2" charset="-78"/>
              </a:rPr>
              <a:t>* ان يكون مصدر الصوت صالحا </a:t>
            </a:r>
            <a:r>
              <a:rPr lang="ar-IQ" sz="2400" dirty="0" err="1" smtClean="0">
                <a:cs typeface="DecoType Naskh" pitchFamily="2" charset="-78"/>
              </a:rPr>
              <a:t>وخاصه</a:t>
            </a:r>
            <a:r>
              <a:rPr lang="ar-IQ" sz="2400" dirty="0" smtClean="0">
                <a:cs typeface="DecoType Naskh" pitchFamily="2" charset="-78"/>
              </a:rPr>
              <a:t> عندما يكون مسجلا </a:t>
            </a:r>
            <a:r>
              <a:rPr lang="ar-IQ" sz="2400" dirty="0" err="1" smtClean="0">
                <a:cs typeface="DecoType Naskh" pitchFamily="2" charset="-78"/>
              </a:rPr>
              <a:t>او</a:t>
            </a:r>
            <a:r>
              <a:rPr lang="ar-IQ" sz="2400" dirty="0" smtClean="0">
                <a:cs typeface="DecoType Naskh" pitchFamily="2" charset="-78"/>
              </a:rPr>
              <a:t> مذيعا.</a:t>
            </a:r>
            <a:endParaRPr lang="ar-IQ" sz="2400" dirty="0">
              <a:cs typeface="DecoType Naskh" pitchFamily="2" charset="-78"/>
            </a:endParaRPr>
          </a:p>
        </p:txBody>
      </p:sp>
    </p:spTree>
  </p:cSld>
  <p:clrMapOvr>
    <a:masterClrMapping/>
  </p:clrMapOvr>
  <p:transition spd="med">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00042"/>
            <a:ext cx="9144000" cy="5893921"/>
          </a:xfrm>
          <a:prstGeom prst="rect">
            <a:avLst/>
          </a:prstGeom>
        </p:spPr>
        <p:txBody>
          <a:bodyPr wrap="square">
            <a:spAutoFit/>
          </a:bodyPr>
          <a:lstStyle/>
          <a:p>
            <a:pPr algn="ctr"/>
            <a:r>
              <a:rPr lang="ar-IQ" sz="3600" dirty="0" smtClean="0">
                <a:solidFill>
                  <a:srgbClr val="FFCCFF"/>
                </a:solidFill>
                <a:cs typeface="DecoType Naskh" pitchFamily="2" charset="-78"/>
              </a:rPr>
              <a:t>معوقات مهاره الاستماع: </a:t>
            </a:r>
            <a:r>
              <a:rPr lang="ar-IQ" sz="3600" dirty="0" smtClean="0">
                <a:solidFill>
                  <a:srgbClr val="FFCCFF"/>
                </a:solidFill>
                <a:cs typeface="DecoType Naskh" pitchFamily="2" charset="-78"/>
              </a:rPr>
              <a:t>‏</a:t>
            </a:r>
          </a:p>
          <a:p>
            <a:pPr algn="ctr"/>
            <a:r>
              <a:rPr lang="ar-IQ" sz="3100" dirty="0" smtClean="0">
                <a:cs typeface="DecoType Naskh" pitchFamily="2" charset="-78"/>
              </a:rPr>
              <a:t>ان </a:t>
            </a:r>
            <a:r>
              <a:rPr lang="ar-IQ" sz="3100" dirty="0" smtClean="0">
                <a:cs typeface="DecoType Naskh" pitchFamily="2" charset="-78"/>
              </a:rPr>
              <a:t>طبيعة مهارة الاستماع كمهارة استقبال وتنوع أنواعها وتعدد مراحلها </a:t>
            </a:r>
            <a:r>
              <a:rPr lang="ar-IQ" sz="3100" dirty="0" err="1" smtClean="0">
                <a:cs typeface="DecoType Naskh" pitchFamily="2" charset="-78"/>
              </a:rPr>
              <a:t>و</a:t>
            </a:r>
            <a:r>
              <a:rPr lang="ar-IQ" sz="3100" dirty="0" smtClean="0">
                <a:cs typeface="DecoType Naskh" pitchFamily="2" charset="-78"/>
              </a:rPr>
              <a:t> عناصرها كل ذلك ذو أثر في درجة نجاحها ويقودنا إلى التفكير فيما قد تتعرض له تلك المهارة من معوقات وصعوبات داخل الصف الدراسي ويمكن تلخيص تلك المعوقات على النحو التالي</a:t>
            </a:r>
            <a:r>
              <a:rPr lang="ar-IQ" sz="3100" dirty="0" smtClean="0">
                <a:cs typeface="DecoType Naskh" pitchFamily="2" charset="-78"/>
              </a:rPr>
              <a:t>:</a:t>
            </a:r>
          </a:p>
          <a:p>
            <a:pPr algn="ctr"/>
            <a:r>
              <a:rPr lang="ar-IQ" sz="3100" dirty="0" smtClean="0">
                <a:cs typeface="DecoType Naskh" pitchFamily="2" charset="-78"/>
              </a:rPr>
              <a:t> </a:t>
            </a:r>
            <a:r>
              <a:rPr lang="ar-IQ" sz="3100" dirty="0" smtClean="0">
                <a:cs typeface="DecoType Naskh" pitchFamily="2" charset="-78"/>
              </a:rPr>
              <a:t>- </a:t>
            </a:r>
            <a:r>
              <a:rPr lang="ar-IQ" sz="3100" dirty="0" smtClean="0">
                <a:solidFill>
                  <a:srgbClr val="FFCCFF"/>
                </a:solidFill>
                <a:cs typeface="DecoType Naskh" pitchFamily="2" charset="-78"/>
              </a:rPr>
              <a:t>الشرود الذهني</a:t>
            </a:r>
            <a:r>
              <a:rPr lang="ar-IQ" sz="3100" dirty="0" smtClean="0">
                <a:cs typeface="DecoType Naskh" pitchFamily="2" charset="-78"/>
              </a:rPr>
              <a:t>: ‏يأتي ذلك نتيجة انشغال المستمع بأفكار أو مشاهدة تؤدي الئ ضعف القدرة على استيعاب الرسالة الصوتية باللغة </a:t>
            </a:r>
            <a:r>
              <a:rPr lang="ar-IQ" sz="3100" dirty="0" err="1" smtClean="0">
                <a:cs typeface="DecoType Naskh" pitchFamily="2" charset="-78"/>
              </a:rPr>
              <a:t>الكافيه</a:t>
            </a:r>
            <a:r>
              <a:rPr lang="ar-IQ" sz="3100" dirty="0" smtClean="0">
                <a:cs typeface="DecoType Naskh" pitchFamily="2" charset="-78"/>
              </a:rPr>
              <a:t> لفهمها والاستجابة لها بشكل مناسب</a:t>
            </a:r>
            <a:r>
              <a:rPr lang="ar-IQ" sz="3100" dirty="0" smtClean="0">
                <a:cs typeface="DecoType Naskh" pitchFamily="2" charset="-78"/>
              </a:rPr>
              <a:t>.</a:t>
            </a:r>
          </a:p>
          <a:p>
            <a:pPr algn="ctr"/>
            <a:r>
              <a:rPr lang="ar-IQ" sz="3100" dirty="0" smtClean="0">
                <a:cs typeface="DecoType Naskh" pitchFamily="2" charset="-78"/>
              </a:rPr>
              <a:t> </a:t>
            </a:r>
            <a:r>
              <a:rPr lang="ar-IQ" sz="3100" dirty="0" smtClean="0">
                <a:cs typeface="DecoType Naskh" pitchFamily="2" charset="-78"/>
              </a:rPr>
              <a:t>- </a:t>
            </a:r>
            <a:r>
              <a:rPr lang="ar-IQ" sz="3100" dirty="0" smtClean="0">
                <a:solidFill>
                  <a:srgbClr val="FFCCFF"/>
                </a:solidFill>
                <a:cs typeface="DecoType Naskh" pitchFamily="2" charset="-78"/>
              </a:rPr>
              <a:t>الضجر والملل</a:t>
            </a:r>
            <a:r>
              <a:rPr lang="ar-IQ" sz="3100" dirty="0" smtClean="0">
                <a:cs typeface="DecoType Naskh" pitchFamily="2" charset="-78"/>
              </a:rPr>
              <a:t>: ‏وقد يعود ذلك إلى طبيعة الرسالة الصوتية وعدم وجود مضمونها ضمن اهتمامات المجتمع أو وجود نفور من المتحدث. </a:t>
            </a:r>
            <a:endParaRPr lang="ar-IQ" sz="3100" dirty="0" smtClean="0">
              <a:cs typeface="DecoType Naskh" pitchFamily="2" charset="-78"/>
            </a:endParaRPr>
          </a:p>
          <a:p>
            <a:pPr algn="ctr"/>
            <a:r>
              <a:rPr lang="ar-IQ" sz="3100" dirty="0" smtClean="0">
                <a:cs typeface="DecoType Naskh" pitchFamily="2" charset="-78"/>
              </a:rPr>
              <a:t>- </a:t>
            </a:r>
            <a:r>
              <a:rPr lang="ar-IQ" sz="3100" dirty="0" smtClean="0">
                <a:solidFill>
                  <a:srgbClr val="FFCCFF"/>
                </a:solidFill>
                <a:cs typeface="DecoType Naskh" pitchFamily="2" charset="-78"/>
              </a:rPr>
              <a:t>ضعف </a:t>
            </a:r>
            <a:r>
              <a:rPr lang="ar-IQ" sz="3100" dirty="0" err="1" smtClean="0">
                <a:solidFill>
                  <a:srgbClr val="FFCCFF"/>
                </a:solidFill>
                <a:cs typeface="DecoType Naskh" pitchFamily="2" charset="-78"/>
              </a:rPr>
              <a:t>الطاقه</a:t>
            </a:r>
            <a:r>
              <a:rPr lang="ar-IQ" sz="3100" dirty="0" smtClean="0">
                <a:solidFill>
                  <a:srgbClr val="FFCCFF"/>
                </a:solidFill>
                <a:cs typeface="DecoType Naskh" pitchFamily="2" charset="-78"/>
              </a:rPr>
              <a:t> </a:t>
            </a:r>
            <a:r>
              <a:rPr lang="ar-IQ" sz="3100" dirty="0" err="1" smtClean="0">
                <a:solidFill>
                  <a:srgbClr val="FFCCFF"/>
                </a:solidFill>
                <a:cs typeface="DecoType Naskh" pitchFamily="2" charset="-78"/>
              </a:rPr>
              <a:t>الاستماعيه</a:t>
            </a:r>
            <a:r>
              <a:rPr lang="ar-IQ" sz="3100" dirty="0" smtClean="0">
                <a:cs typeface="DecoType Naskh" pitchFamily="2" charset="-78"/>
              </a:rPr>
              <a:t>: ‏قد يكون ذلك ناتج عن أسباب عضوية أو مرضية نفسية. </a:t>
            </a:r>
            <a:endParaRPr lang="ar-IQ" sz="3100" dirty="0" smtClean="0">
              <a:cs typeface="DecoType Naskh" pitchFamily="2" charset="-78"/>
            </a:endParaRPr>
          </a:p>
          <a:p>
            <a:pPr algn="ctr"/>
            <a:r>
              <a:rPr lang="ar-IQ" sz="3100" dirty="0" smtClean="0">
                <a:cs typeface="DecoType Naskh" pitchFamily="2" charset="-78"/>
              </a:rPr>
              <a:t>- </a:t>
            </a:r>
            <a:r>
              <a:rPr lang="ar-IQ" sz="3100" dirty="0" smtClean="0">
                <a:solidFill>
                  <a:srgbClr val="FFCCFF"/>
                </a:solidFill>
                <a:cs typeface="DecoType Naskh" pitchFamily="2" charset="-78"/>
              </a:rPr>
              <a:t>التربص بالحدث</a:t>
            </a:r>
            <a:r>
              <a:rPr lang="ar-IQ" sz="3100" dirty="0" smtClean="0">
                <a:cs typeface="DecoType Naskh" pitchFamily="2" charset="-78"/>
              </a:rPr>
              <a:t>: ‏هو محاولة اصطياد الأخطاء المتحدث مما يؤدي إلى كثرة المداخلات مما يشتت عملية الاستماع ويؤدي الئ فشلها</a:t>
            </a:r>
            <a:endParaRPr lang="ar-IQ" sz="3100" dirty="0">
              <a:cs typeface="DecoType Naskh" pitchFamily="2" charset="-78"/>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نص 3"/>
          <p:cNvSpPr>
            <a:spLocks noGrp="1"/>
          </p:cNvSpPr>
          <p:nvPr>
            <p:ph type="body" idx="2"/>
          </p:nvPr>
        </p:nvSpPr>
        <p:spPr>
          <a:xfrm>
            <a:off x="0" y="1500174"/>
            <a:ext cx="4643438" cy="5357826"/>
          </a:xfrm>
        </p:spPr>
        <p:txBody>
          <a:bodyPr/>
          <a:lstStyle/>
          <a:p>
            <a:r>
              <a:rPr lang="ar-IQ" dirty="0" smtClean="0"/>
              <a:t>         .</a:t>
            </a:r>
            <a:endParaRPr lang="ar-IQ" dirty="0"/>
          </a:p>
        </p:txBody>
      </p:sp>
      <p:sp>
        <p:nvSpPr>
          <p:cNvPr id="2" name="عنوان 1"/>
          <p:cNvSpPr>
            <a:spLocks noGrp="1"/>
          </p:cNvSpPr>
          <p:nvPr>
            <p:ph type="title"/>
          </p:nvPr>
        </p:nvSpPr>
        <p:spPr>
          <a:xfrm>
            <a:off x="0" y="0"/>
            <a:ext cx="4643438" cy="1435100"/>
          </a:xfrm>
        </p:spPr>
        <p:txBody>
          <a:bodyPr>
            <a:normAutofit/>
          </a:bodyPr>
          <a:lstStyle/>
          <a:p>
            <a:r>
              <a:rPr lang="ar-IQ" sz="2400" dirty="0" smtClean="0"/>
              <a:t>.</a:t>
            </a:r>
            <a:endParaRPr lang="ar-IQ" sz="2400" dirty="0"/>
          </a:p>
        </p:txBody>
      </p:sp>
      <p:sp>
        <p:nvSpPr>
          <p:cNvPr id="9" name="مستطيل 8"/>
          <p:cNvSpPr/>
          <p:nvPr/>
        </p:nvSpPr>
        <p:spPr>
          <a:xfrm>
            <a:off x="4714876" y="-495151"/>
            <a:ext cx="4429124" cy="646331"/>
          </a:xfrm>
          <a:prstGeom prst="rect">
            <a:avLst/>
          </a:prstGeom>
        </p:spPr>
        <p:txBody>
          <a:bodyPr wrap="square">
            <a:spAutoFit/>
          </a:bodyPr>
          <a:lstStyle/>
          <a:p>
            <a:r>
              <a:rPr lang="en-US" dirty="0"/>
              <a:t/>
            </a:r>
            <a:br>
              <a:rPr lang="en-US" dirty="0"/>
            </a:br>
            <a:endParaRPr lang="ar-IQ" dirty="0"/>
          </a:p>
        </p:txBody>
      </p:sp>
      <p:sp>
        <p:nvSpPr>
          <p:cNvPr id="10" name="عنصر نائب للمحتوى 9"/>
          <p:cNvSpPr>
            <a:spLocks noGrp="1"/>
          </p:cNvSpPr>
          <p:nvPr>
            <p:ph sz="quarter" idx="1"/>
          </p:nvPr>
        </p:nvSpPr>
        <p:spPr/>
        <p:txBody>
          <a:bodyPr/>
          <a:lstStyle/>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p:txBody>
      </p:sp>
      <p:sp>
        <p:nvSpPr>
          <p:cNvPr id="14" name="سهم إلى اليسار 13"/>
          <p:cNvSpPr/>
          <p:nvPr/>
        </p:nvSpPr>
        <p:spPr>
          <a:xfrm>
            <a:off x="4857752" y="6286520"/>
            <a:ext cx="642942" cy="357190"/>
          </a:xfrm>
          <a:prstGeom prst="leftArrow">
            <a:avLst>
              <a:gd name="adj1" fmla="val 50000"/>
              <a:gd name="adj2" fmla="val 54921"/>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dirty="0"/>
          </a:p>
        </p:txBody>
      </p:sp>
      <p:sp>
        <p:nvSpPr>
          <p:cNvPr id="11" name="مستطيل 10"/>
          <p:cNvSpPr/>
          <p:nvPr/>
        </p:nvSpPr>
        <p:spPr>
          <a:xfrm>
            <a:off x="285720" y="25360"/>
            <a:ext cx="8643998" cy="6832640"/>
          </a:xfrm>
          <a:prstGeom prst="rect">
            <a:avLst/>
          </a:prstGeom>
        </p:spPr>
        <p:txBody>
          <a:bodyPr wrap="square">
            <a:spAutoFit/>
          </a:bodyPr>
          <a:lstStyle/>
          <a:p>
            <a:pPr algn="ctr"/>
            <a:r>
              <a:rPr lang="ar-IQ" sz="5400" dirty="0" smtClean="0">
                <a:solidFill>
                  <a:srgbClr val="FFCCFF"/>
                </a:solidFill>
                <a:cs typeface="DecoType Naskh Variants" pitchFamily="2" charset="-78"/>
              </a:rPr>
              <a:t>المدخل الئ مفهوم </a:t>
            </a:r>
            <a:r>
              <a:rPr lang="ar-IQ" sz="5400" dirty="0" smtClean="0">
                <a:solidFill>
                  <a:srgbClr val="FFCCFF"/>
                </a:solidFill>
                <a:cs typeface="DecoType Naskh Variants" pitchFamily="2" charset="-78"/>
              </a:rPr>
              <a:t>الاستماع</a:t>
            </a:r>
          </a:p>
          <a:p>
            <a:pPr algn="ctr"/>
            <a:r>
              <a:rPr lang="ar-IQ" sz="2000" dirty="0" smtClean="0"/>
              <a:t> </a:t>
            </a:r>
            <a:r>
              <a:rPr lang="ar-IQ" sz="3200" dirty="0" smtClean="0">
                <a:cs typeface="DecoType Naskh" pitchFamily="2" charset="-78"/>
              </a:rPr>
              <a:t>يرئ علماء اللغه بأن لأي لغه مجموعه من المهارات لابد للفرد ان يتقنها حتئ يتقن اللغه،فالمهاره هي اداء يقوم به الفرد باتقان وفاعليع في مده زمنيه قصيره وللغه اربعه مهارات هي(الاستماع،التحدث،القراءه،الكتابه) واكد التربويين ان لتحديد المهارات اللغويه اهميه قصوئ اذ يتوقع ان تساعد في كل من: -صياغه اهداف تعليم اللغه العربيه بصوره اكثر اجرائيه وادق صياغه واوضح سلوكا. -تحديد الوزن النسبي المناسب لكل هدف من اهداف تعليم اللغه العربيه </a:t>
            </a:r>
            <a:endParaRPr lang="ar-IQ" sz="3200" dirty="0" smtClean="0">
              <a:cs typeface="DecoType Naskh" pitchFamily="2" charset="-78"/>
            </a:endParaRPr>
          </a:p>
          <a:p>
            <a:pPr algn="ctr"/>
            <a:r>
              <a:rPr lang="ar-IQ" sz="3200" dirty="0" smtClean="0">
                <a:cs typeface="DecoType Naskh" pitchFamily="2" charset="-78"/>
              </a:rPr>
              <a:t>. </a:t>
            </a:r>
            <a:r>
              <a:rPr lang="ar-IQ" sz="3200" dirty="0" smtClean="0">
                <a:cs typeface="DecoType Naskh" pitchFamily="2" charset="-78"/>
              </a:rPr>
              <a:t>-اختيار المحتوئ المناسب واعداد المواد التعليميه الجيده اللازمه لكل فن من فنون اللغه</a:t>
            </a:r>
            <a:r>
              <a:rPr lang="ar-IQ" sz="3200" dirty="0" smtClean="0">
                <a:cs typeface="DecoType Naskh" pitchFamily="2" charset="-78"/>
              </a:rPr>
              <a:t>.</a:t>
            </a:r>
          </a:p>
          <a:p>
            <a:pPr algn="ctr"/>
            <a:r>
              <a:rPr lang="ar-IQ" sz="3200" dirty="0" smtClean="0">
                <a:cs typeface="DecoType Naskh" pitchFamily="2" charset="-78"/>
              </a:rPr>
              <a:t> </a:t>
            </a:r>
            <a:r>
              <a:rPr lang="ar-IQ" sz="3200" dirty="0" smtClean="0">
                <a:cs typeface="DecoType Naskh" pitchFamily="2" charset="-78"/>
              </a:rPr>
              <a:t>-اختيار اساليب التدريس المناسبه وابتكار استراتيجات تربويه جديده تخدم مهارات تعليم اللغه العربيه</a:t>
            </a:r>
            <a:r>
              <a:rPr lang="ar-IQ" sz="3200" dirty="0" smtClean="0">
                <a:cs typeface="DecoType Naskh" pitchFamily="2" charset="-78"/>
              </a:rPr>
              <a:t>.</a:t>
            </a:r>
          </a:p>
          <a:p>
            <a:pPr algn="ctr"/>
            <a:r>
              <a:rPr lang="ar-IQ" sz="3200" dirty="0" smtClean="0">
                <a:cs typeface="DecoType Naskh" pitchFamily="2" charset="-78"/>
              </a:rPr>
              <a:t> </a:t>
            </a:r>
            <a:r>
              <a:rPr lang="ar-IQ" sz="3200" dirty="0" smtClean="0">
                <a:cs typeface="DecoType Naskh" pitchFamily="2" charset="-78"/>
              </a:rPr>
              <a:t>-اختيار اساليب التقويم المناسبه واعداد الاختبارات الازمه لقياس مدئ اكتساب الطلاب لكل مهاره من مهارات تعليم اللغه العربيه. </a:t>
            </a:r>
            <a:endParaRPr lang="ar-IQ" sz="2000" dirty="0">
              <a:cs typeface="DecoType Naskh" pitchFamily="2" charset="-78"/>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down)">
                                      <p:cBhvr>
                                        <p:cTn id="7" dur="500"/>
                                        <p:tgtEl>
                                          <p:spTgt spid="11">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wipe(down)">
                                      <p:cBhvr>
                                        <p:cTn id="10" dur="500"/>
                                        <p:tgtEl>
                                          <p:spTgt spid="11">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Effect transition="in" filter="wipe(down)">
                                      <p:cBhvr>
                                        <p:cTn id="13" dur="500"/>
                                        <p:tgtEl>
                                          <p:spTgt spid="11">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Effect transition="in" filter="wipe(down)">
                                      <p:cBhvr>
                                        <p:cTn id="16" dur="500"/>
                                        <p:tgtEl>
                                          <p:spTgt spid="11">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animEffect transition="in" filter="wipe(down)">
                                      <p:cBhvr>
                                        <p:cTn id="19"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85728"/>
            <a:ext cx="8872510" cy="2428892"/>
          </a:xfrm>
        </p:spPr>
        <p:txBody>
          <a:bodyPr>
            <a:noAutofit/>
          </a:bodyPr>
          <a:lstStyle/>
          <a:p>
            <a:r>
              <a:rPr lang="ar-IQ" sz="2800" i="1" dirty="0" smtClean="0">
                <a:ln w="6350">
                  <a:solidFill>
                    <a:schemeClr val="tx1"/>
                  </a:solidFill>
                </a:ln>
                <a:solidFill>
                  <a:schemeClr val="tx1"/>
                </a:solidFill>
                <a:latin typeface="+mn-lt"/>
                <a:ea typeface="+mn-ea"/>
                <a:cs typeface="+mn-cs"/>
              </a:rPr>
              <a:t/>
            </a:r>
            <a:br>
              <a:rPr lang="ar-IQ" sz="2800" i="1" dirty="0" smtClean="0">
                <a:ln w="6350">
                  <a:solidFill>
                    <a:schemeClr val="tx1"/>
                  </a:solidFill>
                </a:ln>
                <a:solidFill>
                  <a:schemeClr val="tx1"/>
                </a:solidFill>
                <a:latin typeface="+mn-lt"/>
                <a:ea typeface="+mn-ea"/>
                <a:cs typeface="+mn-cs"/>
              </a:rPr>
            </a:br>
            <a:endParaRPr lang="ar-IQ" sz="2800" i="1" dirty="0">
              <a:ln w="6350">
                <a:solidFill>
                  <a:schemeClr val="tx1"/>
                </a:solidFill>
              </a:ln>
              <a:solidFill>
                <a:schemeClr val="tx1"/>
              </a:solidFill>
              <a:latin typeface="+mn-lt"/>
              <a:ea typeface="+mn-ea"/>
              <a:cs typeface="+mn-cs"/>
            </a:endParaRPr>
          </a:p>
        </p:txBody>
      </p:sp>
      <p:sp>
        <p:nvSpPr>
          <p:cNvPr id="7" name="مستطيل 6"/>
          <p:cNvSpPr/>
          <p:nvPr/>
        </p:nvSpPr>
        <p:spPr>
          <a:xfrm>
            <a:off x="0" y="0"/>
            <a:ext cx="9144000" cy="6678751"/>
          </a:xfrm>
          <a:prstGeom prst="rect">
            <a:avLst/>
          </a:prstGeom>
        </p:spPr>
        <p:txBody>
          <a:bodyPr wrap="square">
            <a:spAutoFit/>
          </a:bodyPr>
          <a:lstStyle/>
          <a:p>
            <a:pPr algn="ctr"/>
            <a:r>
              <a:rPr lang="ar-IQ" sz="4000" dirty="0" smtClean="0">
                <a:solidFill>
                  <a:srgbClr val="FFCCFF"/>
                </a:solidFill>
                <a:cs typeface="DecoType Naskh" pitchFamily="2" charset="-78"/>
              </a:rPr>
              <a:t>فيما يلي </a:t>
            </a:r>
            <a:r>
              <a:rPr lang="ar-IQ" sz="4000" dirty="0" smtClean="0">
                <a:solidFill>
                  <a:srgbClr val="FFCCFF"/>
                </a:solidFill>
                <a:cs typeface="DecoType Naskh" pitchFamily="2" charset="-78"/>
              </a:rPr>
              <a:t>توضيح </a:t>
            </a:r>
            <a:r>
              <a:rPr lang="ar-IQ" sz="4000" dirty="0" smtClean="0">
                <a:solidFill>
                  <a:srgbClr val="FFCCFF"/>
                </a:solidFill>
                <a:cs typeface="DecoType Naskh" pitchFamily="2" charset="-78"/>
              </a:rPr>
              <a:t>المهارات اللغويه التاليه</a:t>
            </a:r>
            <a:r>
              <a:rPr lang="ar-IQ" sz="4000" dirty="0" smtClean="0">
                <a:solidFill>
                  <a:srgbClr val="FFCCFF"/>
                </a:solidFill>
                <a:cs typeface="DecoType Naskh" pitchFamily="2" charset="-78"/>
              </a:rPr>
              <a:t>:</a:t>
            </a:r>
          </a:p>
          <a:p>
            <a:pPr algn="ctr"/>
            <a:r>
              <a:rPr lang="ar-IQ" dirty="0" smtClean="0"/>
              <a:t> </a:t>
            </a:r>
            <a:r>
              <a:rPr lang="ar-IQ" sz="2800" dirty="0" smtClean="0">
                <a:cs typeface="DecoType Naskh" pitchFamily="2" charset="-78"/>
              </a:rPr>
              <a:t>الاستماع هو انصات وفهم وتفسير ونقد وتنقسم مهاره الاستماع الئ مهارات عامه يجب توفرها في اي عمليه استماع ناجح كالانتباه والفهم وتتابع الافكار ومهارات خاصه يجب اكتسابها لاداء مهام لاحقه لعمليه الاستماع كالحفظ وتخمين معاني الكلمات وذلك تبعا للهدف الذئ تسعئ لتحقيقه من الاستماع وللتحدث عن </a:t>
            </a:r>
            <a:r>
              <a:rPr lang="ar-IQ" sz="2800" dirty="0" err="1" smtClean="0">
                <a:cs typeface="DecoType Naskh" pitchFamily="2" charset="-78"/>
              </a:rPr>
              <a:t>اول</a:t>
            </a:r>
            <a:r>
              <a:rPr lang="ar-IQ" sz="2800" dirty="0" smtClean="0">
                <a:cs typeface="DecoType Naskh" pitchFamily="2" charset="-78"/>
              </a:rPr>
              <a:t> مهارات اللغويه الاستماع المبررات </a:t>
            </a:r>
            <a:r>
              <a:rPr lang="ar-IQ" sz="2800" dirty="0" err="1" smtClean="0">
                <a:cs typeface="DecoType Naskh" pitchFamily="2" charset="-78"/>
              </a:rPr>
              <a:t>الاتيه</a:t>
            </a:r>
            <a:r>
              <a:rPr lang="ar-IQ" sz="2800" dirty="0" smtClean="0">
                <a:cs typeface="DecoType Naskh" pitchFamily="2" charset="-78"/>
              </a:rPr>
              <a:t>: -ان </a:t>
            </a:r>
            <a:r>
              <a:rPr lang="ar-IQ" sz="2800" dirty="0" err="1" smtClean="0">
                <a:cs typeface="DecoType Naskh" pitchFamily="2" charset="-78"/>
              </a:rPr>
              <a:t>اداه</a:t>
            </a:r>
            <a:r>
              <a:rPr lang="ar-IQ" sz="2800" dirty="0" smtClean="0">
                <a:cs typeface="DecoType Naskh" pitchFamily="2" charset="-78"/>
              </a:rPr>
              <a:t> الاستماع </a:t>
            </a:r>
            <a:r>
              <a:rPr lang="ar-IQ" sz="2800" dirty="0" err="1" smtClean="0">
                <a:cs typeface="DecoType Naskh" pitchFamily="2" charset="-78"/>
              </a:rPr>
              <a:t>الاذن</a:t>
            </a:r>
            <a:r>
              <a:rPr lang="ar-IQ" sz="2800" dirty="0" smtClean="0">
                <a:cs typeface="DecoType Naskh" pitchFamily="2" charset="-78"/>
              </a:rPr>
              <a:t> هي </a:t>
            </a:r>
            <a:r>
              <a:rPr lang="ar-IQ" sz="2800" dirty="0" err="1" smtClean="0">
                <a:cs typeface="DecoType Naskh" pitchFamily="2" charset="-78"/>
              </a:rPr>
              <a:t>اول</a:t>
            </a:r>
            <a:r>
              <a:rPr lang="ar-IQ" sz="2800" dirty="0" smtClean="0">
                <a:cs typeface="DecoType Naskh" pitchFamily="2" charset="-78"/>
              </a:rPr>
              <a:t> وسيله تعمل عند </a:t>
            </a:r>
            <a:r>
              <a:rPr lang="ar-IQ" sz="2800" dirty="0" err="1" smtClean="0">
                <a:cs typeface="DecoType Naskh" pitchFamily="2" charset="-78"/>
              </a:rPr>
              <a:t>الانسان</a:t>
            </a:r>
            <a:r>
              <a:rPr lang="ar-IQ" sz="2800" dirty="0" smtClean="0">
                <a:cs typeface="DecoType Naskh" pitchFamily="2" charset="-78"/>
              </a:rPr>
              <a:t> بعد ولاته.فالسمع يعمل بعد </a:t>
            </a:r>
            <a:r>
              <a:rPr lang="ar-IQ" sz="2800" dirty="0" err="1" smtClean="0">
                <a:cs typeface="DecoType Naskh" pitchFamily="2" charset="-78"/>
              </a:rPr>
              <a:t>ولاده</a:t>
            </a:r>
            <a:r>
              <a:rPr lang="ar-IQ" sz="2800" dirty="0" smtClean="0">
                <a:cs typeface="DecoType Naskh" pitchFamily="2" charset="-78"/>
              </a:rPr>
              <a:t> الطفل </a:t>
            </a:r>
            <a:r>
              <a:rPr lang="ar-IQ" sz="2800" dirty="0" err="1" smtClean="0">
                <a:cs typeface="DecoType Naskh" pitchFamily="2" charset="-78"/>
              </a:rPr>
              <a:t>بثلاثه</a:t>
            </a:r>
            <a:r>
              <a:rPr lang="ar-IQ" sz="2800" dirty="0" smtClean="0">
                <a:cs typeface="DecoType Naskh" pitchFamily="2" charset="-78"/>
              </a:rPr>
              <a:t> </a:t>
            </a:r>
            <a:r>
              <a:rPr lang="ar-IQ" sz="2800" dirty="0" err="1" smtClean="0">
                <a:cs typeface="DecoType Naskh" pitchFamily="2" charset="-78"/>
              </a:rPr>
              <a:t>ايام</a:t>
            </a:r>
            <a:r>
              <a:rPr lang="ar-IQ" sz="2800" dirty="0" smtClean="0">
                <a:cs typeface="DecoType Naskh" pitchFamily="2" charset="-78"/>
              </a:rPr>
              <a:t> والبصر بعد سبعه </a:t>
            </a:r>
            <a:r>
              <a:rPr lang="ar-IQ" sz="2800" dirty="0" err="1" smtClean="0">
                <a:cs typeface="DecoType Naskh" pitchFamily="2" charset="-78"/>
              </a:rPr>
              <a:t>ايام</a:t>
            </a:r>
            <a:r>
              <a:rPr lang="ar-IQ" sz="2800" dirty="0" smtClean="0">
                <a:cs typeface="DecoType Naskh" pitchFamily="2" charset="-78"/>
              </a:rPr>
              <a:t>. -ان </a:t>
            </a:r>
            <a:r>
              <a:rPr lang="ar-IQ" sz="2800" dirty="0" err="1" smtClean="0">
                <a:cs typeface="DecoType Naskh" pitchFamily="2" charset="-78"/>
              </a:rPr>
              <a:t>اداه</a:t>
            </a:r>
            <a:r>
              <a:rPr lang="ar-IQ" sz="2800" dirty="0" smtClean="0">
                <a:cs typeface="DecoType Naskh" pitchFamily="2" charset="-78"/>
              </a:rPr>
              <a:t> الاستماع </a:t>
            </a:r>
            <a:r>
              <a:rPr lang="ar-IQ" sz="2800" dirty="0" err="1" smtClean="0">
                <a:cs typeface="DecoType Naskh" pitchFamily="2" charset="-78"/>
              </a:rPr>
              <a:t>الاذن</a:t>
            </a:r>
            <a:r>
              <a:rPr lang="ar-IQ" sz="2800" dirty="0" smtClean="0">
                <a:cs typeface="DecoType Naskh" pitchFamily="2" charset="-78"/>
              </a:rPr>
              <a:t> تعمل في جميع الاتجاهات </a:t>
            </a:r>
            <a:r>
              <a:rPr lang="ar-IQ" sz="2800" dirty="0" err="1" smtClean="0">
                <a:cs typeface="DecoType Naskh" pitchFamily="2" charset="-78"/>
              </a:rPr>
              <a:t>فالانسان</a:t>
            </a:r>
            <a:r>
              <a:rPr lang="ar-IQ" sz="2800" dirty="0" smtClean="0">
                <a:cs typeface="DecoType Naskh" pitchFamily="2" charset="-78"/>
              </a:rPr>
              <a:t> يسمع من يتكلم وراءه ومن يتكلم </a:t>
            </a:r>
            <a:r>
              <a:rPr lang="ar-IQ" sz="2800" dirty="0" err="1" smtClean="0">
                <a:cs typeface="DecoType Naskh" pitchFamily="2" charset="-78"/>
              </a:rPr>
              <a:t>امامه</a:t>
            </a:r>
            <a:r>
              <a:rPr lang="ar-IQ" sz="2800" dirty="0" smtClean="0">
                <a:cs typeface="DecoType Naskh" pitchFamily="2" charset="-78"/>
              </a:rPr>
              <a:t> وعن يمينه وعن شماله كما يستطيع ان يسمع البعض وهم في </a:t>
            </a:r>
            <a:r>
              <a:rPr lang="ar-IQ" sz="2800" dirty="0" err="1" smtClean="0">
                <a:cs typeface="DecoType Naskh" pitchFamily="2" charset="-78"/>
              </a:rPr>
              <a:t>اماكن</a:t>
            </a:r>
            <a:r>
              <a:rPr lang="ar-IQ" sz="2800" dirty="0" smtClean="0">
                <a:cs typeface="DecoType Naskh" pitchFamily="2" charset="-78"/>
              </a:rPr>
              <a:t> </a:t>
            </a:r>
            <a:r>
              <a:rPr lang="ar-IQ" sz="2800" dirty="0" err="1" smtClean="0">
                <a:cs typeface="DecoType Naskh" pitchFamily="2" charset="-78"/>
              </a:rPr>
              <a:t>اخرئ</a:t>
            </a:r>
            <a:r>
              <a:rPr lang="ar-IQ" sz="2800" dirty="0" smtClean="0">
                <a:cs typeface="DecoType Naskh" pitchFamily="2" charset="-78"/>
              </a:rPr>
              <a:t> </a:t>
            </a:r>
            <a:r>
              <a:rPr lang="ar-IQ" sz="2800" dirty="0" err="1" smtClean="0">
                <a:cs typeface="DecoType Naskh" pitchFamily="2" charset="-78"/>
              </a:rPr>
              <a:t>ولايراهم</a:t>
            </a:r>
            <a:r>
              <a:rPr lang="ar-IQ" sz="2800" dirty="0" smtClean="0">
                <a:cs typeface="DecoType Naskh" pitchFamily="2" charset="-78"/>
              </a:rPr>
              <a:t>. -ان </a:t>
            </a:r>
            <a:r>
              <a:rPr lang="ar-IQ" sz="2800" dirty="0" err="1" smtClean="0">
                <a:cs typeface="DecoType Naskh" pitchFamily="2" charset="-78"/>
              </a:rPr>
              <a:t>اداه</a:t>
            </a:r>
            <a:r>
              <a:rPr lang="ar-IQ" sz="2800" dirty="0" smtClean="0">
                <a:cs typeface="DecoType Naskh" pitchFamily="2" charset="-78"/>
              </a:rPr>
              <a:t> الاستماع </a:t>
            </a:r>
            <a:r>
              <a:rPr lang="ar-IQ" sz="2800" dirty="0" err="1" smtClean="0">
                <a:cs typeface="DecoType Naskh" pitchFamily="2" charset="-78"/>
              </a:rPr>
              <a:t>الاذن</a:t>
            </a:r>
            <a:r>
              <a:rPr lang="ar-IQ" sz="2800" dirty="0" smtClean="0">
                <a:cs typeface="DecoType Naskh" pitchFamily="2" charset="-78"/>
              </a:rPr>
              <a:t> تعمل </a:t>
            </a:r>
            <a:r>
              <a:rPr lang="ar-IQ" sz="2800" dirty="0" err="1" smtClean="0">
                <a:cs typeface="DecoType Naskh" pitchFamily="2" charset="-78"/>
              </a:rPr>
              <a:t>باستمراريه</a:t>
            </a:r>
            <a:r>
              <a:rPr lang="ar-IQ" sz="2800" dirty="0" smtClean="0">
                <a:cs typeface="DecoType Naskh" pitchFamily="2" charset="-78"/>
              </a:rPr>
              <a:t> </a:t>
            </a:r>
            <a:r>
              <a:rPr lang="ar-IQ" sz="2800" dirty="0" err="1" smtClean="0">
                <a:cs typeface="DecoType Naskh" pitchFamily="2" charset="-78"/>
              </a:rPr>
              <a:t>اليقظه</a:t>
            </a:r>
            <a:r>
              <a:rPr lang="ar-IQ" sz="2800" dirty="0" smtClean="0">
                <a:cs typeface="DecoType Naskh" pitchFamily="2" charset="-78"/>
              </a:rPr>
              <a:t> والمنام </a:t>
            </a:r>
            <a:r>
              <a:rPr lang="ar-IQ" sz="2800" dirty="0" err="1" smtClean="0">
                <a:cs typeface="DecoType Naskh" pitchFamily="2" charset="-78"/>
              </a:rPr>
              <a:t>لانه</a:t>
            </a:r>
            <a:r>
              <a:rPr lang="ar-IQ" sz="2800" dirty="0" smtClean="0">
                <a:cs typeface="DecoType Naskh" pitchFamily="2" charset="-78"/>
              </a:rPr>
              <a:t> ليس لها غطاء يقفل عليها بخلاف العين فان الجفن يغلق العين عند النوم </a:t>
            </a:r>
            <a:r>
              <a:rPr lang="ar-IQ" sz="2800" dirty="0" err="1" smtClean="0">
                <a:cs typeface="DecoType Naskh" pitchFamily="2" charset="-78"/>
              </a:rPr>
              <a:t>فلاتعمل</a:t>
            </a:r>
            <a:r>
              <a:rPr lang="ar-IQ" sz="2800" dirty="0" smtClean="0">
                <a:cs typeface="DecoType Naskh" pitchFamily="2" charset="-78"/>
              </a:rPr>
              <a:t> العين. -ان </a:t>
            </a:r>
            <a:r>
              <a:rPr lang="ar-IQ" sz="2800" dirty="0" err="1" smtClean="0">
                <a:cs typeface="DecoType Naskh" pitchFamily="2" charset="-78"/>
              </a:rPr>
              <a:t>الانسان</a:t>
            </a:r>
            <a:r>
              <a:rPr lang="ar-IQ" sz="2800" dirty="0" smtClean="0">
                <a:cs typeface="DecoType Naskh" pitchFamily="2" charset="-78"/>
              </a:rPr>
              <a:t> يسمع اكثر منا يقرا </a:t>
            </a:r>
            <a:r>
              <a:rPr lang="ar-IQ" sz="2800" dirty="0" err="1" smtClean="0">
                <a:cs typeface="DecoType Naskh" pitchFamily="2" charset="-78"/>
              </a:rPr>
              <a:t>او</a:t>
            </a:r>
            <a:r>
              <a:rPr lang="ar-IQ" sz="2800" dirty="0" smtClean="0">
                <a:cs typeface="DecoType Naskh" pitchFamily="2" charset="-78"/>
              </a:rPr>
              <a:t> يتكلم </a:t>
            </a:r>
            <a:r>
              <a:rPr lang="ar-IQ" sz="2800" dirty="0" err="1" smtClean="0">
                <a:cs typeface="DecoType Naskh" pitchFamily="2" charset="-78"/>
              </a:rPr>
              <a:t>ار</a:t>
            </a:r>
            <a:r>
              <a:rPr lang="ar-IQ" sz="2800" dirty="0" smtClean="0">
                <a:cs typeface="DecoType Naskh" pitchFamily="2" charset="-78"/>
              </a:rPr>
              <a:t> يكتب فنراه يسمع </a:t>
            </a:r>
            <a:r>
              <a:rPr lang="ar-IQ" sz="2800" dirty="0" err="1" smtClean="0">
                <a:cs typeface="DecoType Naskh" pitchFamily="2" charset="-78"/>
              </a:rPr>
              <a:t>بارادته</a:t>
            </a:r>
            <a:r>
              <a:rPr lang="ar-IQ" sz="2800" dirty="0" smtClean="0">
                <a:cs typeface="DecoType Naskh" pitchFamily="2" charset="-78"/>
              </a:rPr>
              <a:t> ودون </a:t>
            </a:r>
            <a:r>
              <a:rPr lang="ar-IQ" sz="2800" dirty="0" err="1" smtClean="0">
                <a:cs typeface="DecoType Naskh" pitchFamily="2" charset="-78"/>
              </a:rPr>
              <a:t>ارادته</a:t>
            </a:r>
            <a:r>
              <a:rPr lang="ar-IQ" sz="2800" dirty="0" smtClean="0">
                <a:cs typeface="DecoType Naskh" pitchFamily="2" charset="-78"/>
              </a:rPr>
              <a:t> ويسمع </a:t>
            </a:r>
            <a:r>
              <a:rPr lang="ar-IQ" sz="2800" dirty="0" err="1" smtClean="0">
                <a:cs typeface="DecoType Naskh" pitchFamily="2" charset="-78"/>
              </a:rPr>
              <a:t>مايحب</a:t>
            </a:r>
            <a:r>
              <a:rPr lang="ar-IQ" sz="2800" dirty="0" smtClean="0">
                <a:cs typeface="DecoType Naskh" pitchFamily="2" charset="-78"/>
              </a:rPr>
              <a:t> </a:t>
            </a:r>
            <a:r>
              <a:rPr lang="ar-IQ" sz="2800" dirty="0" err="1" smtClean="0">
                <a:cs typeface="DecoType Naskh" pitchFamily="2" charset="-78"/>
              </a:rPr>
              <a:t>ومالايحب</a:t>
            </a:r>
            <a:r>
              <a:rPr lang="ar-IQ" sz="2800" dirty="0" smtClean="0">
                <a:cs typeface="DecoType Naskh" pitchFamily="2" charset="-78"/>
              </a:rPr>
              <a:t>. -يعد السمع من </a:t>
            </a:r>
            <a:r>
              <a:rPr lang="ar-IQ" sz="2800" dirty="0" err="1" smtClean="0">
                <a:cs typeface="DecoType Naskh" pitchFamily="2" charset="-78"/>
              </a:rPr>
              <a:t>اهم</a:t>
            </a:r>
            <a:r>
              <a:rPr lang="ar-IQ" sz="2800" dirty="0" smtClean="0">
                <a:cs typeface="DecoType Naskh" pitchFamily="2" charset="-78"/>
              </a:rPr>
              <a:t> الحواس عند </a:t>
            </a:r>
            <a:r>
              <a:rPr lang="ar-IQ" sz="2800" dirty="0" err="1" smtClean="0">
                <a:cs typeface="DecoType Naskh" pitchFamily="2" charset="-78"/>
              </a:rPr>
              <a:t>الانسان</a:t>
            </a:r>
            <a:r>
              <a:rPr lang="ar-IQ" sz="2800" dirty="0" smtClean="0">
                <a:cs typeface="DecoType Naskh" pitchFamily="2" charset="-78"/>
              </a:rPr>
              <a:t> فهو يتكلم به ويتقدم به ويتعلم به </a:t>
            </a:r>
            <a:r>
              <a:rPr lang="ar-IQ" sz="2800" dirty="0" err="1" smtClean="0">
                <a:cs typeface="DecoType Naskh" pitchFamily="2" charset="-78"/>
              </a:rPr>
              <a:t>وبهج</a:t>
            </a:r>
            <a:r>
              <a:rPr lang="ar-IQ" sz="2800" dirty="0" smtClean="0">
                <a:cs typeface="DecoType Naskh" pitchFamily="2" charset="-78"/>
              </a:rPr>
              <a:t> ويصل الئ </a:t>
            </a:r>
            <a:r>
              <a:rPr lang="ar-IQ" sz="2800" dirty="0" err="1" smtClean="0">
                <a:cs typeface="DecoType Naskh" pitchFamily="2" charset="-78"/>
              </a:rPr>
              <a:t>اعلئ</a:t>
            </a:r>
            <a:r>
              <a:rPr lang="ar-IQ" sz="2800" dirty="0" smtClean="0">
                <a:cs typeface="DecoType Naskh" pitchFamily="2" charset="-78"/>
              </a:rPr>
              <a:t> الدرجات </a:t>
            </a:r>
            <a:r>
              <a:rPr lang="ar-IQ" sz="2800" dirty="0" err="1" smtClean="0">
                <a:cs typeface="DecoType Naskh" pitchFamily="2" charset="-78"/>
              </a:rPr>
              <a:t>ولاهميه</a:t>
            </a:r>
            <a:r>
              <a:rPr lang="ar-IQ" sz="2800" dirty="0" smtClean="0">
                <a:cs typeface="DecoType Naskh" pitchFamily="2" charset="-78"/>
              </a:rPr>
              <a:t> السمع في فهم الكلام قيل(</a:t>
            </a:r>
            <a:r>
              <a:rPr lang="ar-IQ" sz="2800" dirty="0" err="1" smtClean="0">
                <a:cs typeface="DecoType Naskh" pitchFamily="2" charset="-78"/>
              </a:rPr>
              <a:t>اساء</a:t>
            </a:r>
            <a:r>
              <a:rPr lang="ar-IQ" sz="2800" dirty="0" smtClean="0">
                <a:cs typeface="DecoType Naskh" pitchFamily="2" charset="-78"/>
              </a:rPr>
              <a:t> سمعا </a:t>
            </a:r>
            <a:r>
              <a:rPr lang="ar-IQ" sz="2800" dirty="0" err="1" smtClean="0">
                <a:cs typeface="DecoType Naskh" pitchFamily="2" charset="-78"/>
              </a:rPr>
              <a:t>فاساء</a:t>
            </a:r>
            <a:r>
              <a:rPr lang="ar-IQ" sz="2800" dirty="0" smtClean="0">
                <a:cs typeface="DecoType Naskh" pitchFamily="2" charset="-78"/>
              </a:rPr>
              <a:t> </a:t>
            </a:r>
            <a:r>
              <a:rPr lang="ar-IQ" sz="2800" dirty="0" err="1" smtClean="0">
                <a:cs typeface="DecoType Naskh" pitchFamily="2" charset="-78"/>
              </a:rPr>
              <a:t>اجابه</a:t>
            </a:r>
            <a:r>
              <a:rPr lang="ar-IQ" sz="2800" dirty="0" smtClean="0">
                <a:cs typeface="DecoType Naskh" pitchFamily="2" charset="-78"/>
              </a:rPr>
              <a:t>) </a:t>
            </a:r>
            <a:r>
              <a:rPr lang="ar-IQ" sz="2800" dirty="0" err="1" smtClean="0">
                <a:cs typeface="DecoType Naskh" pitchFamily="2" charset="-78"/>
              </a:rPr>
              <a:t>وحاسه</a:t>
            </a:r>
            <a:r>
              <a:rPr lang="ar-IQ" sz="2800" dirty="0" smtClean="0">
                <a:cs typeface="DecoType Naskh" pitchFamily="2" charset="-78"/>
              </a:rPr>
              <a:t> السمع </a:t>
            </a:r>
            <a:r>
              <a:rPr lang="ar-IQ" sz="2800" dirty="0" err="1" smtClean="0">
                <a:cs typeface="DecoType Naskh" pitchFamily="2" charset="-78"/>
              </a:rPr>
              <a:t>لدئ</a:t>
            </a:r>
            <a:r>
              <a:rPr lang="ar-IQ" sz="2800" dirty="0" smtClean="0">
                <a:cs typeface="DecoType Naskh" pitchFamily="2" charset="-78"/>
              </a:rPr>
              <a:t> </a:t>
            </a:r>
            <a:r>
              <a:rPr lang="ar-IQ" sz="2800" dirty="0" err="1" smtClean="0">
                <a:cs typeface="DecoType Naskh" pitchFamily="2" charset="-78"/>
              </a:rPr>
              <a:t>الانسان</a:t>
            </a:r>
            <a:r>
              <a:rPr lang="ar-IQ" sz="2800" dirty="0" smtClean="0">
                <a:cs typeface="DecoType Naskh" pitchFamily="2" charset="-78"/>
              </a:rPr>
              <a:t> ترتبط بتعلم الكلام وهي </a:t>
            </a:r>
            <a:r>
              <a:rPr lang="ar-IQ" sz="2800" dirty="0" err="1" smtClean="0">
                <a:cs typeface="DecoType Naskh" pitchFamily="2" charset="-78"/>
              </a:rPr>
              <a:t>الحاسه</a:t>
            </a:r>
            <a:r>
              <a:rPr lang="ar-IQ" sz="2800" dirty="0" smtClean="0">
                <a:cs typeface="DecoType Naskh" pitchFamily="2" charset="-78"/>
              </a:rPr>
              <a:t> </a:t>
            </a:r>
            <a:r>
              <a:rPr lang="ar-IQ" sz="2800" dirty="0" err="1" smtClean="0">
                <a:cs typeface="DecoType Naskh" pitchFamily="2" charset="-78"/>
              </a:rPr>
              <a:t>المهمه</a:t>
            </a:r>
            <a:r>
              <a:rPr lang="ar-IQ" sz="2800" dirty="0" smtClean="0">
                <a:cs typeface="DecoType Naskh" pitchFamily="2" charset="-78"/>
              </a:rPr>
              <a:t> لتطور المدركات </a:t>
            </a:r>
            <a:r>
              <a:rPr lang="ar-IQ" sz="2800" dirty="0" err="1" smtClean="0">
                <a:cs typeface="DecoType Naskh" pitchFamily="2" charset="-78"/>
              </a:rPr>
              <a:t>العقليه</a:t>
            </a:r>
            <a:r>
              <a:rPr lang="ar-IQ" sz="2800" dirty="0" smtClean="0">
                <a:cs typeface="DecoType Naskh" pitchFamily="2" charset="-78"/>
              </a:rPr>
              <a:t> والفكري ونموها فضلا عن الحصول </a:t>
            </a:r>
            <a:r>
              <a:rPr lang="ar-IQ" sz="2800" dirty="0" err="1" smtClean="0">
                <a:cs typeface="DecoType Naskh" pitchFamily="2" charset="-78"/>
              </a:rPr>
              <a:t>علئ</a:t>
            </a:r>
            <a:r>
              <a:rPr lang="ar-IQ" sz="2800" dirty="0" smtClean="0">
                <a:cs typeface="DecoType Naskh" pitchFamily="2" charset="-78"/>
              </a:rPr>
              <a:t> المعلومات،ولذلك </a:t>
            </a:r>
            <a:r>
              <a:rPr lang="ar-IQ" sz="2800" dirty="0" err="1" smtClean="0">
                <a:cs typeface="DecoType Naskh" pitchFamily="2" charset="-78"/>
              </a:rPr>
              <a:t>اذا</a:t>
            </a:r>
            <a:r>
              <a:rPr lang="ar-IQ" sz="2800" dirty="0" smtClean="0">
                <a:cs typeface="DecoType Naskh" pitchFamily="2" charset="-78"/>
              </a:rPr>
              <a:t> فقد الطفل السمع بعد ولادته </a:t>
            </a:r>
            <a:r>
              <a:rPr lang="ar-IQ" sz="2800" dirty="0" err="1" smtClean="0">
                <a:cs typeface="DecoType Naskh" pitchFamily="2" charset="-78"/>
              </a:rPr>
              <a:t>مباشرت</a:t>
            </a:r>
            <a:r>
              <a:rPr lang="ar-IQ" sz="2800" dirty="0" smtClean="0">
                <a:cs typeface="DecoType Naskh" pitchFamily="2" charset="-78"/>
              </a:rPr>
              <a:t> فقد معه </a:t>
            </a:r>
            <a:r>
              <a:rPr lang="ar-IQ" sz="2800" dirty="0" err="1" smtClean="0">
                <a:cs typeface="DecoType Naskh" pitchFamily="2" charset="-78"/>
              </a:rPr>
              <a:t>القدره</a:t>
            </a:r>
            <a:r>
              <a:rPr lang="ar-IQ" sz="2800" dirty="0" smtClean="0">
                <a:cs typeface="DecoType Naskh" pitchFamily="2" charset="-78"/>
              </a:rPr>
              <a:t> </a:t>
            </a:r>
            <a:r>
              <a:rPr lang="ar-IQ" sz="2800" dirty="0" err="1" smtClean="0">
                <a:cs typeface="DecoType Naskh" pitchFamily="2" charset="-78"/>
              </a:rPr>
              <a:t>علئ</a:t>
            </a:r>
            <a:r>
              <a:rPr lang="ar-IQ" sz="2800" dirty="0" smtClean="0">
                <a:cs typeface="DecoType Naskh" pitchFamily="2" charset="-78"/>
              </a:rPr>
              <a:t> نطق الكلام</a:t>
            </a:r>
            <a:r>
              <a:rPr lang="ar-IQ" dirty="0" smtClean="0"/>
              <a:t>.</a:t>
            </a:r>
            <a:endParaRPr lang="ar-IQ"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0" y="0"/>
            <a:ext cx="9144000" cy="6740307"/>
          </a:xfrm>
          <a:prstGeom prst="rect">
            <a:avLst/>
          </a:prstGeom>
        </p:spPr>
        <p:txBody>
          <a:bodyPr wrap="square">
            <a:spAutoFit/>
          </a:bodyPr>
          <a:lstStyle/>
          <a:p>
            <a:pPr algn="ctr"/>
            <a:r>
              <a:rPr lang="ar-IQ" sz="3600" dirty="0" smtClean="0">
                <a:cs typeface="DecoType Naskh" pitchFamily="2" charset="-78"/>
              </a:rPr>
              <a:t>وتعد مهاره الاستماع من المهارات </a:t>
            </a:r>
            <a:r>
              <a:rPr lang="ar-IQ" sz="3600" dirty="0" err="1" smtClean="0">
                <a:cs typeface="DecoType Naskh" pitchFamily="2" charset="-78"/>
              </a:rPr>
              <a:t>المهمه</a:t>
            </a:r>
            <a:r>
              <a:rPr lang="ar-IQ" sz="3600" dirty="0" smtClean="0">
                <a:cs typeface="DecoType Naskh" pitchFamily="2" charset="-78"/>
              </a:rPr>
              <a:t>،حيث ان تعلم اللغه </a:t>
            </a:r>
            <a:r>
              <a:rPr lang="ar-IQ" sz="3600" dirty="0" err="1" smtClean="0">
                <a:cs typeface="DecoType Naskh" pitchFamily="2" charset="-78"/>
              </a:rPr>
              <a:t>لايمكن</a:t>
            </a:r>
            <a:r>
              <a:rPr lang="ar-IQ" sz="3600" dirty="0" smtClean="0">
                <a:cs typeface="DecoType Naskh" pitchFamily="2" charset="-78"/>
              </a:rPr>
              <a:t> ان يتم دون الاعتماد </a:t>
            </a:r>
            <a:r>
              <a:rPr lang="ar-IQ" sz="3600" dirty="0" err="1" smtClean="0">
                <a:cs typeface="DecoType Naskh" pitchFamily="2" charset="-78"/>
              </a:rPr>
              <a:t>علئ</a:t>
            </a:r>
            <a:r>
              <a:rPr lang="ar-IQ" sz="3600" dirty="0" smtClean="0">
                <a:cs typeface="DecoType Naskh" pitchFamily="2" charset="-78"/>
              </a:rPr>
              <a:t> عمليه الاستماع </a:t>
            </a:r>
            <a:r>
              <a:rPr lang="ar-IQ" sz="3600" dirty="0" err="1" smtClean="0">
                <a:cs typeface="DecoType Naskh" pitchFamily="2" charset="-78"/>
              </a:rPr>
              <a:t>بالدرجه</a:t>
            </a:r>
            <a:r>
              <a:rPr lang="ar-IQ" sz="3600" dirty="0" smtClean="0">
                <a:cs typeface="DecoType Naskh" pitchFamily="2" charset="-78"/>
              </a:rPr>
              <a:t> </a:t>
            </a:r>
            <a:r>
              <a:rPr lang="ar-IQ" sz="3600" dirty="0" err="1" smtClean="0">
                <a:cs typeface="DecoType Naskh" pitchFamily="2" charset="-78"/>
              </a:rPr>
              <a:t>الاولئ</a:t>
            </a:r>
            <a:r>
              <a:rPr lang="ar-IQ" sz="3600" dirty="0" smtClean="0">
                <a:cs typeface="DecoType Naskh" pitchFamily="2" charset="-78"/>
              </a:rPr>
              <a:t> وان كثير من الخبرات </a:t>
            </a:r>
            <a:r>
              <a:rPr lang="ar-IQ" sz="3600" dirty="0" err="1" smtClean="0">
                <a:cs typeface="DecoType Naskh" pitchFamily="2" charset="-78"/>
              </a:rPr>
              <a:t>الحياتيه</a:t>
            </a:r>
            <a:r>
              <a:rPr lang="ar-IQ" sz="3600" dirty="0" smtClean="0">
                <a:cs typeface="DecoType Naskh" pitchFamily="2" charset="-78"/>
              </a:rPr>
              <a:t> يكتسبها </a:t>
            </a:r>
            <a:r>
              <a:rPr lang="ar-IQ" sz="3600" dirty="0" err="1" smtClean="0">
                <a:cs typeface="DecoType Naskh" pitchFamily="2" charset="-78"/>
              </a:rPr>
              <a:t>الانسان</a:t>
            </a:r>
            <a:r>
              <a:rPr lang="ar-IQ" sz="3600" dirty="0" smtClean="0">
                <a:cs typeface="DecoType Naskh" pitchFamily="2" charset="-78"/>
              </a:rPr>
              <a:t> عن طريق الاستماع </a:t>
            </a:r>
            <a:r>
              <a:rPr lang="ar-IQ" sz="3600" dirty="0" err="1" smtClean="0">
                <a:cs typeface="DecoType Naskh" pitchFamily="2" charset="-78"/>
              </a:rPr>
              <a:t>وبانها</a:t>
            </a:r>
            <a:r>
              <a:rPr lang="ar-IQ" sz="3600" dirty="0" smtClean="0">
                <a:cs typeface="DecoType Naskh" pitchFamily="2" charset="-78"/>
              </a:rPr>
              <a:t> </a:t>
            </a:r>
            <a:r>
              <a:rPr lang="ar-IQ" sz="3600" dirty="0" err="1" smtClean="0">
                <a:cs typeface="DecoType Naskh" pitchFamily="2" charset="-78"/>
              </a:rPr>
              <a:t>الوسيله</a:t>
            </a:r>
            <a:r>
              <a:rPr lang="ar-IQ" sz="3600" dirty="0" smtClean="0">
                <a:cs typeface="DecoType Naskh" pitchFamily="2" charset="-78"/>
              </a:rPr>
              <a:t> </a:t>
            </a:r>
            <a:r>
              <a:rPr lang="ar-IQ" sz="3600" dirty="0" err="1" smtClean="0">
                <a:cs typeface="DecoType Naskh" pitchFamily="2" charset="-78"/>
              </a:rPr>
              <a:t>المثلئ</a:t>
            </a:r>
            <a:r>
              <a:rPr lang="ar-IQ" sz="3600" dirty="0" smtClean="0">
                <a:cs typeface="DecoType Naskh" pitchFamily="2" charset="-78"/>
              </a:rPr>
              <a:t> للتفاعل والاتصال بين </a:t>
            </a:r>
            <a:r>
              <a:rPr lang="ar-IQ" sz="3600" dirty="0" err="1" smtClean="0">
                <a:cs typeface="DecoType Naskh" pitchFamily="2" charset="-78"/>
              </a:rPr>
              <a:t>افراد</a:t>
            </a:r>
            <a:r>
              <a:rPr lang="ar-IQ" sz="3600" dirty="0" smtClean="0">
                <a:cs typeface="DecoType Naskh" pitchFamily="2" charset="-78"/>
              </a:rPr>
              <a:t> </a:t>
            </a:r>
            <a:r>
              <a:rPr lang="ar-IQ" sz="3600" dirty="0" err="1" smtClean="0">
                <a:cs typeface="DecoType Naskh" pitchFamily="2" charset="-78"/>
              </a:rPr>
              <a:t>المجتع</a:t>
            </a:r>
            <a:r>
              <a:rPr lang="ar-IQ" sz="3600" dirty="0" smtClean="0">
                <a:cs typeface="DecoType Naskh" pitchFamily="2" charset="-78"/>
              </a:rPr>
              <a:t> الواحد. الاستماع </a:t>
            </a:r>
            <a:r>
              <a:rPr lang="ar-IQ" sz="3600" dirty="0" err="1" smtClean="0">
                <a:cs typeface="DecoType Naskh" pitchFamily="2" charset="-78"/>
              </a:rPr>
              <a:t>منشا</a:t>
            </a:r>
            <a:r>
              <a:rPr lang="ar-IQ" sz="3600" dirty="0" smtClean="0">
                <a:cs typeface="DecoType Naskh" pitchFamily="2" charset="-78"/>
              </a:rPr>
              <a:t> النشاط اللغوي وهما اسبق وجودا من القراءه </a:t>
            </a:r>
            <a:r>
              <a:rPr lang="ar-IQ" sz="3600" dirty="0" err="1" smtClean="0">
                <a:cs typeface="DecoType Naskh" pitchFamily="2" charset="-78"/>
              </a:rPr>
              <a:t>والكتابه</a:t>
            </a:r>
            <a:r>
              <a:rPr lang="ar-IQ" sz="3600" dirty="0" smtClean="0">
                <a:cs typeface="DecoType Naskh" pitchFamily="2" charset="-78"/>
              </a:rPr>
              <a:t> </a:t>
            </a:r>
            <a:r>
              <a:rPr lang="ar-IQ" sz="3600" dirty="0" err="1" smtClean="0">
                <a:cs typeface="DecoType Naskh" pitchFamily="2" charset="-78"/>
              </a:rPr>
              <a:t>بالاف</a:t>
            </a:r>
            <a:r>
              <a:rPr lang="ar-IQ" sz="3600" dirty="0" smtClean="0">
                <a:cs typeface="DecoType Naskh" pitchFamily="2" charset="-78"/>
              </a:rPr>
              <a:t> السنين وقد عاشت </a:t>
            </a:r>
            <a:r>
              <a:rPr lang="ar-IQ" sz="3600" dirty="0" err="1" smtClean="0">
                <a:cs typeface="DecoType Naskh" pitchFamily="2" charset="-78"/>
              </a:rPr>
              <a:t>امم</a:t>
            </a:r>
            <a:r>
              <a:rPr lang="ar-IQ" sz="3600" dirty="0" smtClean="0">
                <a:cs typeface="DecoType Naskh" pitchFamily="2" charset="-78"/>
              </a:rPr>
              <a:t> </a:t>
            </a:r>
            <a:r>
              <a:rPr lang="ar-IQ" sz="3600" dirty="0" err="1" smtClean="0">
                <a:cs typeface="DecoType Naskh" pitchFamily="2" charset="-78"/>
              </a:rPr>
              <a:t>ماقدر</a:t>
            </a:r>
            <a:r>
              <a:rPr lang="ar-IQ" sz="3600" dirty="0" smtClean="0">
                <a:cs typeface="DecoType Naskh" pitchFamily="2" charset="-78"/>
              </a:rPr>
              <a:t> لها ان تعيش من دون ان تعرف القراءه </a:t>
            </a:r>
            <a:r>
              <a:rPr lang="ar-IQ" sz="3600" dirty="0" err="1" smtClean="0">
                <a:cs typeface="DecoType Naskh" pitchFamily="2" charset="-78"/>
              </a:rPr>
              <a:t>والكتابه</a:t>
            </a:r>
            <a:r>
              <a:rPr lang="ar-IQ" sz="3600" dirty="0" smtClean="0">
                <a:cs typeface="DecoType Naskh" pitchFamily="2" charset="-78"/>
              </a:rPr>
              <a:t>،وقد ذكر مؤرخون ان الكتابه ظهرت </a:t>
            </a:r>
            <a:r>
              <a:rPr lang="ar-IQ" sz="3600" dirty="0" err="1" smtClean="0">
                <a:cs typeface="DecoType Naskh" pitchFamily="2" charset="-78"/>
              </a:rPr>
              <a:t>اولا</a:t>
            </a:r>
            <a:r>
              <a:rPr lang="ar-IQ" sz="3600" dirty="0" smtClean="0">
                <a:cs typeface="DecoType Naskh" pitchFamily="2" charset="-78"/>
              </a:rPr>
              <a:t> في الهند </a:t>
            </a:r>
            <a:r>
              <a:rPr lang="ar-IQ" sz="3600" dirty="0" err="1" smtClean="0">
                <a:cs typeface="DecoType Naskh" pitchFamily="2" charset="-78"/>
              </a:rPr>
              <a:t>او</a:t>
            </a:r>
            <a:r>
              <a:rPr lang="ar-IQ" sz="3600" dirty="0" smtClean="0">
                <a:cs typeface="DecoType Naskh" pitchFamily="2" charset="-78"/>
              </a:rPr>
              <a:t> في الصين </a:t>
            </a:r>
            <a:r>
              <a:rPr lang="ar-IQ" sz="3600" dirty="0" err="1" smtClean="0">
                <a:cs typeface="DecoType Naskh" pitchFamily="2" charset="-78"/>
              </a:rPr>
              <a:t>او</a:t>
            </a:r>
            <a:r>
              <a:rPr lang="ar-IQ" sz="3600" dirty="0" smtClean="0">
                <a:cs typeface="DecoType Naskh" pitchFamily="2" charset="-78"/>
              </a:rPr>
              <a:t> في مصر </a:t>
            </a:r>
            <a:r>
              <a:rPr lang="ar-IQ" sz="3600" dirty="0" err="1" smtClean="0">
                <a:cs typeface="DecoType Naskh" pitchFamily="2" charset="-78"/>
              </a:rPr>
              <a:t>القديمه</a:t>
            </a:r>
            <a:r>
              <a:rPr lang="ar-IQ" sz="3600" dirty="0" smtClean="0">
                <a:cs typeface="DecoType Naskh" pitchFamily="2" charset="-78"/>
              </a:rPr>
              <a:t>،ولكن هذه </a:t>
            </a:r>
            <a:r>
              <a:rPr lang="ar-IQ" sz="3600" dirty="0" err="1" smtClean="0">
                <a:cs typeface="DecoType Naskh" pitchFamily="2" charset="-78"/>
              </a:rPr>
              <a:t>الامم</a:t>
            </a:r>
            <a:r>
              <a:rPr lang="ar-IQ" sz="3600" dirty="0" smtClean="0">
                <a:cs typeface="DecoType Naskh" pitchFamily="2" charset="-78"/>
              </a:rPr>
              <a:t> كلها لم تكن </a:t>
            </a:r>
            <a:r>
              <a:rPr lang="ar-IQ" sz="3600" dirty="0" err="1" smtClean="0">
                <a:cs typeface="DecoType Naskh" pitchFamily="2" charset="-78"/>
              </a:rPr>
              <a:t>اول</a:t>
            </a:r>
            <a:r>
              <a:rPr lang="ar-IQ" sz="3600" dirty="0" smtClean="0">
                <a:cs typeface="DecoType Naskh" pitchFamily="2" charset="-78"/>
              </a:rPr>
              <a:t> </a:t>
            </a:r>
            <a:r>
              <a:rPr lang="ar-IQ" sz="3600" dirty="0" err="1" smtClean="0">
                <a:cs typeface="DecoType Naskh" pitchFamily="2" charset="-78"/>
              </a:rPr>
              <a:t>الخليقه</a:t>
            </a:r>
            <a:r>
              <a:rPr lang="ar-IQ" sz="3600" dirty="0" smtClean="0">
                <a:cs typeface="DecoType Naskh" pitchFamily="2" charset="-78"/>
              </a:rPr>
              <a:t>،</a:t>
            </a:r>
            <a:r>
              <a:rPr lang="ar-IQ" sz="3600" dirty="0" err="1" smtClean="0">
                <a:cs typeface="DecoType Naskh" pitchFamily="2" charset="-78"/>
              </a:rPr>
              <a:t>وانما</a:t>
            </a:r>
            <a:r>
              <a:rPr lang="ar-IQ" sz="3600" dirty="0" smtClean="0">
                <a:cs typeface="DecoType Naskh" pitchFamily="2" charset="-78"/>
              </a:rPr>
              <a:t> سبقتها </a:t>
            </a:r>
            <a:r>
              <a:rPr lang="ar-IQ" sz="3600" dirty="0" err="1" smtClean="0">
                <a:cs typeface="DecoType Naskh" pitchFamily="2" charset="-78"/>
              </a:rPr>
              <a:t>امم</a:t>
            </a:r>
            <a:r>
              <a:rPr lang="ar-IQ" sz="3600" dirty="0" smtClean="0">
                <a:cs typeface="DecoType Naskh" pitchFamily="2" charset="-78"/>
              </a:rPr>
              <a:t> وظهرت حضارات ثم </a:t>
            </a:r>
            <a:r>
              <a:rPr lang="ar-IQ" sz="3600" dirty="0" err="1" smtClean="0">
                <a:cs typeface="DecoType Naskh" pitchFamily="2" charset="-78"/>
              </a:rPr>
              <a:t>طوئ</a:t>
            </a:r>
            <a:r>
              <a:rPr lang="ar-IQ" sz="3600" dirty="0" smtClean="0">
                <a:cs typeface="DecoType Naskh" pitchFamily="2" charset="-78"/>
              </a:rPr>
              <a:t> صفحاتها الزمن. ان مهارات الاستماع من المهارات </a:t>
            </a:r>
            <a:r>
              <a:rPr lang="ar-IQ" sz="3600" dirty="0" err="1" smtClean="0">
                <a:cs typeface="DecoType Naskh" pitchFamily="2" charset="-78"/>
              </a:rPr>
              <a:t>البارزه</a:t>
            </a:r>
            <a:r>
              <a:rPr lang="ar-IQ" sz="3600" dirty="0" smtClean="0">
                <a:cs typeface="DecoType Naskh" pitchFamily="2" charset="-78"/>
              </a:rPr>
              <a:t> في </a:t>
            </a:r>
            <a:r>
              <a:rPr lang="ar-IQ" sz="3600" dirty="0" err="1" smtClean="0">
                <a:cs typeface="DecoType Naskh" pitchFamily="2" charset="-78"/>
              </a:rPr>
              <a:t>العمليه</a:t>
            </a:r>
            <a:r>
              <a:rPr lang="ar-IQ" sz="3600" dirty="0" smtClean="0">
                <a:cs typeface="DecoType Naskh" pitchFamily="2" charset="-78"/>
              </a:rPr>
              <a:t> اللغويه وقد اعتمد القدماء </a:t>
            </a:r>
            <a:r>
              <a:rPr lang="ar-IQ" sz="3600" dirty="0" err="1" smtClean="0">
                <a:cs typeface="DecoType Naskh" pitchFamily="2" charset="-78"/>
              </a:rPr>
              <a:t>علئ</a:t>
            </a:r>
            <a:r>
              <a:rPr lang="ar-IQ" sz="3600" dirty="0" smtClean="0">
                <a:cs typeface="DecoType Naskh" pitchFamily="2" charset="-78"/>
              </a:rPr>
              <a:t> سماع روايات </a:t>
            </a:r>
            <a:r>
              <a:rPr lang="ar-IQ" sz="3600" dirty="0" err="1" smtClean="0">
                <a:cs typeface="DecoType Naskh" pitchFamily="2" charset="-78"/>
              </a:rPr>
              <a:t>منطوقه</a:t>
            </a:r>
            <a:r>
              <a:rPr lang="ar-IQ" sz="3600" dirty="0" smtClean="0">
                <a:cs typeface="DecoType Naskh" pitchFamily="2" charset="-78"/>
              </a:rPr>
              <a:t> في نقل التراث من الماضي الئ الحاضر وذلك قبل اكتشاف </a:t>
            </a:r>
            <a:r>
              <a:rPr lang="ar-IQ" sz="3600" dirty="0" err="1" smtClean="0">
                <a:cs typeface="DecoType Naskh" pitchFamily="2" charset="-78"/>
              </a:rPr>
              <a:t>الطباعه</a:t>
            </a:r>
            <a:r>
              <a:rPr lang="ar-IQ" sz="3600" dirty="0" smtClean="0">
                <a:cs typeface="DecoType Naskh" pitchFamily="2" charset="-78"/>
              </a:rPr>
              <a:t> وكانت الكتابه بعد عمليه سماع </a:t>
            </a:r>
            <a:r>
              <a:rPr lang="ar-IQ" sz="3600" dirty="0" err="1" smtClean="0">
                <a:cs typeface="DecoType Naskh" pitchFamily="2" charset="-78"/>
              </a:rPr>
              <a:t>الماده</a:t>
            </a:r>
            <a:r>
              <a:rPr lang="ar-IQ" sz="3600" dirty="0" smtClean="0">
                <a:cs typeface="DecoType Naskh" pitchFamily="2" charset="-78"/>
              </a:rPr>
              <a:t> </a:t>
            </a:r>
            <a:r>
              <a:rPr lang="ar-IQ" sz="3600" dirty="0" err="1" smtClean="0">
                <a:cs typeface="DecoType Naskh" pitchFamily="2" charset="-78"/>
              </a:rPr>
              <a:t>الثقافيه</a:t>
            </a:r>
            <a:r>
              <a:rPr lang="ar-IQ" sz="3600" dirty="0" smtClean="0">
                <a:cs typeface="DecoType Naskh" pitchFamily="2" charset="-78"/>
              </a:rPr>
              <a:t> </a:t>
            </a:r>
            <a:r>
              <a:rPr lang="ar-IQ" sz="3600" dirty="0" err="1" smtClean="0">
                <a:cs typeface="DecoType Naskh" pitchFamily="2" charset="-78"/>
              </a:rPr>
              <a:t>بمعنئ</a:t>
            </a:r>
            <a:r>
              <a:rPr lang="ar-IQ" sz="3600" dirty="0" smtClean="0">
                <a:cs typeface="DecoType Naskh" pitchFamily="2" charset="-78"/>
              </a:rPr>
              <a:t> نقل </a:t>
            </a:r>
            <a:r>
              <a:rPr lang="ar-IQ" sz="3600" dirty="0" err="1" smtClean="0">
                <a:cs typeface="DecoType Naskh" pitchFamily="2" charset="-78"/>
              </a:rPr>
              <a:t>الماده</a:t>
            </a:r>
            <a:r>
              <a:rPr lang="ar-IQ" sz="3600" dirty="0" smtClean="0">
                <a:cs typeface="DecoType Naskh" pitchFamily="2" charset="-78"/>
              </a:rPr>
              <a:t> ثم كتابتها وهذا </a:t>
            </a:r>
            <a:r>
              <a:rPr lang="ar-IQ" sz="3600" dirty="0" err="1" smtClean="0">
                <a:cs typeface="DecoType Naskh" pitchFamily="2" charset="-78"/>
              </a:rPr>
              <a:t>مايؤكد</a:t>
            </a:r>
            <a:r>
              <a:rPr lang="ar-IQ" sz="3600" dirty="0" smtClean="0">
                <a:cs typeface="DecoType Naskh" pitchFamily="2" charset="-78"/>
              </a:rPr>
              <a:t> اهميه الاستماع.</a:t>
            </a:r>
            <a:endParaRPr lang="ar-IQ" sz="3600" dirty="0">
              <a:cs typeface="DecoType Naskh" pitchFamily="2" charset="-78"/>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939784"/>
          </a:xfrm>
        </p:spPr>
        <p:txBody>
          <a:bodyPr>
            <a:normAutofit fontScale="90000"/>
          </a:bodyPr>
          <a:lstStyle/>
          <a:p>
            <a:r>
              <a:rPr lang="ar-IQ" dirty="0" smtClean="0"/>
              <a:t/>
            </a:r>
            <a:br>
              <a:rPr lang="ar-IQ" dirty="0" smtClean="0"/>
            </a:br>
            <a:r>
              <a:rPr lang="ar-IQ" dirty="0" smtClean="0"/>
              <a:t/>
            </a:r>
            <a:br>
              <a:rPr lang="ar-IQ" dirty="0" smtClean="0"/>
            </a:br>
            <a:endParaRPr lang="ar-IQ" dirty="0"/>
          </a:p>
        </p:txBody>
      </p:sp>
      <p:sp>
        <p:nvSpPr>
          <p:cNvPr id="3" name="مستطيل 2"/>
          <p:cNvSpPr/>
          <p:nvPr/>
        </p:nvSpPr>
        <p:spPr>
          <a:xfrm>
            <a:off x="0" y="1357299"/>
            <a:ext cx="9144000" cy="1323439"/>
          </a:xfrm>
          <a:prstGeom prst="rect">
            <a:avLst/>
          </a:prstGeom>
        </p:spPr>
        <p:txBody>
          <a:bodyPr wrap="square">
            <a:spAutoFit/>
          </a:bodyPr>
          <a:lstStyle/>
          <a:p>
            <a:endParaRPr lang="ar-IQ" sz="4000" dirty="0" smtClean="0"/>
          </a:p>
          <a:p>
            <a:endParaRPr lang="en-US" sz="4000" dirty="0"/>
          </a:p>
        </p:txBody>
      </p:sp>
      <p:sp>
        <p:nvSpPr>
          <p:cNvPr id="7" name="مستطيل 6"/>
          <p:cNvSpPr/>
          <p:nvPr/>
        </p:nvSpPr>
        <p:spPr>
          <a:xfrm>
            <a:off x="0" y="0"/>
            <a:ext cx="9144000" cy="6986528"/>
          </a:xfrm>
          <a:prstGeom prst="rect">
            <a:avLst/>
          </a:prstGeom>
        </p:spPr>
        <p:txBody>
          <a:bodyPr wrap="square">
            <a:spAutoFit/>
          </a:bodyPr>
          <a:lstStyle/>
          <a:p>
            <a:pPr algn="ctr"/>
            <a:r>
              <a:rPr lang="ar-IQ" sz="2800" dirty="0" smtClean="0">
                <a:cs typeface="DecoType Naskh" pitchFamily="2" charset="-78"/>
              </a:rPr>
              <a:t>ويعد الاستماع مرحله </a:t>
            </a:r>
            <a:r>
              <a:rPr lang="ar-IQ" sz="2800" dirty="0" err="1" smtClean="0">
                <a:cs typeface="DecoType Naskh" pitchFamily="2" charset="-78"/>
              </a:rPr>
              <a:t>الحضانه</a:t>
            </a:r>
            <a:r>
              <a:rPr lang="ar-IQ" sz="2800" dirty="0" smtClean="0">
                <a:cs typeface="DecoType Naskh" pitchFamily="2" charset="-78"/>
              </a:rPr>
              <a:t> لسائر المهارات اللغويه،اذ ان المتحدث يعكس في حديثه اللغه التي يستمع </a:t>
            </a:r>
            <a:r>
              <a:rPr lang="ar-IQ" sz="2800" dirty="0" err="1" smtClean="0">
                <a:cs typeface="DecoType Naskh" pitchFamily="2" charset="-78"/>
              </a:rPr>
              <a:t>اليها</a:t>
            </a:r>
            <a:r>
              <a:rPr lang="ar-IQ" sz="2800" dirty="0" smtClean="0">
                <a:cs typeface="DecoType Naskh" pitchFamily="2" charset="-78"/>
              </a:rPr>
              <a:t>،كما ان اداء المتحدث وانسيابه وطلاقاه تؤثر في المستمع وتدفعه الئ محاكاته </a:t>
            </a:r>
            <a:r>
              <a:rPr lang="ar-IQ" sz="2800" dirty="0" err="1" smtClean="0">
                <a:cs typeface="DecoType Naskh" pitchFamily="2" charset="-78"/>
              </a:rPr>
              <a:t>والدقه</a:t>
            </a:r>
            <a:r>
              <a:rPr lang="ar-IQ" sz="2800" dirty="0" smtClean="0">
                <a:cs typeface="DecoType Naskh" pitchFamily="2" charset="-78"/>
              </a:rPr>
              <a:t> في </a:t>
            </a:r>
            <a:r>
              <a:rPr lang="ar-IQ" sz="2800" dirty="0" err="1" smtClean="0">
                <a:cs typeface="DecoType Naskh" pitchFamily="2" charset="-78"/>
              </a:rPr>
              <a:t>المحادثه</a:t>
            </a:r>
            <a:r>
              <a:rPr lang="ar-IQ" sz="2800" dirty="0" smtClean="0">
                <a:cs typeface="DecoType Naskh" pitchFamily="2" charset="-78"/>
              </a:rPr>
              <a:t> تكتسب </a:t>
            </a:r>
            <a:r>
              <a:rPr lang="ar-IQ" sz="2800" dirty="0" err="1" smtClean="0">
                <a:cs typeface="DecoType Naskh" pitchFamily="2" charset="-78"/>
              </a:rPr>
              <a:t>بلاستماع</a:t>
            </a:r>
            <a:r>
              <a:rPr lang="ar-IQ" sz="2800" dirty="0" smtClean="0">
                <a:cs typeface="DecoType Naskh" pitchFamily="2" charset="-78"/>
              </a:rPr>
              <a:t> الدقيق الئ المتحدث الدقيق ذلك لان نمو مهارات الاستماع تساعد </a:t>
            </a:r>
            <a:r>
              <a:rPr lang="ar-IQ" sz="2800" dirty="0" err="1" smtClean="0">
                <a:cs typeface="DecoType Naskh" pitchFamily="2" charset="-78"/>
              </a:rPr>
              <a:t>علئ</a:t>
            </a:r>
            <a:r>
              <a:rPr lang="ar-IQ" sz="2800" dirty="0" smtClean="0">
                <a:cs typeface="DecoType Naskh" pitchFamily="2" charset="-78"/>
              </a:rPr>
              <a:t> الانطلاق في </a:t>
            </a:r>
            <a:r>
              <a:rPr lang="ar-IQ" sz="2800" dirty="0" err="1" smtClean="0">
                <a:cs typeface="DecoType Naskh" pitchFamily="2" charset="-78"/>
              </a:rPr>
              <a:t>المحادثه</a:t>
            </a:r>
            <a:r>
              <a:rPr lang="ar-IQ" sz="2800" dirty="0" smtClean="0">
                <a:cs typeface="DecoType Naskh" pitchFamily="2" charset="-78"/>
              </a:rPr>
              <a:t>. لذا تعد اهميه الاستماع </a:t>
            </a:r>
            <a:r>
              <a:rPr lang="ar-IQ" sz="2800" dirty="0" err="1" smtClean="0">
                <a:cs typeface="DecoType Naskh" pitchFamily="2" charset="-78"/>
              </a:rPr>
              <a:t>كبرئ</a:t>
            </a:r>
            <a:r>
              <a:rPr lang="ar-IQ" sz="2800" dirty="0" smtClean="0">
                <a:cs typeface="DecoType Naskh" pitchFamily="2" charset="-78"/>
              </a:rPr>
              <a:t> المهارات فهو فن ترتكز عليه كل فنون اللغه العربيه من تحدث وقراءه وكتابه لذا من الضروري </a:t>
            </a:r>
            <a:r>
              <a:rPr lang="ar-IQ" sz="2800" dirty="0" err="1" smtClean="0">
                <a:cs typeface="DecoType Naskh" pitchFamily="2" charset="-78"/>
              </a:rPr>
              <a:t>العنايه</a:t>
            </a:r>
            <a:r>
              <a:rPr lang="ar-IQ" sz="2800" dirty="0" smtClean="0">
                <a:cs typeface="DecoType Naskh" pitchFamily="2" charset="-78"/>
              </a:rPr>
              <a:t> والاهتمام بالمهارات والخبرات التي تؤدي الئ تحسين </a:t>
            </a:r>
            <a:r>
              <a:rPr lang="ar-IQ" sz="2800" dirty="0" err="1" smtClean="0">
                <a:cs typeface="DecoType Naskh" pitchFamily="2" charset="-78"/>
              </a:rPr>
              <a:t>القدره</a:t>
            </a:r>
            <a:r>
              <a:rPr lang="ar-IQ" sz="2800" dirty="0" smtClean="0">
                <a:cs typeface="DecoType Naskh" pitchFamily="2" charset="-78"/>
              </a:rPr>
              <a:t> </a:t>
            </a:r>
            <a:r>
              <a:rPr lang="ar-IQ" sz="2800" dirty="0" err="1" smtClean="0">
                <a:cs typeface="DecoType Naskh" pitchFamily="2" charset="-78"/>
              </a:rPr>
              <a:t>علئ</a:t>
            </a:r>
            <a:r>
              <a:rPr lang="ar-IQ" sz="2800" dirty="0" smtClean="0">
                <a:cs typeface="DecoType Naskh" pitchFamily="2" charset="-78"/>
              </a:rPr>
              <a:t> الاستماع من الاختبارات </a:t>
            </a:r>
            <a:r>
              <a:rPr lang="ar-IQ" sz="2800" dirty="0" err="1" smtClean="0">
                <a:cs typeface="DecoType Naskh" pitchFamily="2" charset="-78"/>
              </a:rPr>
              <a:t>التحصيليه</a:t>
            </a:r>
            <a:r>
              <a:rPr lang="ar-IQ" sz="2800" dirty="0" smtClean="0">
                <a:cs typeface="DecoType Naskh" pitchFamily="2" charset="-78"/>
              </a:rPr>
              <a:t>. يعد الاستماع شرط </a:t>
            </a:r>
            <a:r>
              <a:rPr lang="ar-IQ" sz="2800" dirty="0" err="1" smtClean="0">
                <a:cs typeface="DecoType Naskh" pitchFamily="2" charset="-78"/>
              </a:rPr>
              <a:t>اساسي</a:t>
            </a:r>
            <a:r>
              <a:rPr lang="ar-IQ" sz="2800" dirty="0" smtClean="0">
                <a:cs typeface="DecoType Naskh" pitchFamily="2" charset="-78"/>
              </a:rPr>
              <a:t> للنمو اللغوي بصفه عامه ويأتي </a:t>
            </a:r>
            <a:r>
              <a:rPr lang="ar-IQ" sz="2800" dirty="0" err="1" smtClean="0">
                <a:cs typeface="DecoType Naskh" pitchFamily="2" charset="-78"/>
              </a:rPr>
              <a:t>بالمرتبه</a:t>
            </a:r>
            <a:r>
              <a:rPr lang="ar-IQ" sz="2800" dirty="0" smtClean="0">
                <a:cs typeface="DecoType Naskh" pitchFamily="2" charset="-78"/>
              </a:rPr>
              <a:t> </a:t>
            </a:r>
            <a:r>
              <a:rPr lang="ar-IQ" sz="2800" dirty="0" err="1" smtClean="0">
                <a:cs typeface="DecoType Naskh" pitchFamily="2" charset="-78"/>
              </a:rPr>
              <a:t>الاولئ</a:t>
            </a:r>
            <a:r>
              <a:rPr lang="ar-IQ" sz="2800" dirty="0" smtClean="0">
                <a:cs typeface="DecoType Naskh" pitchFamily="2" charset="-78"/>
              </a:rPr>
              <a:t> من حيث الترتيب المهارات </a:t>
            </a:r>
            <a:r>
              <a:rPr lang="ar-IQ" sz="2800" dirty="0" err="1" smtClean="0">
                <a:cs typeface="DecoType Naskh" pitchFamily="2" charset="-78"/>
              </a:rPr>
              <a:t>السابقه</a:t>
            </a:r>
            <a:r>
              <a:rPr lang="ar-IQ" sz="2800" dirty="0" smtClean="0">
                <a:cs typeface="DecoType Naskh" pitchFamily="2" charset="-78"/>
              </a:rPr>
              <a:t> زمنيا في </a:t>
            </a:r>
            <a:r>
              <a:rPr lang="ar-IQ" sz="2800" dirty="0" err="1" smtClean="0">
                <a:cs typeface="DecoType Naskh" pitchFamily="2" charset="-78"/>
              </a:rPr>
              <a:t>اطار</a:t>
            </a:r>
            <a:r>
              <a:rPr lang="ar-IQ" sz="2800" dirty="0" smtClean="0">
                <a:cs typeface="DecoType Naskh" pitchFamily="2" charset="-78"/>
              </a:rPr>
              <a:t> النمو اللغوي فالطفل </a:t>
            </a:r>
            <a:r>
              <a:rPr lang="ar-IQ" sz="2800" dirty="0" err="1" smtClean="0">
                <a:cs typeface="DecoType Naskh" pitchFamily="2" charset="-78"/>
              </a:rPr>
              <a:t>يبدا</a:t>
            </a:r>
            <a:r>
              <a:rPr lang="ar-IQ" sz="2800" dirty="0" smtClean="0">
                <a:cs typeface="DecoType Naskh" pitchFamily="2" charset="-78"/>
              </a:rPr>
              <a:t> بعد </a:t>
            </a:r>
            <a:r>
              <a:rPr lang="ar-IQ" sz="2800" dirty="0" err="1" smtClean="0">
                <a:cs typeface="DecoType Naskh" pitchFamily="2" charset="-78"/>
              </a:rPr>
              <a:t>الولاده</a:t>
            </a:r>
            <a:r>
              <a:rPr lang="ar-IQ" sz="2800" dirty="0" smtClean="0">
                <a:cs typeface="DecoType Naskh" pitchFamily="2" charset="-78"/>
              </a:rPr>
              <a:t> بعد </a:t>
            </a:r>
            <a:r>
              <a:rPr lang="ar-IQ" sz="2800" dirty="0" err="1" smtClean="0">
                <a:cs typeface="DecoType Naskh" pitchFamily="2" charset="-78"/>
              </a:rPr>
              <a:t>ايام</a:t>
            </a:r>
            <a:r>
              <a:rPr lang="ar-IQ" sz="2800" dirty="0" smtClean="0">
                <a:cs typeface="DecoType Naskh" pitchFamily="2" charset="-78"/>
              </a:rPr>
              <a:t> في التعرف </a:t>
            </a:r>
            <a:r>
              <a:rPr lang="ar-IQ" sz="2800" dirty="0" err="1" smtClean="0">
                <a:cs typeface="DecoType Naskh" pitchFamily="2" charset="-78"/>
              </a:rPr>
              <a:t>علئ</a:t>
            </a:r>
            <a:r>
              <a:rPr lang="ar-IQ" sz="2800" dirty="0" smtClean="0">
                <a:cs typeface="DecoType Naskh" pitchFamily="2" charset="-78"/>
              </a:rPr>
              <a:t> </a:t>
            </a:r>
            <a:r>
              <a:rPr lang="ar-IQ" sz="2800" dirty="0" err="1" smtClean="0">
                <a:cs typeface="DecoType Naskh" pitchFamily="2" charset="-78"/>
              </a:rPr>
              <a:t>الاصوات</a:t>
            </a:r>
            <a:r>
              <a:rPr lang="ar-IQ" sz="2800" dirty="0" smtClean="0">
                <a:cs typeface="DecoType Naskh" pitchFamily="2" charset="-78"/>
              </a:rPr>
              <a:t> </a:t>
            </a:r>
            <a:r>
              <a:rPr lang="ar-IQ" sz="2800" dirty="0" err="1" smtClean="0">
                <a:cs typeface="DecoType Naskh" pitchFamily="2" charset="-78"/>
              </a:rPr>
              <a:t>المحيطه</a:t>
            </a:r>
            <a:r>
              <a:rPr lang="ar-IQ" sz="2800" dirty="0" smtClean="0">
                <a:cs typeface="DecoType Naskh" pitchFamily="2" charset="-78"/>
              </a:rPr>
              <a:t> به وفي </a:t>
            </a:r>
            <a:r>
              <a:rPr lang="ar-IQ" sz="2800" dirty="0" err="1" smtClean="0">
                <a:cs typeface="DecoType Naskh" pitchFamily="2" charset="-78"/>
              </a:rPr>
              <a:t>نهايه</a:t>
            </a:r>
            <a:r>
              <a:rPr lang="ar-IQ" sz="2800" dirty="0" smtClean="0">
                <a:cs typeface="DecoType Naskh" pitchFamily="2" charset="-78"/>
              </a:rPr>
              <a:t> عامه </a:t>
            </a:r>
            <a:r>
              <a:rPr lang="ar-IQ" sz="2800" dirty="0" err="1" smtClean="0">
                <a:cs typeface="DecoType Naskh" pitchFamily="2" charset="-78"/>
              </a:rPr>
              <a:t>الاولي</a:t>
            </a:r>
            <a:r>
              <a:rPr lang="ar-IQ" sz="2800" dirty="0" smtClean="0">
                <a:cs typeface="DecoType Naskh" pitchFamily="2" charset="-78"/>
              </a:rPr>
              <a:t> تقريبا </a:t>
            </a:r>
            <a:r>
              <a:rPr lang="ar-IQ" sz="2800" dirty="0" err="1" smtClean="0">
                <a:cs typeface="DecoType Naskh" pitchFamily="2" charset="-78"/>
              </a:rPr>
              <a:t>يبدا</a:t>
            </a:r>
            <a:r>
              <a:rPr lang="ar-IQ" sz="2800" dirty="0" smtClean="0">
                <a:cs typeface="DecoType Naskh" pitchFamily="2" charset="-78"/>
              </a:rPr>
              <a:t> بنطق الملمات ومع </a:t>
            </a:r>
            <a:r>
              <a:rPr lang="ar-IQ" sz="2800" dirty="0" err="1" smtClean="0">
                <a:cs typeface="DecoType Naskh" pitchFamily="2" charset="-78"/>
              </a:rPr>
              <a:t>بدايه</a:t>
            </a:r>
            <a:r>
              <a:rPr lang="ar-IQ" sz="2800" dirty="0" smtClean="0">
                <a:cs typeface="DecoType Naskh" pitchFamily="2" charset="-78"/>
              </a:rPr>
              <a:t> التعليم في </a:t>
            </a:r>
            <a:r>
              <a:rPr lang="ar-IQ" sz="2800" dirty="0" err="1" smtClean="0">
                <a:cs typeface="DecoType Naskh" pitchFamily="2" charset="-78"/>
              </a:rPr>
              <a:t>المدرسه</a:t>
            </a:r>
            <a:r>
              <a:rPr lang="ar-IQ" sz="2800" dirty="0" smtClean="0">
                <a:cs typeface="DecoType Naskh" pitchFamily="2" charset="-78"/>
              </a:rPr>
              <a:t> يستعمل </a:t>
            </a:r>
            <a:r>
              <a:rPr lang="ar-IQ" sz="2800" dirty="0" err="1" smtClean="0">
                <a:cs typeface="DecoType Naskh" pitchFamily="2" charset="-78"/>
              </a:rPr>
              <a:t>حصيله</a:t>
            </a:r>
            <a:r>
              <a:rPr lang="ar-IQ" sz="2800" dirty="0" smtClean="0">
                <a:cs typeface="DecoType Naskh" pitchFamily="2" charset="-78"/>
              </a:rPr>
              <a:t> </a:t>
            </a:r>
            <a:r>
              <a:rPr lang="ar-IQ" sz="2800" dirty="0" err="1" smtClean="0">
                <a:cs typeface="DecoType Naskh" pitchFamily="2" charset="-78"/>
              </a:rPr>
              <a:t>الاصوات</a:t>
            </a:r>
            <a:r>
              <a:rPr lang="ar-IQ" sz="2800" dirty="0" smtClean="0">
                <a:cs typeface="DecoType Naskh" pitchFamily="2" charset="-78"/>
              </a:rPr>
              <a:t> </a:t>
            </a:r>
            <a:r>
              <a:rPr lang="ar-IQ" sz="2800" dirty="0" err="1" smtClean="0">
                <a:cs typeface="DecoType Naskh" pitchFamily="2" charset="-78"/>
              </a:rPr>
              <a:t>المسموعه</a:t>
            </a:r>
            <a:r>
              <a:rPr lang="ar-IQ" sz="2800" dirty="0" smtClean="0">
                <a:cs typeface="DecoType Naskh" pitchFamily="2" charset="-78"/>
              </a:rPr>
              <a:t> لديه في التعرف،والتمييز بين </a:t>
            </a:r>
            <a:r>
              <a:rPr lang="ar-IQ" sz="2800" dirty="0" err="1" smtClean="0">
                <a:cs typeface="DecoType Naskh" pitchFamily="2" charset="-78"/>
              </a:rPr>
              <a:t>اصوات</a:t>
            </a:r>
            <a:r>
              <a:rPr lang="ar-IQ" sz="2800" dirty="0" smtClean="0">
                <a:cs typeface="DecoType Naskh" pitchFamily="2" charset="-78"/>
              </a:rPr>
              <a:t> الكلمات </a:t>
            </a:r>
            <a:r>
              <a:rPr lang="ar-IQ" sz="2800" dirty="0" err="1" smtClean="0">
                <a:cs typeface="DecoType Naskh" pitchFamily="2" charset="-78"/>
              </a:rPr>
              <a:t>المكتوبه</a:t>
            </a:r>
            <a:r>
              <a:rPr lang="ar-IQ" sz="2800" dirty="0" smtClean="0">
                <a:cs typeface="DecoType Naskh" pitchFamily="2" charset="-78"/>
              </a:rPr>
              <a:t> فيقرا ويكتب لذلك فان الاستماع </a:t>
            </a:r>
            <a:r>
              <a:rPr lang="ar-IQ" sz="2800" dirty="0" err="1" smtClean="0">
                <a:cs typeface="DecoType Naskh" pitchFamily="2" charset="-78"/>
              </a:rPr>
              <a:t>لاغنئ</a:t>
            </a:r>
            <a:r>
              <a:rPr lang="ar-IQ" sz="2800" dirty="0" smtClean="0">
                <a:cs typeface="DecoType Naskh" pitchFamily="2" charset="-78"/>
              </a:rPr>
              <a:t> عنه لظهور الكلام </a:t>
            </a:r>
            <a:r>
              <a:rPr lang="ar-IQ" sz="2800" dirty="0" err="1" smtClean="0">
                <a:cs typeface="DecoType Naskh" pitchFamily="2" charset="-78"/>
              </a:rPr>
              <a:t>والقراءه</a:t>
            </a:r>
            <a:r>
              <a:rPr lang="ar-IQ" sz="2800" dirty="0" smtClean="0">
                <a:cs typeface="DecoType Naskh" pitchFamily="2" charset="-78"/>
              </a:rPr>
              <a:t> </a:t>
            </a:r>
            <a:r>
              <a:rPr lang="ar-IQ" sz="2800" dirty="0" err="1" smtClean="0">
                <a:cs typeface="DecoType Naskh" pitchFamily="2" charset="-78"/>
              </a:rPr>
              <a:t>والكتابه</a:t>
            </a:r>
            <a:r>
              <a:rPr lang="ar-IQ" sz="2800" dirty="0" smtClean="0">
                <a:cs typeface="DecoType Naskh" pitchFamily="2" charset="-78"/>
              </a:rPr>
              <a:t>. وقد </a:t>
            </a:r>
            <a:r>
              <a:rPr lang="ar-IQ" sz="2800" dirty="0" err="1" smtClean="0">
                <a:cs typeface="DecoType Naskh" pitchFamily="2" charset="-78"/>
              </a:rPr>
              <a:t>اثبتت</a:t>
            </a:r>
            <a:r>
              <a:rPr lang="ar-IQ" sz="2800" dirty="0" smtClean="0">
                <a:cs typeface="DecoType Naskh" pitchFamily="2" charset="-78"/>
              </a:rPr>
              <a:t> الدراسات </a:t>
            </a:r>
            <a:r>
              <a:rPr lang="ar-IQ" sz="2800" dirty="0" err="1" smtClean="0">
                <a:cs typeface="DecoType Naskh" pitchFamily="2" charset="-78"/>
              </a:rPr>
              <a:t>المبكره</a:t>
            </a:r>
            <a:r>
              <a:rPr lang="ar-IQ" sz="2800" dirty="0" smtClean="0">
                <a:cs typeface="DecoType Naskh" pitchFamily="2" charset="-78"/>
              </a:rPr>
              <a:t> ‏ضرورة الاهتمام بتدريس الاستماع والتدريب على مهاراته المتنوعة </a:t>
            </a:r>
            <a:r>
              <a:rPr lang="ar-IQ" sz="2800" dirty="0" err="1" smtClean="0">
                <a:cs typeface="DecoType Naskh" pitchFamily="2" charset="-78"/>
              </a:rPr>
              <a:t>واصبح</a:t>
            </a:r>
            <a:r>
              <a:rPr lang="ar-IQ" sz="2800" dirty="0" smtClean="0">
                <a:cs typeface="DecoType Naskh" pitchFamily="2" charset="-78"/>
              </a:rPr>
              <a:t> الاستماع جزء رئيسي في معظم برامج تعليم اللغات في الدول المتقدمة ‏في هذا المضمار فقد كشفت بعض هذه الدراسات ان تلاميذ المدرسة </a:t>
            </a:r>
            <a:r>
              <a:rPr lang="ar-IQ" sz="2800" dirty="0" err="1" smtClean="0">
                <a:cs typeface="DecoType Naskh" pitchFamily="2" charset="-78"/>
              </a:rPr>
              <a:t>الثانويه</a:t>
            </a:r>
            <a:r>
              <a:rPr lang="ar-IQ" sz="2800" dirty="0" smtClean="0">
                <a:cs typeface="DecoType Naskh" pitchFamily="2" charset="-78"/>
              </a:rPr>
              <a:t> في بعض هذه البلاد يخصصون٣٠٪؜ من برامج تعليم الحديث و١٦٪؜ </a:t>
            </a:r>
            <a:r>
              <a:rPr lang="ar-IQ" sz="2800" dirty="0" err="1" smtClean="0">
                <a:cs typeface="DecoType Naskh" pitchFamily="2" charset="-78"/>
              </a:rPr>
              <a:t>للقراءه</a:t>
            </a:r>
            <a:r>
              <a:rPr lang="ar-IQ" sz="2800" dirty="0" smtClean="0">
                <a:cs typeface="DecoType Naskh" pitchFamily="2" charset="-78"/>
              </a:rPr>
              <a:t> و٩٪؜ </a:t>
            </a:r>
            <a:r>
              <a:rPr lang="ar-IQ" sz="2800" dirty="0" err="1" smtClean="0">
                <a:cs typeface="DecoType Naskh" pitchFamily="2" charset="-78"/>
              </a:rPr>
              <a:t>للكتابه</a:t>
            </a:r>
            <a:r>
              <a:rPr lang="ar-IQ" sz="2800" dirty="0" smtClean="0">
                <a:cs typeface="DecoType Naskh" pitchFamily="2" charset="-78"/>
              </a:rPr>
              <a:t> و٤٥٪؜للاستماع،وكشفت </a:t>
            </a:r>
            <a:r>
              <a:rPr lang="ar-IQ" sz="2800" dirty="0" err="1" smtClean="0">
                <a:cs typeface="DecoType Naskh" pitchFamily="2" charset="-78"/>
              </a:rPr>
              <a:t>دراسه</a:t>
            </a:r>
            <a:r>
              <a:rPr lang="ar-IQ" sz="2800" dirty="0" smtClean="0">
                <a:cs typeface="DecoType Naskh" pitchFamily="2" charset="-78"/>
              </a:rPr>
              <a:t> حديثه عن ان </a:t>
            </a:r>
            <a:r>
              <a:rPr lang="ar-IQ" sz="2800" dirty="0" err="1" smtClean="0">
                <a:cs typeface="DecoType Naskh" pitchFamily="2" charset="-78"/>
              </a:rPr>
              <a:t>المدرسه</a:t>
            </a:r>
            <a:r>
              <a:rPr lang="ar-IQ" sz="2800" dirty="0" smtClean="0">
                <a:cs typeface="DecoType Naskh" pitchFamily="2" charset="-78"/>
              </a:rPr>
              <a:t> </a:t>
            </a:r>
            <a:r>
              <a:rPr lang="ar-IQ" sz="2800" dirty="0" err="1" smtClean="0">
                <a:cs typeface="DecoType Naskh" pitchFamily="2" charset="-78"/>
              </a:rPr>
              <a:t>الابتدائيه</a:t>
            </a:r>
            <a:r>
              <a:rPr lang="ar-IQ" sz="2800" dirty="0" smtClean="0">
                <a:cs typeface="DecoType Naskh" pitchFamily="2" charset="-78"/>
              </a:rPr>
              <a:t> يقضون حوالي (٢,٥)</a:t>
            </a:r>
            <a:r>
              <a:rPr lang="ar-IQ" sz="2800" dirty="0" err="1" smtClean="0">
                <a:cs typeface="DecoType Naskh" pitchFamily="2" charset="-78"/>
              </a:rPr>
              <a:t>ساعه</a:t>
            </a:r>
            <a:r>
              <a:rPr lang="ar-IQ" sz="2800" dirty="0" smtClean="0">
                <a:cs typeface="DecoType Naskh" pitchFamily="2" charset="-78"/>
              </a:rPr>
              <a:t> من كل يوم في الاستماع.</a:t>
            </a:r>
            <a:endParaRPr lang="ar-IQ" sz="2800" dirty="0">
              <a:cs typeface="DecoType Naskh" pitchFamily="2" charset="-78"/>
            </a:endParaRPr>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نص 3"/>
          <p:cNvSpPr>
            <a:spLocks noGrp="1"/>
          </p:cNvSpPr>
          <p:nvPr>
            <p:ph type="body" idx="2"/>
          </p:nvPr>
        </p:nvSpPr>
        <p:spPr>
          <a:xfrm>
            <a:off x="0" y="0"/>
            <a:ext cx="4714876" cy="6858000"/>
          </a:xfrm>
        </p:spPr>
        <p:txBody>
          <a:bodyPr>
            <a:noAutofit/>
          </a:bodyPr>
          <a:lstStyle/>
          <a:p>
            <a:endParaRPr lang="ar-IQ" sz="2300" b="1" i="1" dirty="0" smtClean="0"/>
          </a:p>
          <a:p>
            <a:endParaRPr lang="ar-IQ" sz="2300" b="1" i="1" dirty="0" smtClean="0"/>
          </a:p>
          <a:p>
            <a:endParaRPr lang="ar-IQ" sz="2300" b="1" i="1" dirty="0" smtClean="0"/>
          </a:p>
        </p:txBody>
      </p:sp>
      <p:sp>
        <p:nvSpPr>
          <p:cNvPr id="2" name="عنوان 1"/>
          <p:cNvSpPr>
            <a:spLocks noGrp="1"/>
          </p:cNvSpPr>
          <p:nvPr>
            <p:ph type="title"/>
          </p:nvPr>
        </p:nvSpPr>
        <p:spPr>
          <a:xfrm>
            <a:off x="4643438" y="500042"/>
            <a:ext cx="4500562" cy="1285884"/>
          </a:xfrm>
        </p:spPr>
        <p:txBody>
          <a:bodyPr>
            <a:normAutofit fontScale="90000"/>
          </a:bodyPr>
          <a:lstStyle/>
          <a:p>
            <a:pPr algn="ctr"/>
            <a:r>
              <a:rPr lang="ar-IQ" sz="32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r>
            <a:br>
              <a:rPr lang="ar-IQ" sz="32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r>
              <a:rPr lang="ar-IQ" sz="3200"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r>
            <a:br>
              <a:rPr lang="ar-IQ" sz="3200"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br>
            <a:endParaRPr lang="ar-IQ" sz="3200" b="1" i="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5" name="عنصر نائب للمحتوى 4"/>
          <p:cNvSpPr>
            <a:spLocks noGrp="1"/>
          </p:cNvSpPr>
          <p:nvPr>
            <p:ph sz="quarter" idx="1"/>
          </p:nvPr>
        </p:nvSpPr>
        <p:spPr/>
        <p:txBody>
          <a:bodyPr/>
          <a:lstStyle/>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a:p>
            <a:pPr>
              <a:buNone/>
            </a:pPr>
            <a:endParaRPr lang="ar-IQ" dirty="0" smtClean="0"/>
          </a:p>
        </p:txBody>
      </p:sp>
      <p:sp>
        <p:nvSpPr>
          <p:cNvPr id="8" name="مستطيل 7"/>
          <p:cNvSpPr/>
          <p:nvPr/>
        </p:nvSpPr>
        <p:spPr>
          <a:xfrm>
            <a:off x="0" y="0"/>
            <a:ext cx="9144000" cy="1384995"/>
          </a:xfrm>
          <a:prstGeom prst="rect">
            <a:avLst/>
          </a:prstGeom>
        </p:spPr>
        <p:txBody>
          <a:bodyPr wrap="square">
            <a:spAutoFit/>
          </a:bodyPr>
          <a:lstStyle/>
          <a:p>
            <a:pPr algn="ctr"/>
            <a:r>
              <a:rPr lang="ar-IQ" sz="2800" dirty="0" err="1" smtClean="0">
                <a:cs typeface="DecoType Naskh" pitchFamily="2" charset="-78"/>
              </a:rPr>
              <a:t>اثبتت</a:t>
            </a:r>
            <a:r>
              <a:rPr lang="ar-IQ" sz="2800" dirty="0" smtClean="0">
                <a:cs typeface="DecoType Naskh" pitchFamily="2" charset="-78"/>
              </a:rPr>
              <a:t> دراسات </a:t>
            </a:r>
            <a:r>
              <a:rPr lang="ar-IQ" sz="2800" dirty="0" err="1" smtClean="0">
                <a:cs typeface="DecoType Naskh" pitchFamily="2" charset="-78"/>
              </a:rPr>
              <a:t>كثيره</a:t>
            </a:r>
            <a:r>
              <a:rPr lang="ar-IQ" sz="2800" dirty="0" smtClean="0">
                <a:cs typeface="DecoType Naskh" pitchFamily="2" charset="-78"/>
              </a:rPr>
              <a:t> في </a:t>
            </a:r>
            <a:r>
              <a:rPr lang="ar-IQ" sz="2800" dirty="0" err="1" smtClean="0">
                <a:cs typeface="DecoType Naskh" pitchFamily="2" charset="-78"/>
              </a:rPr>
              <a:t>اوربا</a:t>
            </a:r>
            <a:r>
              <a:rPr lang="ar-IQ" sz="2800" dirty="0" smtClean="0">
                <a:cs typeface="DecoType Naskh" pitchFamily="2" charset="-78"/>
              </a:rPr>
              <a:t> </a:t>
            </a:r>
            <a:r>
              <a:rPr lang="ar-IQ" sz="2800" dirty="0" err="1" smtClean="0">
                <a:cs typeface="DecoType Naskh" pitchFamily="2" charset="-78"/>
              </a:rPr>
              <a:t>وامريكا</a:t>
            </a:r>
            <a:r>
              <a:rPr lang="ar-IQ" sz="2800" dirty="0" smtClean="0">
                <a:cs typeface="DecoType Naskh" pitchFamily="2" charset="-78"/>
              </a:rPr>
              <a:t> </a:t>
            </a:r>
            <a:r>
              <a:rPr lang="ar-IQ" sz="2800" dirty="0" err="1" smtClean="0">
                <a:cs typeface="DecoType Naskh" pitchFamily="2" charset="-78"/>
              </a:rPr>
              <a:t>امكانيه</a:t>
            </a:r>
            <a:r>
              <a:rPr lang="ar-IQ" sz="2800" dirty="0" smtClean="0">
                <a:cs typeface="DecoType Naskh" pitchFamily="2" charset="-78"/>
              </a:rPr>
              <a:t> تفوق التلميذ في </a:t>
            </a:r>
            <a:r>
              <a:rPr lang="ar-IQ" sz="2800" dirty="0" err="1" smtClean="0">
                <a:cs typeface="DecoType Naskh" pitchFamily="2" charset="-78"/>
              </a:rPr>
              <a:t>الدراسه</a:t>
            </a:r>
            <a:r>
              <a:rPr lang="ar-IQ" sz="2800" dirty="0" smtClean="0">
                <a:cs typeface="DecoType Naskh" pitchFamily="2" charset="-78"/>
              </a:rPr>
              <a:t> كلها تبعا لتفوقه في مهارات الاستماع،وان التلميذ عندما يتعرف </a:t>
            </a:r>
            <a:r>
              <a:rPr lang="ar-IQ" sz="2800" dirty="0" err="1" smtClean="0">
                <a:cs typeface="DecoType Naskh" pitchFamily="2" charset="-78"/>
              </a:rPr>
              <a:t>علئ</a:t>
            </a:r>
            <a:r>
              <a:rPr lang="ar-IQ" sz="2800" dirty="0" smtClean="0">
                <a:cs typeface="DecoType Naskh" pitchFamily="2" charset="-78"/>
              </a:rPr>
              <a:t> نمطه الاستماعي فانه يستطيع ان يقوم بنفسه في الاستماع وفي فنون اللغه </a:t>
            </a:r>
            <a:r>
              <a:rPr lang="ar-IQ" sz="2800" dirty="0" err="1" smtClean="0">
                <a:cs typeface="DecoType Naskh" pitchFamily="2" charset="-78"/>
              </a:rPr>
              <a:t>الاخرئ</a:t>
            </a:r>
            <a:r>
              <a:rPr lang="ar-IQ" sz="2800" dirty="0" smtClean="0">
                <a:cs typeface="DecoType Naskh" pitchFamily="2" charset="-78"/>
              </a:rPr>
              <a:t> بل وفي عمليه التعليم والتعلم ككل.</a:t>
            </a:r>
            <a:endParaRPr lang="ar-IQ" sz="2800" dirty="0">
              <a:cs typeface="DecoType Naskh" pitchFamily="2" charset="-78"/>
            </a:endParaRPr>
          </a:p>
        </p:txBody>
      </p:sp>
      <p:sp>
        <p:nvSpPr>
          <p:cNvPr id="12" name="مستطيل 11"/>
          <p:cNvSpPr/>
          <p:nvPr/>
        </p:nvSpPr>
        <p:spPr>
          <a:xfrm>
            <a:off x="0" y="1357298"/>
            <a:ext cx="9144000" cy="5078313"/>
          </a:xfrm>
          <a:prstGeom prst="rect">
            <a:avLst/>
          </a:prstGeom>
        </p:spPr>
        <p:txBody>
          <a:bodyPr wrap="square">
            <a:spAutoFit/>
          </a:bodyPr>
          <a:lstStyle/>
          <a:p>
            <a:r>
              <a:rPr lang="ar-IQ" sz="2700" dirty="0" smtClean="0">
                <a:solidFill>
                  <a:srgbClr val="FFCCFF"/>
                </a:solidFill>
                <a:cs typeface="DecoType Naskh" pitchFamily="2" charset="-78"/>
              </a:rPr>
              <a:t>مفهوم الاستماع: </a:t>
            </a:r>
            <a:r>
              <a:rPr lang="ar-IQ" sz="2700" dirty="0" smtClean="0">
                <a:cs typeface="DecoType Naskh" pitchFamily="2" charset="-78"/>
              </a:rPr>
              <a:t>الاستماع لغه-هو </a:t>
            </a:r>
            <a:r>
              <a:rPr lang="ar-IQ" sz="2700" dirty="0" err="1" smtClean="0">
                <a:cs typeface="DecoType Naskh" pitchFamily="2" charset="-78"/>
              </a:rPr>
              <a:t>ادراك</a:t>
            </a:r>
            <a:r>
              <a:rPr lang="ar-IQ" sz="2700" dirty="0" smtClean="0">
                <a:cs typeface="DecoType Naskh" pitchFamily="2" charset="-78"/>
              </a:rPr>
              <a:t> الصوت </a:t>
            </a:r>
            <a:r>
              <a:rPr lang="ar-IQ" sz="2700" dirty="0" err="1" smtClean="0">
                <a:cs typeface="DecoType Naskh" pitchFamily="2" charset="-78"/>
              </a:rPr>
              <a:t>بحاسه</a:t>
            </a:r>
            <a:r>
              <a:rPr lang="ar-IQ" sz="2700" dirty="0" smtClean="0">
                <a:cs typeface="DecoType Naskh" pitchFamily="2" charset="-78"/>
              </a:rPr>
              <a:t> </a:t>
            </a:r>
            <a:r>
              <a:rPr lang="ar-IQ" sz="2700" dirty="0" err="1" smtClean="0">
                <a:cs typeface="DecoType Naskh" pitchFamily="2" charset="-78"/>
              </a:rPr>
              <a:t>الاذن</a:t>
            </a:r>
            <a:r>
              <a:rPr lang="ar-IQ" sz="2700" dirty="0" smtClean="0">
                <a:cs typeface="DecoType Naskh" pitchFamily="2" charset="-78"/>
              </a:rPr>
              <a:t>. الاستماع اصطلاحا-وقد عرفه كل من: </a:t>
            </a:r>
            <a:endParaRPr lang="ar-IQ" sz="2700" dirty="0" smtClean="0">
              <a:cs typeface="DecoType Naskh" pitchFamily="2" charset="-78"/>
            </a:endParaRPr>
          </a:p>
          <a:p>
            <a:r>
              <a:rPr lang="ar-IQ" sz="2700" dirty="0" smtClean="0">
                <a:cs typeface="DecoType Naskh" pitchFamily="2" charset="-78"/>
              </a:rPr>
              <a:t>* </a:t>
            </a:r>
            <a:r>
              <a:rPr lang="ar-IQ" sz="2700" dirty="0" smtClean="0">
                <a:solidFill>
                  <a:srgbClr val="FFCCFF"/>
                </a:solidFill>
                <a:cs typeface="DecoType Naskh" pitchFamily="2" charset="-78"/>
              </a:rPr>
              <a:t>تعريف </a:t>
            </a:r>
            <a:r>
              <a:rPr lang="ar-IQ" sz="2700" dirty="0" err="1" smtClean="0">
                <a:solidFill>
                  <a:srgbClr val="FFCCFF"/>
                </a:solidFill>
                <a:cs typeface="DecoType Naskh" pitchFamily="2" charset="-78"/>
              </a:rPr>
              <a:t>ماركر</a:t>
            </a:r>
            <a:r>
              <a:rPr lang="ar-IQ" sz="2700" dirty="0" smtClean="0">
                <a:solidFill>
                  <a:srgbClr val="FFCCFF"/>
                </a:solidFill>
                <a:cs typeface="DecoType Naskh" pitchFamily="2" charset="-78"/>
              </a:rPr>
              <a:t> ١٩٧١: </a:t>
            </a:r>
            <a:r>
              <a:rPr lang="ar-IQ" sz="2700" dirty="0" smtClean="0">
                <a:cs typeface="DecoType Naskh" pitchFamily="2" charset="-78"/>
              </a:rPr>
              <a:t>هو </a:t>
            </a:r>
            <a:r>
              <a:rPr lang="ar-IQ" sz="2700" dirty="0" smtClean="0">
                <a:cs typeface="DecoType Naskh" pitchFamily="2" charset="-78"/>
              </a:rPr>
              <a:t>العمليات </a:t>
            </a:r>
            <a:r>
              <a:rPr lang="ar-IQ" sz="2700" dirty="0" err="1" smtClean="0">
                <a:cs typeface="DecoType Naskh" pitchFamily="2" charset="-78"/>
              </a:rPr>
              <a:t>الانتقائيه</a:t>
            </a:r>
            <a:r>
              <a:rPr lang="ar-IQ" sz="2700" dirty="0" smtClean="0">
                <a:cs typeface="DecoType Naskh" pitchFamily="2" charset="-78"/>
              </a:rPr>
              <a:t> للانتباه ولسمع وفهن وتذكر الرموز </a:t>
            </a:r>
            <a:r>
              <a:rPr lang="ar-IQ" sz="2700" dirty="0" err="1" smtClean="0">
                <a:cs typeface="DecoType Naskh" pitchFamily="2" charset="-78"/>
              </a:rPr>
              <a:t>الشفهيه</a:t>
            </a:r>
            <a:r>
              <a:rPr lang="ar-IQ" sz="2700" dirty="0" smtClean="0">
                <a:cs typeface="DecoType Naskh" pitchFamily="2" charset="-78"/>
              </a:rPr>
              <a:t>. </a:t>
            </a:r>
            <a:endParaRPr lang="ar-IQ" sz="2700" dirty="0" smtClean="0">
              <a:cs typeface="DecoType Naskh" pitchFamily="2" charset="-78"/>
            </a:endParaRPr>
          </a:p>
          <a:p>
            <a:r>
              <a:rPr lang="ar-IQ" sz="2700" dirty="0" smtClean="0">
                <a:cs typeface="DecoType Naskh" pitchFamily="2" charset="-78"/>
              </a:rPr>
              <a:t>* </a:t>
            </a:r>
            <a:r>
              <a:rPr lang="ar-IQ" sz="2700" dirty="0" smtClean="0">
                <a:solidFill>
                  <a:srgbClr val="FFCCFF"/>
                </a:solidFill>
                <a:cs typeface="DecoType Naskh" pitchFamily="2" charset="-78"/>
              </a:rPr>
              <a:t>تعريف ويفر١٩٧١</a:t>
            </a:r>
            <a:r>
              <a:rPr lang="ar-IQ" sz="2700" dirty="0" smtClean="0">
                <a:cs typeface="DecoType Naskh" pitchFamily="2" charset="-78"/>
              </a:rPr>
              <a:t>: هو </a:t>
            </a:r>
            <a:r>
              <a:rPr lang="ar-IQ" sz="2700" dirty="0" err="1" smtClean="0">
                <a:cs typeface="DecoType Naskh" pitchFamily="2" charset="-78"/>
              </a:rPr>
              <a:t>العمليه</a:t>
            </a:r>
            <a:r>
              <a:rPr lang="ar-IQ" sz="2700" dirty="0" smtClean="0">
                <a:cs typeface="DecoType Naskh" pitchFamily="2" charset="-78"/>
              </a:rPr>
              <a:t> التي تحدث عندما يستقبل جهاز السمع </a:t>
            </a:r>
            <a:r>
              <a:rPr lang="ar-IQ" sz="2700" dirty="0" err="1" smtClean="0">
                <a:cs typeface="DecoType Naskh" pitchFamily="2" charset="-78"/>
              </a:rPr>
              <a:t>لدئ</a:t>
            </a:r>
            <a:r>
              <a:rPr lang="ar-IQ" sz="2700" dirty="0" smtClean="0">
                <a:cs typeface="DecoType Naskh" pitchFamily="2" charset="-78"/>
              </a:rPr>
              <a:t> </a:t>
            </a:r>
            <a:r>
              <a:rPr lang="ar-IQ" sz="2700" dirty="0" err="1" smtClean="0">
                <a:cs typeface="DecoType Naskh" pitchFamily="2" charset="-78"/>
              </a:rPr>
              <a:t>الانسان</a:t>
            </a:r>
            <a:r>
              <a:rPr lang="ar-IQ" sz="2700" dirty="0" smtClean="0">
                <a:cs typeface="DecoType Naskh" pitchFamily="2" charset="-78"/>
              </a:rPr>
              <a:t> المعلومات شفهيا. </a:t>
            </a:r>
            <a:endParaRPr lang="ar-IQ" sz="2700" dirty="0" smtClean="0">
              <a:cs typeface="DecoType Naskh" pitchFamily="2" charset="-78"/>
            </a:endParaRPr>
          </a:p>
          <a:p>
            <a:pPr>
              <a:buFont typeface="Arial" pitchFamily="34" charset="0"/>
              <a:buChar char="•"/>
            </a:pPr>
            <a:r>
              <a:rPr lang="ar-IQ" sz="2700" dirty="0" smtClean="0">
                <a:solidFill>
                  <a:srgbClr val="FFCCFF"/>
                </a:solidFill>
                <a:cs typeface="DecoType Naskh" pitchFamily="2" charset="-78"/>
              </a:rPr>
              <a:t>تعريف </a:t>
            </a:r>
            <a:r>
              <a:rPr lang="ar-IQ" sz="2700" dirty="0" err="1" smtClean="0">
                <a:solidFill>
                  <a:srgbClr val="FFCCFF"/>
                </a:solidFill>
                <a:cs typeface="DecoType Naskh" pitchFamily="2" charset="-78"/>
              </a:rPr>
              <a:t>كولبون</a:t>
            </a:r>
            <a:r>
              <a:rPr lang="ar-IQ" sz="2700" dirty="0" smtClean="0">
                <a:solidFill>
                  <a:srgbClr val="FFCCFF"/>
                </a:solidFill>
                <a:cs typeface="DecoType Naskh" pitchFamily="2" charset="-78"/>
              </a:rPr>
              <a:t> وينبرج١٩٨١</a:t>
            </a:r>
            <a:r>
              <a:rPr lang="ar-IQ" sz="2700" dirty="0" smtClean="0">
                <a:cs typeface="DecoType Naskh" pitchFamily="2" charset="-78"/>
              </a:rPr>
              <a:t>: هو النشاط الانتقائي للتمييز بين </a:t>
            </a:r>
            <a:r>
              <a:rPr lang="ar-IQ" sz="2700" dirty="0" err="1" smtClean="0">
                <a:cs typeface="DecoType Naskh" pitchFamily="2" charset="-78"/>
              </a:rPr>
              <a:t>المدخلات</a:t>
            </a:r>
            <a:r>
              <a:rPr lang="ar-IQ" sz="2700" dirty="0" smtClean="0">
                <a:cs typeface="DecoType Naskh" pitchFamily="2" charset="-78"/>
              </a:rPr>
              <a:t> </a:t>
            </a:r>
            <a:r>
              <a:rPr lang="ar-IQ" sz="2700" dirty="0" err="1" smtClean="0">
                <a:cs typeface="DecoType Naskh" pitchFamily="2" charset="-78"/>
              </a:rPr>
              <a:t>الشفهيه</a:t>
            </a:r>
            <a:r>
              <a:rPr lang="ar-IQ" sz="2700" dirty="0" smtClean="0">
                <a:cs typeface="DecoType Naskh" pitchFamily="2" charset="-78"/>
              </a:rPr>
              <a:t> </a:t>
            </a:r>
            <a:r>
              <a:rPr lang="ar-IQ" sz="2700" dirty="0" err="1" smtClean="0">
                <a:cs typeface="DecoType Naskh" pitchFamily="2" charset="-78"/>
              </a:rPr>
              <a:t>المتاحه</a:t>
            </a:r>
            <a:r>
              <a:rPr lang="ar-IQ" sz="2700" dirty="0" smtClean="0">
                <a:cs typeface="DecoType Naskh" pitchFamily="2" charset="-78"/>
              </a:rPr>
              <a:t> خلال اي معطيات بيئيه</a:t>
            </a:r>
            <a:r>
              <a:rPr lang="ar-IQ" sz="2700" dirty="0" smtClean="0">
                <a:cs typeface="DecoType Naskh" pitchFamily="2" charset="-78"/>
              </a:rPr>
              <a:t>.</a:t>
            </a:r>
          </a:p>
          <a:p>
            <a:r>
              <a:rPr lang="ar-IQ" sz="2700" dirty="0" smtClean="0">
                <a:cs typeface="DecoType Naskh" pitchFamily="2" charset="-78"/>
              </a:rPr>
              <a:t> </a:t>
            </a:r>
            <a:r>
              <a:rPr lang="ar-IQ" sz="2700" dirty="0" smtClean="0">
                <a:cs typeface="DecoType Naskh" pitchFamily="2" charset="-78"/>
              </a:rPr>
              <a:t>* </a:t>
            </a:r>
            <a:r>
              <a:rPr lang="ar-IQ" sz="2700" dirty="0" smtClean="0">
                <a:solidFill>
                  <a:srgbClr val="FFCCFF"/>
                </a:solidFill>
                <a:cs typeface="DecoType Naskh" pitchFamily="2" charset="-78"/>
              </a:rPr>
              <a:t>تعريف السيد وحافظ ٢٠٠٢: </a:t>
            </a:r>
            <a:r>
              <a:rPr lang="ar-IQ" sz="2700" dirty="0" smtClean="0">
                <a:cs typeface="DecoType Naskh" pitchFamily="2" charset="-78"/>
              </a:rPr>
              <a:t>هو سلوك </a:t>
            </a:r>
            <a:r>
              <a:rPr lang="ar-IQ" sz="2700" dirty="0" err="1" smtClean="0">
                <a:cs typeface="DecoType Naskh" pitchFamily="2" charset="-78"/>
              </a:rPr>
              <a:t>الانصات</a:t>
            </a:r>
            <a:r>
              <a:rPr lang="ar-IQ" sz="2700" dirty="0" smtClean="0">
                <a:cs typeface="DecoType Naskh" pitchFamily="2" charset="-78"/>
              </a:rPr>
              <a:t> النشط وحسن استقبال الرسائل </a:t>
            </a:r>
            <a:r>
              <a:rPr lang="ar-IQ" sz="2700" dirty="0" err="1" smtClean="0">
                <a:cs typeface="DecoType Naskh" pitchFamily="2" charset="-78"/>
              </a:rPr>
              <a:t>اللفظيه</a:t>
            </a:r>
            <a:r>
              <a:rPr lang="ar-IQ" sz="2700" dirty="0" smtClean="0">
                <a:cs typeface="DecoType Naskh" pitchFamily="2" charset="-78"/>
              </a:rPr>
              <a:t> وغير </a:t>
            </a:r>
            <a:r>
              <a:rPr lang="ar-IQ" sz="2700" dirty="0" err="1" smtClean="0">
                <a:cs typeface="DecoType Naskh" pitchFamily="2" charset="-78"/>
              </a:rPr>
              <a:t>اللفظيه</a:t>
            </a:r>
            <a:r>
              <a:rPr lang="ar-IQ" sz="2700" dirty="0" smtClean="0">
                <a:cs typeface="DecoType Naskh" pitchFamily="2" charset="-78"/>
              </a:rPr>
              <a:t> بطريقه </a:t>
            </a:r>
            <a:r>
              <a:rPr lang="ar-IQ" sz="2700" dirty="0" err="1" smtClean="0">
                <a:cs typeface="DecoType Naskh" pitchFamily="2" charset="-78"/>
              </a:rPr>
              <a:t>وديه</a:t>
            </a:r>
            <a:r>
              <a:rPr lang="ar-IQ" sz="2700" dirty="0" smtClean="0">
                <a:cs typeface="DecoType Naskh" pitchFamily="2" charset="-78"/>
              </a:rPr>
              <a:t> مع </a:t>
            </a:r>
            <a:r>
              <a:rPr lang="ar-IQ" sz="2700" dirty="0" err="1" smtClean="0">
                <a:cs typeface="DecoType Naskh" pitchFamily="2" charset="-78"/>
              </a:rPr>
              <a:t>ابداء</a:t>
            </a:r>
            <a:r>
              <a:rPr lang="ar-IQ" sz="2700" dirty="0" smtClean="0">
                <a:cs typeface="DecoType Naskh" pitchFamily="2" charset="-78"/>
              </a:rPr>
              <a:t> الاحترام والتقدير مما يكفل تحقيق الاندماج في </a:t>
            </a:r>
            <a:r>
              <a:rPr lang="ar-IQ" sz="2700" dirty="0" err="1" smtClean="0">
                <a:cs typeface="DecoType Naskh" pitchFamily="2" charset="-78"/>
              </a:rPr>
              <a:t>العمليه</a:t>
            </a:r>
            <a:r>
              <a:rPr lang="ar-IQ" sz="2700" dirty="0" smtClean="0">
                <a:cs typeface="DecoType Naskh" pitchFamily="2" charset="-78"/>
              </a:rPr>
              <a:t> التعليميه وبشكل ايجابي وفعال. </a:t>
            </a:r>
            <a:endParaRPr lang="ar-IQ" sz="2700" dirty="0" smtClean="0">
              <a:cs typeface="DecoType Naskh" pitchFamily="2" charset="-78"/>
            </a:endParaRPr>
          </a:p>
          <a:p>
            <a:pPr>
              <a:buFont typeface="Arial" pitchFamily="34" charset="0"/>
              <a:buChar char="•"/>
            </a:pPr>
            <a:r>
              <a:rPr lang="ar-IQ" sz="2700" dirty="0" smtClean="0">
                <a:cs typeface="DecoType Naskh" pitchFamily="2" charset="-78"/>
              </a:rPr>
              <a:t>* </a:t>
            </a:r>
            <a:r>
              <a:rPr lang="ar-IQ" sz="2700" dirty="0" smtClean="0">
                <a:solidFill>
                  <a:srgbClr val="FFCCFF"/>
                </a:solidFill>
                <a:cs typeface="DecoType Naskh" pitchFamily="2" charset="-78"/>
              </a:rPr>
              <a:t>تعريف </a:t>
            </a:r>
            <a:r>
              <a:rPr lang="ar-IQ" sz="2700" dirty="0" err="1" smtClean="0">
                <a:solidFill>
                  <a:srgbClr val="FFCCFF"/>
                </a:solidFill>
                <a:cs typeface="DecoType Naskh" pitchFamily="2" charset="-78"/>
              </a:rPr>
              <a:t>لافي</a:t>
            </a:r>
            <a:r>
              <a:rPr lang="ar-IQ" sz="2700" dirty="0" smtClean="0">
                <a:solidFill>
                  <a:srgbClr val="FFCCFF"/>
                </a:solidFill>
                <a:cs typeface="DecoType Naskh" pitchFamily="2" charset="-78"/>
              </a:rPr>
              <a:t> ٢٠٠٥: </a:t>
            </a:r>
            <a:r>
              <a:rPr lang="ar-IQ" sz="2700" dirty="0" smtClean="0">
                <a:cs typeface="DecoType Naskh" pitchFamily="2" charset="-78"/>
              </a:rPr>
              <a:t>* هو استقبال </a:t>
            </a:r>
            <a:r>
              <a:rPr lang="ar-IQ" sz="2700" dirty="0" err="1" smtClean="0">
                <a:cs typeface="DecoType Naskh" pitchFamily="2" charset="-78"/>
              </a:rPr>
              <a:t>الاذن</a:t>
            </a:r>
            <a:r>
              <a:rPr lang="ar-IQ" sz="2700" dirty="0" smtClean="0">
                <a:cs typeface="DecoType Naskh" pitchFamily="2" charset="-78"/>
              </a:rPr>
              <a:t> للذبذبات </a:t>
            </a:r>
            <a:r>
              <a:rPr lang="ar-IQ" sz="2700" dirty="0" err="1" smtClean="0">
                <a:cs typeface="DecoType Naskh" pitchFamily="2" charset="-78"/>
              </a:rPr>
              <a:t>الصوتيه</a:t>
            </a:r>
            <a:r>
              <a:rPr lang="ar-IQ" sz="2700" dirty="0" smtClean="0">
                <a:cs typeface="DecoType Naskh" pitchFamily="2" charset="-78"/>
              </a:rPr>
              <a:t> والانتباه لها </a:t>
            </a:r>
            <a:r>
              <a:rPr lang="ar-IQ" sz="2700" dirty="0" err="1" smtClean="0">
                <a:cs typeface="DecoType Naskh" pitchFamily="2" charset="-78"/>
              </a:rPr>
              <a:t>واعمال</a:t>
            </a:r>
            <a:r>
              <a:rPr lang="ar-IQ" sz="2700" dirty="0" smtClean="0">
                <a:cs typeface="DecoType Naskh" pitchFamily="2" charset="-78"/>
              </a:rPr>
              <a:t> الذهن فيها لفهم </a:t>
            </a:r>
            <a:r>
              <a:rPr lang="ar-IQ" sz="2700" dirty="0" err="1" smtClean="0">
                <a:cs typeface="DecoType Naskh" pitchFamily="2" charset="-78"/>
              </a:rPr>
              <a:t>المعنئ</a:t>
            </a:r>
            <a:r>
              <a:rPr lang="ar-IQ" sz="2700" dirty="0" smtClean="0">
                <a:cs typeface="DecoType Naskh" pitchFamily="2" charset="-78"/>
              </a:rPr>
              <a:t>. استنادا الئ </a:t>
            </a:r>
            <a:r>
              <a:rPr lang="ar-IQ" sz="2700" dirty="0" err="1" smtClean="0">
                <a:cs typeface="DecoType Naskh" pitchFamily="2" charset="-78"/>
              </a:rPr>
              <a:t>مااتقدم</a:t>
            </a:r>
            <a:r>
              <a:rPr lang="ar-IQ" sz="2700" dirty="0" smtClean="0">
                <a:cs typeface="DecoType Naskh" pitchFamily="2" charset="-78"/>
              </a:rPr>
              <a:t> ان الاستماع هو عمليه </a:t>
            </a:r>
            <a:r>
              <a:rPr lang="ar-IQ" sz="2700" dirty="0" err="1" smtClean="0">
                <a:cs typeface="DecoType Naskh" pitchFamily="2" charset="-78"/>
              </a:rPr>
              <a:t>انتقائيه</a:t>
            </a:r>
            <a:r>
              <a:rPr lang="ar-IQ" sz="2700" dirty="0" smtClean="0">
                <a:cs typeface="DecoType Naskh" pitchFamily="2" charset="-78"/>
              </a:rPr>
              <a:t> يتم فيها استقبال المعلومات والرسائل شفهيا من خلال جهاز السمع</a:t>
            </a:r>
            <a:endParaRPr lang="ar-IQ" sz="2700" dirty="0">
              <a:cs typeface="DecoType Naskh" pitchFamily="2" charset="-78"/>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0" fill="hold"/>
                                        <p:tgtEl>
                                          <p:spTgt spid="12"/>
                                        </p:tgtEl>
                                        <p:attrNameLst>
                                          <p:attrName>ppt_w</p:attrName>
                                        </p:attrNameLst>
                                      </p:cBhvr>
                                      <p:tavLst>
                                        <p:tav tm="0" fmla="#ppt_w*sin(2.5*pi*$)">
                                          <p:val>
                                            <p:fltVal val="0"/>
                                          </p:val>
                                        </p:tav>
                                        <p:tav tm="100000">
                                          <p:val>
                                            <p:fltVal val="1"/>
                                          </p:val>
                                        </p:tav>
                                      </p:tavLst>
                                    </p:anim>
                                    <p:anim calcmode="lin" valueType="num">
                                      <p:cBhvr>
                                        <p:cTn id="8" dur="5000" fill="hold"/>
                                        <p:tgtEl>
                                          <p:spTgt spid="12"/>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0" fill="hold"/>
                                        <p:tgtEl>
                                          <p:spTgt spid="8"/>
                                        </p:tgtEl>
                                        <p:attrNameLst>
                                          <p:attrName>ppt_w</p:attrName>
                                        </p:attrNameLst>
                                      </p:cBhvr>
                                      <p:tavLst>
                                        <p:tav tm="0" fmla="#ppt_w*sin(2.5*pi*$)">
                                          <p:val>
                                            <p:fltVal val="0"/>
                                          </p:val>
                                        </p:tav>
                                        <p:tav tm="100000">
                                          <p:val>
                                            <p:fltVal val="1"/>
                                          </p:val>
                                        </p:tav>
                                      </p:tavLst>
                                    </p:anim>
                                    <p:anim calcmode="lin" valueType="num">
                                      <p:cBhvr>
                                        <p:cTn id="12" dur="5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85728"/>
            <a:ext cx="8229600" cy="35719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IQ" sz="3200" i="1" cap="all" dirty="0" smtClean="0">
                <a:ln w="0">
                  <a:solidFill>
                    <a:srgbClr val="C00000"/>
                  </a:solidFill>
                </a:ln>
                <a:solidFill>
                  <a:schemeClr val="tx1"/>
                </a:solidFill>
                <a:effectLst>
                  <a:reflection blurRad="12700" stA="50000" endPos="50000" dist="5000" dir="5400000" sy="-100000" rotWithShape="0"/>
                </a:effectLst>
              </a:rPr>
              <a:t/>
            </a:r>
            <a:br>
              <a:rPr lang="ar-IQ" sz="3200" i="1" cap="all" dirty="0" smtClean="0">
                <a:ln w="0">
                  <a:solidFill>
                    <a:srgbClr val="C00000"/>
                  </a:solidFill>
                </a:ln>
                <a:solidFill>
                  <a:schemeClr val="tx1"/>
                </a:solidFill>
                <a:effectLst>
                  <a:reflection blurRad="12700" stA="50000" endPos="50000" dist="5000" dir="5400000" sy="-100000" rotWithShape="0"/>
                </a:effectLst>
              </a:rPr>
            </a:br>
            <a:endParaRPr lang="ar-IQ" sz="3200" i="1" cap="all" dirty="0">
              <a:ln w="0">
                <a:solidFill>
                  <a:srgbClr val="C00000"/>
                </a:solidFill>
              </a:ln>
              <a:solidFill>
                <a:schemeClr val="tx1"/>
              </a:solidFill>
              <a:effectLst>
                <a:reflection blurRad="12700" stA="50000" endPos="50000" dist="5000" dir="5400000" sy="-100000" rotWithShape="0"/>
              </a:effectLst>
            </a:endParaRPr>
          </a:p>
        </p:txBody>
      </p:sp>
      <p:sp>
        <p:nvSpPr>
          <p:cNvPr id="10" name="مستطيل 9"/>
          <p:cNvSpPr/>
          <p:nvPr/>
        </p:nvSpPr>
        <p:spPr>
          <a:xfrm>
            <a:off x="0" y="0"/>
            <a:ext cx="9144000" cy="6093976"/>
          </a:xfrm>
          <a:prstGeom prst="rect">
            <a:avLst/>
          </a:prstGeom>
        </p:spPr>
        <p:txBody>
          <a:bodyPr wrap="square">
            <a:spAutoFit/>
          </a:bodyPr>
          <a:lstStyle/>
          <a:p>
            <a:pPr algn="ctr"/>
            <a:r>
              <a:rPr lang="ar-IQ" sz="5400" dirty="0" smtClean="0">
                <a:solidFill>
                  <a:srgbClr val="FFCCFF"/>
                </a:solidFill>
                <a:cs typeface="DecoType Naskh" pitchFamily="2" charset="-78"/>
              </a:rPr>
              <a:t>الفرق بين السمع والسماع والاستماع(</a:t>
            </a:r>
            <a:r>
              <a:rPr lang="ar-IQ" sz="5400" dirty="0" err="1" smtClean="0">
                <a:solidFill>
                  <a:srgbClr val="FFCCFF"/>
                </a:solidFill>
                <a:cs typeface="DecoType Naskh" pitchFamily="2" charset="-78"/>
              </a:rPr>
              <a:t>الاصغاء</a:t>
            </a:r>
            <a:r>
              <a:rPr lang="ar-IQ" sz="5400" dirty="0" smtClean="0">
                <a:solidFill>
                  <a:srgbClr val="FFCCFF"/>
                </a:solidFill>
                <a:cs typeface="DecoType Naskh" pitchFamily="2" charset="-78"/>
              </a:rPr>
              <a:t>): </a:t>
            </a:r>
            <a:endParaRPr lang="ar-IQ" sz="5400" dirty="0" smtClean="0">
              <a:solidFill>
                <a:srgbClr val="FFCCFF"/>
              </a:solidFill>
              <a:cs typeface="DecoType Naskh" pitchFamily="2" charset="-78"/>
            </a:endParaRPr>
          </a:p>
          <a:p>
            <a:pPr algn="ctr"/>
            <a:r>
              <a:rPr lang="ar-IQ" sz="4800" dirty="0" err="1" smtClean="0">
                <a:cs typeface="DecoType Naskh" pitchFamily="2" charset="-78"/>
              </a:rPr>
              <a:t>ثمه</a:t>
            </a:r>
            <a:r>
              <a:rPr lang="ar-IQ" sz="4800" dirty="0" smtClean="0">
                <a:cs typeface="DecoType Naskh" pitchFamily="2" charset="-78"/>
              </a:rPr>
              <a:t> </a:t>
            </a:r>
            <a:r>
              <a:rPr lang="ar-IQ" sz="4800" dirty="0" smtClean="0">
                <a:cs typeface="DecoType Naskh" pitchFamily="2" charset="-78"/>
              </a:rPr>
              <a:t>فرق بين السمع والسماع </a:t>
            </a:r>
            <a:r>
              <a:rPr lang="ar-IQ" sz="4800" dirty="0" err="1" smtClean="0">
                <a:cs typeface="DecoType Naskh" pitchFamily="2" charset="-78"/>
              </a:rPr>
              <a:t>والاصغاء</a:t>
            </a:r>
            <a:r>
              <a:rPr lang="ar-IQ" sz="4800" dirty="0" smtClean="0">
                <a:cs typeface="DecoType Naskh" pitchFamily="2" charset="-78"/>
              </a:rPr>
              <a:t> هو ان يستمع الئ الشيء باهتمام وانتباه </a:t>
            </a:r>
            <a:r>
              <a:rPr lang="ar-IQ" sz="4800" dirty="0" err="1" smtClean="0">
                <a:cs typeface="DecoType Naskh" pitchFamily="2" charset="-78"/>
              </a:rPr>
              <a:t>رطلم</a:t>
            </a:r>
            <a:r>
              <a:rPr lang="ar-IQ" sz="4800" dirty="0" smtClean="0">
                <a:cs typeface="DecoType Naskh" pitchFamily="2" charset="-78"/>
              </a:rPr>
              <a:t> يقال(</a:t>
            </a:r>
            <a:r>
              <a:rPr lang="ar-IQ" sz="4800" dirty="0" err="1" smtClean="0">
                <a:cs typeface="DecoType Naskh" pitchFamily="2" charset="-78"/>
              </a:rPr>
              <a:t>اصغئ</a:t>
            </a:r>
            <a:r>
              <a:rPr lang="ar-IQ" sz="4800" dirty="0" smtClean="0">
                <a:cs typeface="DecoType Naskh" pitchFamily="2" charset="-78"/>
              </a:rPr>
              <a:t> فلان لفلان) اذ مال بسمعه نحوه ومن هنا جاء الفرق بين مجرد السمع والاستماع. والسماع هو عمليه استقبال </a:t>
            </a:r>
            <a:r>
              <a:rPr lang="ar-IQ" sz="4800" dirty="0" err="1" smtClean="0">
                <a:cs typeface="DecoType Naskh" pitchFamily="2" charset="-78"/>
              </a:rPr>
              <a:t>الاذن</a:t>
            </a:r>
            <a:r>
              <a:rPr lang="ar-IQ" sz="4800" dirty="0" smtClean="0">
                <a:cs typeface="DecoType Naskh" pitchFamily="2" charset="-78"/>
              </a:rPr>
              <a:t> لذبذبات صوتيه من مصدر معين دون </a:t>
            </a:r>
            <a:r>
              <a:rPr lang="ar-IQ" sz="4800" dirty="0" err="1" smtClean="0">
                <a:cs typeface="DecoType Naskh" pitchFamily="2" charset="-78"/>
              </a:rPr>
              <a:t>اعارتها</a:t>
            </a:r>
            <a:r>
              <a:rPr lang="ar-IQ" sz="4800" dirty="0" smtClean="0">
                <a:cs typeface="DecoType Naskh" pitchFamily="2" charset="-78"/>
              </a:rPr>
              <a:t> انتباها مقصودا. اذ ان عمليه </a:t>
            </a:r>
            <a:r>
              <a:rPr lang="ar-IQ" sz="4800" dirty="0" err="1" smtClean="0">
                <a:cs typeface="DecoType Naskh" pitchFamily="2" charset="-78"/>
              </a:rPr>
              <a:t>بسيطه</a:t>
            </a:r>
            <a:r>
              <a:rPr lang="ar-IQ" sz="4800" dirty="0" smtClean="0">
                <a:cs typeface="DecoType Naskh" pitchFamily="2" charset="-78"/>
              </a:rPr>
              <a:t> تعتمد </a:t>
            </a:r>
            <a:r>
              <a:rPr lang="ar-IQ" sz="4800" dirty="0" err="1" smtClean="0">
                <a:cs typeface="DecoType Naskh" pitchFamily="2" charset="-78"/>
              </a:rPr>
              <a:t>علئ</a:t>
            </a:r>
            <a:r>
              <a:rPr lang="ar-IQ" sz="4800" dirty="0" smtClean="0">
                <a:cs typeface="DecoType Naskh" pitchFamily="2" charset="-78"/>
              </a:rPr>
              <a:t> </a:t>
            </a:r>
            <a:r>
              <a:rPr lang="ar-IQ" sz="4800" dirty="0" err="1" smtClean="0">
                <a:cs typeface="DecoType Naskh" pitchFamily="2" charset="-78"/>
              </a:rPr>
              <a:t>فسيولوجيه</a:t>
            </a:r>
            <a:r>
              <a:rPr lang="ar-IQ" sz="4800" dirty="0" smtClean="0">
                <a:cs typeface="DecoType Naskh" pitchFamily="2" charset="-78"/>
              </a:rPr>
              <a:t> </a:t>
            </a:r>
            <a:r>
              <a:rPr lang="ar-IQ" sz="4800" dirty="0" err="1" smtClean="0">
                <a:cs typeface="DecoType Naskh" pitchFamily="2" charset="-78"/>
              </a:rPr>
              <a:t>الاذن</a:t>
            </a:r>
            <a:r>
              <a:rPr lang="ar-IQ" sz="4800" dirty="0" smtClean="0">
                <a:cs typeface="DecoType Naskh" pitchFamily="2" charset="-78"/>
              </a:rPr>
              <a:t> وقدرتها </a:t>
            </a:r>
            <a:r>
              <a:rPr lang="ar-IQ" sz="4800" dirty="0" err="1" smtClean="0">
                <a:cs typeface="DecoType Naskh" pitchFamily="2" charset="-78"/>
              </a:rPr>
              <a:t>علئ</a:t>
            </a:r>
            <a:r>
              <a:rPr lang="ar-IQ" sz="4800" dirty="0" smtClean="0">
                <a:cs typeface="DecoType Naskh" pitchFamily="2" charset="-78"/>
              </a:rPr>
              <a:t> التقاط الذبذبات </a:t>
            </a:r>
            <a:r>
              <a:rPr lang="ar-IQ" sz="4800" dirty="0" err="1" smtClean="0">
                <a:cs typeface="DecoType Naskh" pitchFamily="2" charset="-78"/>
              </a:rPr>
              <a:t>الصوتيه</a:t>
            </a:r>
            <a:r>
              <a:rPr lang="ar-IQ" sz="4800" dirty="0" smtClean="0">
                <a:cs typeface="DecoType Naskh" pitchFamily="2" charset="-78"/>
              </a:rPr>
              <a:t>.</a:t>
            </a:r>
            <a:endParaRPr lang="ar-IQ" sz="4800" dirty="0">
              <a:cs typeface="DecoType Naskh" pitchFamily="2" charset="-78"/>
            </a:endParaRP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edge">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9144000" cy="5940088"/>
          </a:xfrm>
          <a:prstGeom prst="rect">
            <a:avLst/>
          </a:prstGeom>
        </p:spPr>
        <p:txBody>
          <a:bodyPr wrap="square">
            <a:spAutoFit/>
          </a:bodyPr>
          <a:lstStyle/>
          <a:p>
            <a:pPr algn="ctr"/>
            <a:r>
              <a:rPr lang="ar-IQ" sz="4400" dirty="0" err="1" smtClean="0">
                <a:solidFill>
                  <a:srgbClr val="FFCCFF"/>
                </a:solidFill>
                <a:cs typeface="DecoType Naskh" pitchFamily="2" charset="-78"/>
              </a:rPr>
              <a:t>انواع</a:t>
            </a:r>
            <a:r>
              <a:rPr lang="ar-IQ" sz="4400" dirty="0" smtClean="0">
                <a:solidFill>
                  <a:srgbClr val="FFCCFF"/>
                </a:solidFill>
                <a:cs typeface="DecoType Naskh" pitchFamily="2" charset="-78"/>
              </a:rPr>
              <a:t> الاستماع: </a:t>
            </a:r>
            <a:endParaRPr lang="ar-IQ" sz="4400" dirty="0" smtClean="0">
              <a:solidFill>
                <a:srgbClr val="FFCCFF"/>
              </a:solidFill>
              <a:cs typeface="DecoType Naskh" pitchFamily="2" charset="-78"/>
            </a:endParaRPr>
          </a:p>
          <a:p>
            <a:pPr algn="ctr"/>
            <a:r>
              <a:rPr lang="ar-IQ" sz="2800" dirty="0" smtClean="0">
                <a:cs typeface="DecoType Naskh" pitchFamily="2" charset="-78"/>
              </a:rPr>
              <a:t>-</a:t>
            </a:r>
            <a:r>
              <a:rPr lang="ar-IQ" sz="2800" dirty="0" smtClean="0">
                <a:solidFill>
                  <a:srgbClr val="FFCCFF"/>
                </a:solidFill>
                <a:cs typeface="DecoType Naskh" pitchFamily="2" charset="-78"/>
              </a:rPr>
              <a:t>الاستماع التذوقي:</a:t>
            </a:r>
            <a:r>
              <a:rPr lang="ar-IQ" sz="2800" dirty="0" smtClean="0">
                <a:cs typeface="DecoType Naskh" pitchFamily="2" charset="-78"/>
              </a:rPr>
              <a:t> ‏يظهر حين نستمع من اجل الاستمتاع كان يستمع إلى الموسيقى أو المسرح </a:t>
            </a:r>
            <a:r>
              <a:rPr lang="ar-IQ" sz="2800" dirty="0" err="1" smtClean="0">
                <a:cs typeface="DecoType Naskh" pitchFamily="2" charset="-78"/>
              </a:rPr>
              <a:t>او</a:t>
            </a:r>
            <a:r>
              <a:rPr lang="ar-IQ" sz="2800" dirty="0" smtClean="0">
                <a:cs typeface="DecoType Naskh" pitchFamily="2" charset="-78"/>
              </a:rPr>
              <a:t> العمل الفني أو الئ المحاضرة أو إلى من تحب فأنت في هذه الحالة </a:t>
            </a:r>
            <a:r>
              <a:rPr lang="ar-IQ" sz="2800" dirty="0" err="1" smtClean="0">
                <a:cs typeface="DecoType Naskh" pitchFamily="2" charset="-78"/>
              </a:rPr>
              <a:t>اتذوق</a:t>
            </a:r>
            <a:r>
              <a:rPr lang="ar-IQ" sz="2800" dirty="0" smtClean="0">
                <a:cs typeface="DecoType Naskh" pitchFamily="2" charset="-78"/>
              </a:rPr>
              <a:t> وكأنك تستمتع بعمل فني جميل. </a:t>
            </a:r>
            <a:r>
              <a:rPr lang="ar-IQ" sz="2800" dirty="0" smtClean="0">
                <a:cs typeface="DecoType Naskh" pitchFamily="2" charset="-78"/>
              </a:rPr>
              <a:t>–</a:t>
            </a:r>
          </a:p>
          <a:p>
            <a:pPr algn="ctr"/>
            <a:r>
              <a:rPr lang="ar-IQ" sz="2800" dirty="0" smtClean="0">
                <a:solidFill>
                  <a:srgbClr val="FFCCFF"/>
                </a:solidFill>
                <a:cs typeface="DecoType Naskh" pitchFamily="2" charset="-78"/>
              </a:rPr>
              <a:t>الاستمتاع </a:t>
            </a:r>
            <a:r>
              <a:rPr lang="ar-IQ" sz="2800" dirty="0" smtClean="0">
                <a:solidFill>
                  <a:srgbClr val="FFCCFF"/>
                </a:solidFill>
                <a:cs typeface="DecoType Naskh" pitchFamily="2" charset="-78"/>
              </a:rPr>
              <a:t>النشيط: </a:t>
            </a:r>
            <a:r>
              <a:rPr lang="ar-IQ" sz="2800" dirty="0" smtClean="0">
                <a:cs typeface="DecoType Naskh" pitchFamily="2" charset="-78"/>
              </a:rPr>
              <a:t>‏يظهر في التركيز الانتباه لتفسير الكلام وقراءة المشاعر والحركات وهذا النوع من الاستماع يتضمن التعاطف مع المتحدث أو </a:t>
            </a:r>
            <a:r>
              <a:rPr lang="ar-IQ" sz="2800" dirty="0" err="1" smtClean="0">
                <a:cs typeface="DecoType Naskh" pitchFamily="2" charset="-78"/>
              </a:rPr>
              <a:t>التامل</a:t>
            </a:r>
            <a:r>
              <a:rPr lang="ar-IQ" sz="2800" dirty="0" smtClean="0">
                <a:cs typeface="DecoType Naskh" pitchFamily="2" charset="-78"/>
              </a:rPr>
              <a:t> في كلامه. </a:t>
            </a:r>
            <a:endParaRPr lang="ar-IQ" sz="2800" dirty="0" smtClean="0">
              <a:cs typeface="DecoType Naskh" pitchFamily="2" charset="-78"/>
            </a:endParaRPr>
          </a:p>
          <a:p>
            <a:pPr algn="ctr"/>
            <a:r>
              <a:rPr lang="ar-IQ" sz="2800" dirty="0" smtClean="0">
                <a:cs typeface="DecoType Naskh" pitchFamily="2" charset="-78"/>
              </a:rPr>
              <a:t>-</a:t>
            </a:r>
            <a:r>
              <a:rPr lang="ar-IQ" sz="2800" dirty="0" smtClean="0">
                <a:solidFill>
                  <a:srgbClr val="FFCCFF"/>
                </a:solidFill>
                <a:cs typeface="DecoType Naskh" pitchFamily="2" charset="-78"/>
              </a:rPr>
              <a:t>الاستماع الاستيعابي</a:t>
            </a:r>
            <a:r>
              <a:rPr lang="ar-IQ" sz="2800" dirty="0" smtClean="0">
                <a:cs typeface="DecoType Naskh" pitchFamily="2" charset="-78"/>
              </a:rPr>
              <a:t>: ‏الاستماع </a:t>
            </a:r>
            <a:r>
              <a:rPr lang="ar-IQ" sz="2800" dirty="0" err="1" smtClean="0">
                <a:cs typeface="DecoType Naskh" pitchFamily="2" charset="-78"/>
              </a:rPr>
              <a:t>الى</a:t>
            </a:r>
            <a:r>
              <a:rPr lang="ar-IQ" sz="2800" dirty="0" smtClean="0">
                <a:cs typeface="DecoType Naskh" pitchFamily="2" charset="-78"/>
              </a:rPr>
              <a:t> درس أو الئ ندوه علميه </a:t>
            </a:r>
            <a:r>
              <a:rPr lang="ar-IQ" sz="2800" dirty="0" err="1" smtClean="0">
                <a:cs typeface="DecoType Naskh" pitchFamily="2" charset="-78"/>
              </a:rPr>
              <a:t>او</a:t>
            </a:r>
            <a:r>
              <a:rPr lang="ar-IQ" sz="2800" dirty="0" smtClean="0">
                <a:cs typeface="DecoType Naskh" pitchFamily="2" charset="-78"/>
              </a:rPr>
              <a:t> الئ محاضره بقصد فهم </a:t>
            </a:r>
            <a:r>
              <a:rPr lang="ar-IQ" sz="2800" dirty="0" err="1" smtClean="0">
                <a:cs typeface="DecoType Naskh" pitchFamily="2" charset="-78"/>
              </a:rPr>
              <a:t>مايدور</a:t>
            </a:r>
            <a:r>
              <a:rPr lang="ar-IQ" sz="2800" dirty="0" smtClean="0">
                <a:cs typeface="DecoType Naskh" pitchFamily="2" charset="-78"/>
              </a:rPr>
              <a:t> فيها. </a:t>
            </a:r>
            <a:endParaRPr lang="ar-IQ" sz="2800" dirty="0" smtClean="0">
              <a:cs typeface="DecoType Naskh" pitchFamily="2" charset="-78"/>
            </a:endParaRPr>
          </a:p>
          <a:p>
            <a:pPr algn="ctr"/>
            <a:r>
              <a:rPr lang="ar-IQ" sz="2800" dirty="0" smtClean="0">
                <a:cs typeface="DecoType Naskh" pitchFamily="2" charset="-78"/>
              </a:rPr>
              <a:t>-</a:t>
            </a:r>
            <a:r>
              <a:rPr lang="ar-IQ" sz="2800" dirty="0" smtClean="0">
                <a:solidFill>
                  <a:srgbClr val="FFCCFF"/>
                </a:solidFill>
                <a:cs typeface="DecoType Naskh" pitchFamily="2" charset="-78"/>
              </a:rPr>
              <a:t>الاستماع الناقد</a:t>
            </a:r>
            <a:r>
              <a:rPr lang="ar-IQ" sz="2800" dirty="0" smtClean="0">
                <a:cs typeface="DecoType Naskh" pitchFamily="2" charset="-78"/>
              </a:rPr>
              <a:t>:‏هو الاستماع اتخاذ قرار حاسم في حين نستمع إلى ما تكلم في مجال التخصص فأنت تحاول أن تستمع </a:t>
            </a:r>
            <a:r>
              <a:rPr lang="ar-IQ" sz="2800" dirty="0" err="1" smtClean="0">
                <a:cs typeface="DecoType Naskh" pitchFamily="2" charset="-78"/>
              </a:rPr>
              <a:t>باصغاء</a:t>
            </a:r>
            <a:r>
              <a:rPr lang="ar-IQ" sz="2800" dirty="0" smtClean="0">
                <a:cs typeface="DecoType Naskh" pitchFamily="2" charset="-78"/>
              </a:rPr>
              <a:t> لتقرر موقفك من هذا الحديث. </a:t>
            </a:r>
            <a:endParaRPr lang="ar-IQ" sz="2800" dirty="0" smtClean="0">
              <a:cs typeface="DecoType Naskh" pitchFamily="2" charset="-78"/>
            </a:endParaRPr>
          </a:p>
          <a:p>
            <a:pPr algn="ctr"/>
            <a:r>
              <a:rPr lang="ar-IQ" sz="2800" dirty="0" smtClean="0">
                <a:cs typeface="DecoType Naskh" pitchFamily="2" charset="-78"/>
              </a:rPr>
              <a:t>-</a:t>
            </a:r>
            <a:r>
              <a:rPr lang="ar-IQ" sz="2800" dirty="0" smtClean="0">
                <a:solidFill>
                  <a:srgbClr val="FFCCFF"/>
                </a:solidFill>
                <a:cs typeface="DecoType Naskh" pitchFamily="2" charset="-78"/>
              </a:rPr>
              <a:t>الاستماع الدفاعي:</a:t>
            </a:r>
            <a:r>
              <a:rPr lang="ar-IQ" sz="2800" dirty="0" smtClean="0">
                <a:cs typeface="DecoType Naskh" pitchFamily="2" charset="-78"/>
              </a:rPr>
              <a:t>‏محاولة اكتشاف نقاط ضد المتكلم لنقده </a:t>
            </a:r>
            <a:r>
              <a:rPr lang="ar-IQ" sz="2800" dirty="0" err="1" smtClean="0">
                <a:cs typeface="DecoType Naskh" pitchFamily="2" charset="-78"/>
              </a:rPr>
              <a:t>او</a:t>
            </a:r>
            <a:r>
              <a:rPr lang="ar-IQ" sz="2800" dirty="0" smtClean="0">
                <a:cs typeface="DecoType Naskh" pitchFamily="2" charset="-78"/>
              </a:rPr>
              <a:t> مهاجمته </a:t>
            </a:r>
            <a:r>
              <a:rPr lang="ar-IQ" sz="2800" dirty="0" err="1" smtClean="0">
                <a:cs typeface="DecoType Naskh" pitchFamily="2" charset="-78"/>
              </a:rPr>
              <a:t>او</a:t>
            </a:r>
            <a:r>
              <a:rPr lang="ar-IQ" sz="2800" dirty="0" smtClean="0">
                <a:cs typeface="DecoType Naskh" pitchFamily="2" charset="-78"/>
              </a:rPr>
              <a:t> الرد عليه وهذا يعد من اكثر </a:t>
            </a:r>
            <a:r>
              <a:rPr lang="ar-IQ" sz="2800" dirty="0" err="1" smtClean="0">
                <a:cs typeface="DecoType Naskh" pitchFamily="2" charset="-78"/>
              </a:rPr>
              <a:t>انواع</a:t>
            </a:r>
            <a:r>
              <a:rPr lang="ar-IQ" sz="2800" dirty="0" smtClean="0">
                <a:cs typeface="DecoType Naskh" pitchFamily="2" charset="-78"/>
              </a:rPr>
              <a:t> الاستماع انتشارا وغالبا ما يكون في المناقشات </a:t>
            </a:r>
            <a:r>
              <a:rPr lang="ar-IQ" sz="2800" dirty="0" err="1" smtClean="0">
                <a:cs typeface="DecoType Naskh" pitchFamily="2" charset="-78"/>
              </a:rPr>
              <a:t>او</a:t>
            </a:r>
            <a:r>
              <a:rPr lang="ar-IQ" sz="2800" dirty="0" smtClean="0">
                <a:cs typeface="DecoType Naskh" pitchFamily="2" charset="-78"/>
              </a:rPr>
              <a:t> المجادلات </a:t>
            </a:r>
            <a:r>
              <a:rPr lang="ar-IQ" sz="2800" dirty="0" err="1" smtClean="0">
                <a:cs typeface="DecoType Naskh" pitchFamily="2" charset="-78"/>
              </a:rPr>
              <a:t>الدفاعيه</a:t>
            </a:r>
            <a:r>
              <a:rPr lang="ar-IQ" sz="2800" dirty="0" smtClean="0">
                <a:cs typeface="DecoType Naskh" pitchFamily="2" charset="-78"/>
              </a:rPr>
              <a:t>. -</a:t>
            </a:r>
            <a:r>
              <a:rPr lang="ar-IQ" sz="2800" dirty="0" smtClean="0">
                <a:solidFill>
                  <a:srgbClr val="FFCCFF"/>
                </a:solidFill>
                <a:cs typeface="DecoType Naskh" pitchFamily="2" charset="-78"/>
              </a:rPr>
              <a:t>الاستماع </a:t>
            </a:r>
            <a:r>
              <a:rPr lang="ar-IQ" sz="2800" dirty="0" err="1" smtClean="0">
                <a:solidFill>
                  <a:srgbClr val="FFCCFF"/>
                </a:solidFill>
                <a:cs typeface="DecoType Naskh" pitchFamily="2" charset="-78"/>
              </a:rPr>
              <a:t>الازدواجي</a:t>
            </a:r>
            <a:r>
              <a:rPr lang="ar-IQ" sz="2800" dirty="0" smtClean="0">
                <a:solidFill>
                  <a:srgbClr val="FFCCFF"/>
                </a:solidFill>
                <a:cs typeface="DecoType Naskh" pitchFamily="2" charset="-78"/>
              </a:rPr>
              <a:t>: </a:t>
            </a:r>
            <a:r>
              <a:rPr lang="ar-IQ" sz="2800" dirty="0" smtClean="0">
                <a:cs typeface="DecoType Naskh" pitchFamily="2" charset="-78"/>
              </a:rPr>
              <a:t>هو الاستماع الئ موقفين معا تتحدث مع شخص وتستمع الئ حديث </a:t>
            </a:r>
            <a:r>
              <a:rPr lang="ar-IQ" sz="2800" dirty="0" err="1" smtClean="0">
                <a:cs typeface="DecoType Naskh" pitchFamily="2" charset="-78"/>
              </a:rPr>
              <a:t>اخر</a:t>
            </a:r>
            <a:r>
              <a:rPr lang="ar-IQ" sz="2800" dirty="0" smtClean="0">
                <a:cs typeface="DecoType Naskh" pitchFamily="2" charset="-78"/>
              </a:rPr>
              <a:t> يدور حولك.</a:t>
            </a:r>
            <a:endParaRPr lang="ar-IQ" sz="2800" dirty="0">
              <a:cs typeface="DecoType Naskh" pitchFamily="2" charset="-78"/>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714356"/>
            <a:ext cx="9144000" cy="5509200"/>
          </a:xfrm>
          <a:prstGeom prst="rect">
            <a:avLst/>
          </a:prstGeom>
        </p:spPr>
        <p:txBody>
          <a:bodyPr wrap="square">
            <a:spAutoFit/>
          </a:bodyPr>
          <a:lstStyle/>
          <a:p>
            <a:pPr algn="ctr"/>
            <a:r>
              <a:rPr lang="ar-IQ" sz="3200" dirty="0" smtClean="0">
                <a:cs typeface="DecoType Naskh" pitchFamily="2" charset="-78"/>
              </a:rPr>
              <a:t>-</a:t>
            </a:r>
            <a:r>
              <a:rPr lang="ar-IQ" sz="3200" dirty="0" smtClean="0">
                <a:solidFill>
                  <a:srgbClr val="FFCCFF"/>
                </a:solidFill>
                <a:cs typeface="DecoType Naskh" pitchFamily="2" charset="-78"/>
              </a:rPr>
              <a:t>الاستماع المميز</a:t>
            </a:r>
            <a:r>
              <a:rPr lang="ar-IQ" sz="3200" dirty="0" smtClean="0">
                <a:cs typeface="DecoType Naskh" pitchFamily="2" charset="-78"/>
              </a:rPr>
              <a:t>: هو الاستماع الئ صوت مميز كان يستمع الطبيب ليميز صوتا غير طبيعي </a:t>
            </a:r>
            <a:r>
              <a:rPr lang="ar-IQ" sz="3200" dirty="0" err="1" smtClean="0">
                <a:cs typeface="DecoType Naskh" pitchFamily="2" charset="-78"/>
              </a:rPr>
              <a:t>كحشرجه</a:t>
            </a:r>
            <a:r>
              <a:rPr lang="ar-IQ" sz="3200" dirty="0" smtClean="0">
                <a:cs typeface="DecoType Naskh" pitchFamily="2" charset="-78"/>
              </a:rPr>
              <a:t> </a:t>
            </a:r>
            <a:r>
              <a:rPr lang="ar-IQ" sz="3200" dirty="0" err="1" smtClean="0">
                <a:cs typeface="DecoType Naskh" pitchFamily="2" charset="-78"/>
              </a:rPr>
              <a:t>الامعاء</a:t>
            </a:r>
            <a:r>
              <a:rPr lang="ar-IQ" sz="3200" dirty="0" smtClean="0">
                <a:cs typeface="DecoType Naskh" pitchFamily="2" charset="-78"/>
              </a:rPr>
              <a:t>.</a:t>
            </a:r>
          </a:p>
          <a:p>
            <a:pPr algn="ctr"/>
            <a:r>
              <a:rPr lang="ar-IQ" sz="3200" dirty="0" smtClean="0">
                <a:cs typeface="DecoType Naskh" pitchFamily="2" charset="-78"/>
              </a:rPr>
              <a:t> </a:t>
            </a:r>
            <a:r>
              <a:rPr lang="ar-IQ" sz="3200" dirty="0" smtClean="0">
                <a:cs typeface="DecoType Naskh" pitchFamily="2" charset="-78"/>
              </a:rPr>
              <a:t>-</a:t>
            </a:r>
            <a:r>
              <a:rPr lang="ar-IQ" sz="3200" dirty="0" smtClean="0">
                <a:solidFill>
                  <a:srgbClr val="FFCCFF"/>
                </a:solidFill>
                <a:cs typeface="DecoType Naskh" pitchFamily="2" charset="-78"/>
              </a:rPr>
              <a:t>الاستماع التعاطفي</a:t>
            </a:r>
            <a:r>
              <a:rPr lang="ar-IQ" sz="3200" dirty="0" smtClean="0">
                <a:cs typeface="DecoType Naskh" pitchFamily="2" charset="-78"/>
              </a:rPr>
              <a:t>: هو الاستماع والحلول مكان المتحدث لفهم </a:t>
            </a:r>
            <a:r>
              <a:rPr lang="ar-IQ" sz="3200" dirty="0" err="1" smtClean="0">
                <a:cs typeface="DecoType Naskh" pitchFamily="2" charset="-78"/>
              </a:rPr>
              <a:t>مايقوله</a:t>
            </a:r>
            <a:r>
              <a:rPr lang="ar-IQ" sz="3200" dirty="0" smtClean="0">
                <a:cs typeface="DecoType Naskh" pitchFamily="2" charset="-78"/>
              </a:rPr>
              <a:t> ولماذا يقول</a:t>
            </a:r>
            <a:r>
              <a:rPr lang="ar-IQ" sz="3200" dirty="0" smtClean="0">
                <a:cs typeface="DecoType Naskh" pitchFamily="2" charset="-78"/>
              </a:rPr>
              <a:t>.</a:t>
            </a:r>
          </a:p>
          <a:p>
            <a:pPr algn="ctr"/>
            <a:r>
              <a:rPr lang="ar-IQ" sz="3200" dirty="0" smtClean="0">
                <a:cs typeface="DecoType Naskh" pitchFamily="2" charset="-78"/>
              </a:rPr>
              <a:t> </a:t>
            </a:r>
            <a:r>
              <a:rPr lang="ar-IQ" sz="3200" dirty="0" smtClean="0">
                <a:cs typeface="DecoType Naskh" pitchFamily="2" charset="-78"/>
              </a:rPr>
              <a:t>-</a:t>
            </a:r>
            <a:r>
              <a:rPr lang="ar-IQ" sz="3200" dirty="0" smtClean="0">
                <a:solidFill>
                  <a:srgbClr val="FFCCFF"/>
                </a:solidFill>
                <a:cs typeface="DecoType Naskh" pitchFamily="2" charset="-78"/>
              </a:rPr>
              <a:t>الاستماع العاكس</a:t>
            </a:r>
            <a:r>
              <a:rPr lang="ar-IQ" sz="3200" dirty="0" smtClean="0">
                <a:cs typeface="DecoType Naskh" pitchFamily="2" charset="-78"/>
              </a:rPr>
              <a:t>:يظهر عندما يتم الاستماع </a:t>
            </a:r>
            <a:r>
              <a:rPr lang="ar-IQ" sz="3200" dirty="0" err="1" smtClean="0">
                <a:cs typeface="DecoType Naskh" pitchFamily="2" charset="-78"/>
              </a:rPr>
              <a:t>لاعاده</a:t>
            </a:r>
            <a:r>
              <a:rPr lang="ar-IQ" sz="3200" dirty="0" smtClean="0">
                <a:cs typeface="DecoType Naskh" pitchFamily="2" charset="-78"/>
              </a:rPr>
              <a:t> صياغه </a:t>
            </a:r>
            <a:r>
              <a:rPr lang="ar-IQ" sz="3200" dirty="0" err="1" smtClean="0">
                <a:cs typeface="DecoType Naskh" pitchFamily="2" charset="-78"/>
              </a:rPr>
              <a:t>او</a:t>
            </a:r>
            <a:r>
              <a:rPr lang="ar-IQ" sz="3200" dirty="0" smtClean="0">
                <a:cs typeface="DecoType Naskh" pitchFamily="2" charset="-78"/>
              </a:rPr>
              <a:t> تلخيص موضوع </a:t>
            </a:r>
            <a:r>
              <a:rPr lang="ar-IQ" sz="3200" dirty="0" err="1" smtClean="0">
                <a:cs typeface="DecoType Naskh" pitchFamily="2" charset="-78"/>
              </a:rPr>
              <a:t>او</a:t>
            </a:r>
            <a:r>
              <a:rPr lang="ar-IQ" sz="3200" dirty="0" smtClean="0">
                <a:cs typeface="DecoType Naskh" pitchFamily="2" charset="-78"/>
              </a:rPr>
              <a:t> توضيح </a:t>
            </a:r>
            <a:r>
              <a:rPr lang="ar-IQ" sz="3200" dirty="0" err="1" smtClean="0">
                <a:cs typeface="DecoType Naskh" pitchFamily="2" charset="-78"/>
              </a:rPr>
              <a:t>رساله</a:t>
            </a:r>
            <a:r>
              <a:rPr lang="ar-IQ" sz="3200" dirty="0" smtClean="0">
                <a:cs typeface="DecoType Naskh" pitchFamily="2" charset="-78"/>
              </a:rPr>
              <a:t> المتحدث </a:t>
            </a:r>
            <a:r>
              <a:rPr lang="ar-IQ" sz="3200" dirty="0" err="1" smtClean="0">
                <a:cs typeface="DecoType Naskh" pitchFamily="2" charset="-78"/>
              </a:rPr>
              <a:t>بخاصه</a:t>
            </a:r>
            <a:r>
              <a:rPr lang="ar-IQ" sz="3200" dirty="0" smtClean="0">
                <a:cs typeface="DecoType Naskh" pitchFamily="2" charset="-78"/>
              </a:rPr>
              <a:t> حين يطلب من المستمع تقديم </a:t>
            </a:r>
            <a:r>
              <a:rPr lang="ar-IQ" sz="3200" dirty="0" err="1" smtClean="0">
                <a:cs typeface="DecoType Naskh" pitchFamily="2" charset="-78"/>
              </a:rPr>
              <a:t>تغديه</a:t>
            </a:r>
            <a:r>
              <a:rPr lang="ar-IQ" sz="3200" dirty="0" smtClean="0">
                <a:cs typeface="DecoType Naskh" pitchFamily="2" charset="-78"/>
              </a:rPr>
              <a:t> راجعه عن الموضوع الذي استمع </a:t>
            </a:r>
            <a:r>
              <a:rPr lang="ar-IQ" sz="3200" dirty="0" err="1" smtClean="0">
                <a:cs typeface="DecoType Naskh" pitchFamily="2" charset="-78"/>
              </a:rPr>
              <a:t>اليه</a:t>
            </a:r>
            <a:r>
              <a:rPr lang="ar-IQ" sz="3200" dirty="0" smtClean="0">
                <a:cs typeface="DecoType Naskh" pitchFamily="2" charset="-78"/>
              </a:rPr>
              <a:t>.</a:t>
            </a:r>
          </a:p>
          <a:p>
            <a:pPr algn="ctr"/>
            <a:r>
              <a:rPr lang="ar-IQ" sz="3200" dirty="0" smtClean="0">
                <a:cs typeface="DecoType Naskh" pitchFamily="2" charset="-78"/>
              </a:rPr>
              <a:t> </a:t>
            </a:r>
            <a:r>
              <a:rPr lang="ar-IQ" sz="3200" dirty="0" smtClean="0">
                <a:cs typeface="DecoType Naskh" pitchFamily="2" charset="-78"/>
              </a:rPr>
              <a:t>-</a:t>
            </a:r>
            <a:r>
              <a:rPr lang="ar-IQ" sz="3200" dirty="0" smtClean="0">
                <a:solidFill>
                  <a:srgbClr val="FFCCFF"/>
                </a:solidFill>
                <a:cs typeface="DecoType Naskh" pitchFamily="2" charset="-78"/>
              </a:rPr>
              <a:t>الاستماع الانتقائي</a:t>
            </a:r>
            <a:r>
              <a:rPr lang="ar-IQ" sz="3200" dirty="0" smtClean="0">
                <a:cs typeface="DecoType Naskh" pitchFamily="2" charset="-78"/>
              </a:rPr>
              <a:t>:‏يوجد هذا النوع عاده للحقائق </a:t>
            </a:r>
            <a:r>
              <a:rPr lang="ar-IQ" sz="3200" dirty="0" err="1" smtClean="0">
                <a:cs typeface="DecoType Naskh" pitchFamily="2" charset="-78"/>
              </a:rPr>
              <a:t>لاللمشاعر</a:t>
            </a:r>
            <a:r>
              <a:rPr lang="ar-IQ" sz="3200" dirty="0" smtClean="0">
                <a:cs typeface="DecoType Naskh" pitchFamily="2" charset="-78"/>
              </a:rPr>
              <a:t> والعواطف ويهتم بهذا النوع عاده المديرون والموظفون الذين يستمعون للاختيار. -الاستماع العلاجي:يظهر عندما نستمع الئ شخص يتحدث </a:t>
            </a:r>
            <a:r>
              <a:rPr lang="ar-IQ" sz="3200" dirty="0" err="1" smtClean="0">
                <a:cs typeface="DecoType Naskh" pitchFamily="2" charset="-78"/>
              </a:rPr>
              <a:t>لك</a:t>
            </a:r>
            <a:r>
              <a:rPr lang="ar-IQ" sz="3200" dirty="0" smtClean="0">
                <a:cs typeface="DecoType Naskh" pitchFamily="2" charset="-78"/>
              </a:rPr>
              <a:t> عن مشكله في محاوله تقديم الحل له. </a:t>
            </a:r>
            <a:endParaRPr lang="ar-IQ" sz="3200" dirty="0" smtClean="0">
              <a:cs typeface="DecoType Naskh" pitchFamily="2" charset="-78"/>
            </a:endParaRPr>
          </a:p>
          <a:p>
            <a:pPr algn="ctr"/>
            <a:r>
              <a:rPr lang="ar-IQ" sz="3200" dirty="0" smtClean="0">
                <a:cs typeface="DecoType Naskh" pitchFamily="2" charset="-78"/>
              </a:rPr>
              <a:t>-</a:t>
            </a:r>
            <a:r>
              <a:rPr lang="ar-IQ" sz="3200" dirty="0" smtClean="0">
                <a:solidFill>
                  <a:srgbClr val="FFCCFF"/>
                </a:solidFill>
                <a:cs typeface="DecoType Naskh" pitchFamily="2" charset="-78"/>
              </a:rPr>
              <a:t>الاستماع الاجتماعي</a:t>
            </a:r>
            <a:r>
              <a:rPr lang="ar-IQ" sz="3200" dirty="0" smtClean="0">
                <a:cs typeface="DecoType Naskh" pitchFamily="2" charset="-78"/>
              </a:rPr>
              <a:t>:وهو </a:t>
            </a:r>
            <a:r>
              <a:rPr lang="ar-IQ" sz="3200" dirty="0" err="1" smtClean="0">
                <a:cs typeface="DecoType Naskh" pitchFamily="2" charset="-78"/>
              </a:rPr>
              <a:t>مايمارسه</a:t>
            </a:r>
            <a:r>
              <a:rPr lang="ar-IQ" sz="3200" dirty="0" smtClean="0">
                <a:cs typeface="DecoType Naskh" pitchFamily="2" charset="-78"/>
              </a:rPr>
              <a:t> الفرد في مواقفه </a:t>
            </a:r>
            <a:r>
              <a:rPr lang="ar-IQ" sz="3200" dirty="0" err="1" smtClean="0">
                <a:cs typeface="DecoType Naskh" pitchFamily="2" charset="-78"/>
              </a:rPr>
              <a:t>الاجتماعيه</a:t>
            </a:r>
            <a:r>
              <a:rPr lang="ar-IQ" sz="3200" dirty="0" smtClean="0">
                <a:cs typeface="DecoType Naskh" pitchFamily="2" charset="-78"/>
              </a:rPr>
              <a:t> </a:t>
            </a:r>
            <a:r>
              <a:rPr lang="ar-IQ" sz="3200" dirty="0" err="1" smtClean="0">
                <a:cs typeface="DecoType Naskh" pitchFamily="2" charset="-78"/>
              </a:rPr>
              <a:t>ويسمئ</a:t>
            </a:r>
            <a:r>
              <a:rPr lang="ar-IQ" sz="3200" dirty="0" smtClean="0">
                <a:cs typeface="DecoType Naskh" pitchFamily="2" charset="-78"/>
              </a:rPr>
              <a:t> اجتماعيا لان الموقف الاجتماعي هو المحور.</a:t>
            </a:r>
            <a:endParaRPr lang="ar-IQ" sz="3200" dirty="0">
              <a:cs typeface="DecoType Naskh" pitchFamily="2" charset="-78"/>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ورق">
  <a:themeElements>
    <a:clrScheme name="ورق">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ورق">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ورق">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612</TotalTime>
  <Words>2659</Words>
  <Application>Microsoft Office PowerPoint</Application>
  <PresentationFormat>عرض على الشاشة (3:4)‏</PresentationFormat>
  <Paragraphs>110</Paragraphs>
  <Slides>17</Slides>
  <Notes>1</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ورق</vt:lpstr>
      <vt:lpstr> </vt:lpstr>
      <vt:lpstr>.</vt:lpstr>
      <vt:lpstr> </vt:lpstr>
      <vt:lpstr>الشريحة 4</vt:lpstr>
      <vt:lpstr>  </vt:lpstr>
      <vt:lpstr>  </vt:lpstr>
      <vt:lpstr> </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رياض الأطفال في</dc:title>
  <dc:creator>radaa</dc:creator>
  <cp:lastModifiedBy>radaa</cp:lastModifiedBy>
  <cp:revision>67</cp:revision>
  <dcterms:created xsi:type="dcterms:W3CDTF">2018-10-11T13:14:00Z</dcterms:created>
  <dcterms:modified xsi:type="dcterms:W3CDTF">2019-03-09T16:51:51Z</dcterms:modified>
</cp:coreProperties>
</file>