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20" r:id="rId1"/>
  </p:sldMasterIdLst>
  <p:notesMasterIdLst>
    <p:notesMasterId r:id="rId10"/>
  </p:notesMasterIdLst>
  <p:sldIdLst>
    <p:sldId id="256" r:id="rId2"/>
    <p:sldId id="259" r:id="rId3"/>
    <p:sldId id="264" r:id="rId4"/>
    <p:sldId id="271" r:id="rId5"/>
    <p:sldId id="273" r:id="rId6"/>
    <p:sldId id="272" r:id="rId7"/>
    <p:sldId id="268" r:id="rId8"/>
    <p:sldId id="274"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Rg st="1" end="13"/>
    <p:penClr>
      <a:srgbClr val="FF0000"/>
    </p:penClr>
  </p:showPr>
  <p:clrMru>
    <a:srgbClr val="FFCCFF"/>
    <a:srgbClr val="D5ECF7"/>
    <a:srgbClr val="AADD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84380"/>
    <p:restoredTop sz="94660"/>
  </p:normalViewPr>
  <p:slideViewPr>
    <p:cSldViewPr>
      <p:cViewPr varScale="1">
        <p:scale>
          <a:sx n="75" d="100"/>
          <a:sy n="75" d="100"/>
        </p:scale>
        <p:origin x="-12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FCAA86B-68E0-47E0-A30A-174FFB2C8426}" type="datetimeFigureOut">
              <a:rPr lang="ar-IQ" smtClean="0"/>
              <a:pPr/>
              <a:t>07/08/1440</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33AC37A-96DB-4893-9C14-A5AA22D656A6}" type="slidenum">
              <a:rPr lang="ar-IQ" smtClean="0"/>
              <a:pPr/>
              <a:t>‹#›</a:t>
            </a:fld>
            <a:endParaRPr lang="ar-IQ" dirty="0"/>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333AC37A-96DB-4893-9C14-A5AA22D656A6}" type="slidenum">
              <a:rPr lang="ar-IQ" smtClean="0"/>
              <a:pPr/>
              <a:t>1</a:t>
            </a:fld>
            <a:endParaRPr lang="ar-IQ"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72D41E77-8DAB-45AC-89EF-45B79B0FB430}" type="datetimeFigureOut">
              <a:rPr lang="ar-IQ" smtClean="0"/>
              <a:pPr/>
              <a:t>07/08/1440</a:t>
            </a:fld>
            <a:endParaRPr lang="ar-IQ" dirty="0"/>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dirty="0"/>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2D41E77-8DAB-45AC-89EF-45B79B0FB430}" type="datetimeFigureOut">
              <a:rPr lang="ar-IQ" smtClean="0"/>
              <a:pPr/>
              <a:t>07/08/1440</a:t>
            </a:fld>
            <a:endParaRPr lang="ar-IQ" dirty="0"/>
          </a:p>
        </p:txBody>
      </p:sp>
      <p:sp>
        <p:nvSpPr>
          <p:cNvPr id="5" name="عنصر نائب للتذييل 4"/>
          <p:cNvSpPr>
            <a:spLocks noGrp="1"/>
          </p:cNvSpPr>
          <p:nvPr>
            <p:ph type="ftr" sz="quarter" idx="11"/>
          </p:nvPr>
        </p:nvSpPr>
        <p:spPr/>
        <p:txBody>
          <a:bodyPr/>
          <a:lstStyle/>
          <a:p>
            <a:endParaRPr lang="ar-IQ" dirty="0"/>
          </a:p>
        </p:txBody>
      </p:sp>
      <p:sp>
        <p:nvSpPr>
          <p:cNvPr id="6" name="عنصر نائب لرقم الشريحة 5"/>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2D41E77-8DAB-45AC-89EF-45B79B0FB430}" type="datetimeFigureOut">
              <a:rPr lang="ar-IQ" smtClean="0"/>
              <a:pPr/>
              <a:t>07/08/1440</a:t>
            </a:fld>
            <a:endParaRPr lang="ar-IQ" dirty="0"/>
          </a:p>
        </p:txBody>
      </p:sp>
      <p:sp>
        <p:nvSpPr>
          <p:cNvPr id="5" name="عنصر نائب للتذييل 4"/>
          <p:cNvSpPr>
            <a:spLocks noGrp="1"/>
          </p:cNvSpPr>
          <p:nvPr>
            <p:ph type="ftr" sz="quarter" idx="11"/>
          </p:nvPr>
        </p:nvSpPr>
        <p:spPr/>
        <p:txBody>
          <a:bodyPr/>
          <a:lstStyle/>
          <a:p>
            <a:endParaRPr lang="ar-IQ" dirty="0"/>
          </a:p>
        </p:txBody>
      </p:sp>
      <p:sp>
        <p:nvSpPr>
          <p:cNvPr id="6" name="عنصر نائب لرقم الشريحة 5"/>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72D41E77-8DAB-45AC-89EF-45B79B0FB430}" type="datetimeFigureOut">
              <a:rPr lang="ar-IQ" smtClean="0"/>
              <a:pPr/>
              <a:t>07/08/1440</a:t>
            </a:fld>
            <a:endParaRPr lang="ar-IQ" dirty="0"/>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dirty="0"/>
          </a:p>
        </p:txBody>
      </p:sp>
      <p:sp>
        <p:nvSpPr>
          <p:cNvPr id="6" name="عنصر نائب لرقم الشريحة 5"/>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6955632" y="6477000"/>
            <a:ext cx="2133600" cy="304800"/>
          </a:xfrm>
        </p:spPr>
        <p:txBody>
          <a:bodyPr/>
          <a:lstStyle/>
          <a:p>
            <a:fld id="{72D41E77-8DAB-45AC-89EF-45B79B0FB430}" type="datetimeFigureOut">
              <a:rPr lang="ar-IQ" smtClean="0"/>
              <a:pPr/>
              <a:t>07/08/1440</a:t>
            </a:fld>
            <a:endParaRPr lang="ar-IQ" dirty="0"/>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dirty="0"/>
          </a:p>
        </p:txBody>
      </p:sp>
      <p:sp>
        <p:nvSpPr>
          <p:cNvPr id="6" name="عنصر نائب لرقم الشريحة 5"/>
          <p:cNvSpPr>
            <a:spLocks noGrp="1"/>
          </p:cNvSpPr>
          <p:nvPr>
            <p:ph type="sldNum" sz="quarter" idx="12"/>
          </p:nvPr>
        </p:nvSpPr>
        <p:spPr>
          <a:xfrm>
            <a:off x="8451056" y="809624"/>
            <a:ext cx="502920" cy="300831"/>
          </a:xfrm>
        </p:spPr>
        <p:txBody>
          <a:bodyPr/>
          <a:lstStyle/>
          <a:p>
            <a:fld id="{21E53C41-3BF4-43FA-9CB1-E28142663590}" type="slidenum">
              <a:rPr lang="ar-IQ" smtClean="0"/>
              <a:pPr/>
              <a:t>‹#›</a:t>
            </a:fld>
            <a:endParaRPr lang="ar-IQ" dirty="0"/>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transition spd="med">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72D41E77-8DAB-45AC-89EF-45B79B0FB430}" type="datetimeFigureOut">
              <a:rPr lang="ar-IQ" smtClean="0"/>
              <a:pPr/>
              <a:t>07/08/1440</a:t>
            </a:fld>
            <a:endParaRPr lang="ar-IQ" dirty="0"/>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dirty="0"/>
          </a:p>
        </p:txBody>
      </p:sp>
      <p:sp>
        <p:nvSpPr>
          <p:cNvPr id="7" name="عنصر نائب لرقم الشريحة 6"/>
          <p:cNvSpPr>
            <a:spLocks noGrp="1"/>
          </p:cNvSpPr>
          <p:nvPr>
            <p:ph type="sldNum" sz="quarter" idx="12"/>
          </p:nvPr>
        </p:nvSpPr>
        <p:spPr>
          <a:xfrm>
            <a:off x="7589520" y="6480969"/>
            <a:ext cx="502920" cy="301752"/>
          </a:xfrm>
        </p:spPr>
        <p:txBody>
          <a:body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72D41E77-8DAB-45AC-89EF-45B79B0FB430}" type="datetimeFigureOut">
              <a:rPr lang="ar-IQ" smtClean="0"/>
              <a:pPr/>
              <a:t>07/08/1440</a:t>
            </a:fld>
            <a:endParaRPr lang="ar-IQ" dirty="0"/>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dirty="0"/>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21E53C41-3BF4-43FA-9CB1-E28142663590}" type="slidenum">
              <a:rPr lang="ar-IQ" smtClean="0"/>
              <a:pPr/>
              <a:t>‹#›</a:t>
            </a:fld>
            <a:endParaRPr lang="ar-IQ" dirty="0"/>
          </a:p>
        </p:txBody>
      </p:sp>
    </p:spTree>
  </p:cSld>
  <p:clrMapOvr>
    <a:overrideClrMapping bg1="dk1" tx1="lt1" bg2="dk2" tx2="lt2" accent1="accent1" accent2="accent2" accent3="accent3" accent4="accent4" accent5="accent5" accent6="accent6" hlink="hlink" folHlink="folHlink"/>
  </p:clrMapOvr>
  <p:transition spd="med">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72D41E77-8DAB-45AC-89EF-45B79B0FB430}" type="datetimeFigureOut">
              <a:rPr lang="ar-IQ" smtClean="0"/>
              <a:pPr/>
              <a:t>07/08/1440</a:t>
            </a:fld>
            <a:endParaRPr lang="ar-IQ" dirty="0"/>
          </a:p>
        </p:txBody>
      </p:sp>
      <p:sp>
        <p:nvSpPr>
          <p:cNvPr id="4" name="عنصر نائب للتذييل 3"/>
          <p:cNvSpPr>
            <a:spLocks noGrp="1"/>
          </p:cNvSpPr>
          <p:nvPr>
            <p:ph type="ftr" sz="quarter" idx="11"/>
          </p:nvPr>
        </p:nvSpPr>
        <p:spPr/>
        <p:txBody>
          <a:bodyPr/>
          <a:lstStyle/>
          <a:p>
            <a:endParaRPr lang="ar-IQ" dirty="0"/>
          </a:p>
        </p:txBody>
      </p:sp>
      <p:sp>
        <p:nvSpPr>
          <p:cNvPr id="5" name="عنصر نائب لرقم الشريحة 4"/>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72D41E77-8DAB-45AC-89EF-45B79B0FB430}" type="datetimeFigureOut">
              <a:rPr lang="ar-IQ" smtClean="0"/>
              <a:pPr/>
              <a:t>07/08/1440</a:t>
            </a:fld>
            <a:endParaRPr lang="ar-IQ" dirty="0"/>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dirty="0"/>
          </a:p>
        </p:txBody>
      </p:sp>
      <p:sp>
        <p:nvSpPr>
          <p:cNvPr id="4" name="عنصر نائب لرقم الشريحة 3"/>
          <p:cNvSpPr>
            <a:spLocks noGrp="1"/>
          </p:cNvSpPr>
          <p:nvPr>
            <p:ph type="sldNum" sz="quarter" idx="12"/>
          </p:nvPr>
        </p:nvSpPr>
        <p:spPr>
          <a:xfrm>
            <a:off x="7589520" y="6480969"/>
            <a:ext cx="502920" cy="301752"/>
          </a:xfrm>
        </p:spPr>
        <p:txBody>
          <a:bodyPr/>
          <a:lstStyle/>
          <a:p>
            <a:fld id="{21E53C41-3BF4-43FA-9CB1-E28142663590}" type="slidenum">
              <a:rPr lang="ar-IQ" smtClean="0"/>
              <a:pPr/>
              <a:t>‹#›</a:t>
            </a:fld>
            <a:endParaRPr lang="ar-IQ" dirty="0"/>
          </a:p>
        </p:txBody>
      </p:sp>
    </p:spTree>
  </p:cSld>
  <p:clrMapOvr>
    <a:masterClrMapping/>
  </p:clrMapOvr>
  <p:transition spd="med">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72D41E77-8DAB-45AC-89EF-45B79B0FB430}" type="datetimeFigureOut">
              <a:rPr lang="ar-IQ" smtClean="0"/>
              <a:pPr/>
              <a:t>07/08/1440</a:t>
            </a:fld>
            <a:endParaRPr lang="ar-IQ" dirty="0"/>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dirty="0"/>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21E53C41-3BF4-43FA-9CB1-E28142663590}" type="slidenum">
              <a:rPr lang="ar-IQ" smtClean="0"/>
              <a:pPr/>
              <a:t>‹#›</a:t>
            </a:fld>
            <a:endParaRPr lang="ar-IQ" dirty="0"/>
          </a:p>
        </p:txBody>
      </p:sp>
    </p:spTree>
  </p:cSld>
  <p:clrMapOvr>
    <a:overrideClrMapping bg1="dk1" tx1="lt1" bg2="dk2" tx2="lt2" accent1="accent1" accent2="accent2" accent3="accent3" accent4="accent4" accent5="accent5" accent6="accent6" hlink="hlink" folHlink="folHlink"/>
  </p:clrMapOvr>
  <p:transition spd="med">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dirty="0"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72D41E77-8DAB-45AC-89EF-45B79B0FB430}" type="datetimeFigureOut">
              <a:rPr lang="ar-IQ" smtClean="0"/>
              <a:pPr/>
              <a:t>07/08/1440</a:t>
            </a:fld>
            <a:endParaRPr lang="ar-IQ" dirty="0"/>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dirty="0"/>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21E53C41-3BF4-43FA-9CB1-E28142663590}" type="slidenum">
              <a:rPr lang="ar-IQ" smtClean="0"/>
              <a:pPr/>
              <a:t>‹#›</a:t>
            </a:fld>
            <a:endParaRPr lang="ar-IQ" dirty="0"/>
          </a:p>
        </p:txBody>
      </p:sp>
    </p:spTree>
  </p:cSld>
  <p:clrMapOvr>
    <a:overrideClrMapping bg1="dk1" tx1="lt1" bg2="dk2" tx2="lt2" accent1="accent1" accent2="accent2" accent3="accent3" accent4="accent4" accent5="accent5" accent6="accent6" hlink="hlink" folHlink="folHlink"/>
  </p:clrMapOvr>
  <p:transition spd="med">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2D41E77-8DAB-45AC-89EF-45B79B0FB430}" type="datetimeFigureOut">
              <a:rPr lang="ar-IQ" smtClean="0"/>
              <a:pPr/>
              <a:t>07/08/1440</a:t>
            </a:fld>
            <a:endParaRPr lang="ar-IQ" dirty="0"/>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dirty="0"/>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1E53C41-3BF4-43FA-9CB1-E28142663590}" type="slidenum">
              <a:rPr lang="ar-IQ" smtClean="0"/>
              <a:pPr/>
              <a:t>‹#›</a:t>
            </a:fld>
            <a:endParaRPr lang="ar-IQ" dirty="0"/>
          </a:p>
        </p:txBody>
      </p:sp>
    </p:spTree>
  </p:cSld>
  <p:clrMap bg1="dk1" tx1="lt1" bg2="dk2" tx2="lt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ransition spd="med">
    <p:wedge/>
  </p:transition>
  <p:timing>
    <p:tnLst>
      <p:par>
        <p:cTn id="1" dur="indefinite" restart="never" nodeType="tmRoot"/>
      </p:par>
    </p:tnLst>
  </p:timing>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ctrTitle"/>
          </p:nvPr>
        </p:nvSpPr>
        <p:spPr/>
        <p:txBody>
          <a:bodyPr/>
          <a:lstStyle/>
          <a:p>
            <a:r>
              <a:rPr lang="ar-IQ" dirty="0" smtClean="0"/>
              <a:t/>
            </a:r>
            <a:br>
              <a:rPr lang="ar-IQ" dirty="0" smtClean="0"/>
            </a:br>
            <a:endParaRPr lang="ar-IQ" dirty="0"/>
          </a:p>
        </p:txBody>
      </p:sp>
      <p:sp>
        <p:nvSpPr>
          <p:cNvPr id="10" name="عنوان فرعي 9"/>
          <p:cNvSpPr>
            <a:spLocks noGrp="1"/>
          </p:cNvSpPr>
          <p:nvPr>
            <p:ph type="subTitle" idx="1"/>
          </p:nvPr>
        </p:nvSpPr>
        <p:spPr/>
        <p:txBody>
          <a:bodyPr/>
          <a:lstStyle/>
          <a:p>
            <a:endParaRPr lang="ar-IQ" dirty="0" smtClean="0"/>
          </a:p>
          <a:p>
            <a:endParaRPr lang="ar-IQ" dirty="0" smtClean="0"/>
          </a:p>
        </p:txBody>
      </p:sp>
      <p:pic>
        <p:nvPicPr>
          <p:cNvPr id="7" name="صورة 6" descr="images.jpg"/>
          <p:cNvPicPr>
            <a:picLocks noChangeAspect="1"/>
          </p:cNvPicPr>
          <p:nvPr/>
        </p:nvPicPr>
        <p:blipFill>
          <a:blip r:embed="rId4"/>
          <a:srcRect l="25846" r="41923" b="42308"/>
          <a:stretch>
            <a:fillRect/>
          </a:stretch>
        </p:blipFill>
        <p:spPr>
          <a:xfrm>
            <a:off x="1500166" y="1357298"/>
            <a:ext cx="6786610" cy="27860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advClick="0" advTm="10000">
    <p:newsflash/>
    <p:sndAc>
      <p:stSnd>
        <p:snd r:embed="rId3" name="drumroll.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نص 3"/>
          <p:cNvSpPr>
            <a:spLocks noGrp="1"/>
          </p:cNvSpPr>
          <p:nvPr>
            <p:ph type="body" idx="2"/>
          </p:nvPr>
        </p:nvSpPr>
        <p:spPr>
          <a:xfrm>
            <a:off x="0" y="1500174"/>
            <a:ext cx="4643438" cy="5357826"/>
          </a:xfrm>
        </p:spPr>
        <p:txBody>
          <a:bodyPr/>
          <a:lstStyle/>
          <a:p>
            <a:endParaRPr lang="ar-IQ" dirty="0" smtClean="0"/>
          </a:p>
          <a:p>
            <a:endParaRPr lang="ar-IQ" dirty="0" smtClean="0"/>
          </a:p>
          <a:p>
            <a:r>
              <a:rPr lang="ar-IQ" dirty="0" smtClean="0"/>
              <a:t>         .</a:t>
            </a:r>
            <a:endParaRPr lang="ar-IQ" dirty="0"/>
          </a:p>
        </p:txBody>
      </p:sp>
      <p:sp>
        <p:nvSpPr>
          <p:cNvPr id="10" name="عنصر نائب للمحتوى 9"/>
          <p:cNvSpPr>
            <a:spLocks noGrp="1"/>
          </p:cNvSpPr>
          <p:nvPr>
            <p:ph sz="half" idx="1"/>
          </p:nvPr>
        </p:nvSpPr>
        <p:spPr>
          <a:xfrm flipV="1">
            <a:off x="914400" y="4846319"/>
            <a:ext cx="7479792" cy="45719"/>
          </a:xfrm>
        </p:spPr>
        <p:txBody>
          <a:bodyPr>
            <a:normAutofit fontScale="25000" lnSpcReduction="20000"/>
          </a:bodyPr>
          <a:lstStyle/>
          <a:p>
            <a:pPr>
              <a:buNone/>
            </a:pPr>
            <a:endParaRPr lang="ar-IQ" dirty="0" smtClean="0"/>
          </a:p>
          <a:p>
            <a:pPr>
              <a:buNone/>
            </a:pPr>
            <a:r>
              <a:rPr lang="ar-IQ" dirty="0" smtClean="0"/>
              <a:t>ا</a:t>
            </a:r>
          </a:p>
          <a:p>
            <a:pPr>
              <a:buNone/>
            </a:pPr>
            <a:endParaRPr lang="ar-IQ" dirty="0" smtClean="0"/>
          </a:p>
        </p:txBody>
      </p:sp>
      <p:sp>
        <p:nvSpPr>
          <p:cNvPr id="9" name="مستطيل 8"/>
          <p:cNvSpPr/>
          <p:nvPr/>
        </p:nvSpPr>
        <p:spPr>
          <a:xfrm>
            <a:off x="4714876" y="-495151"/>
            <a:ext cx="4429124" cy="646331"/>
          </a:xfrm>
          <a:prstGeom prst="rect">
            <a:avLst/>
          </a:prstGeom>
        </p:spPr>
        <p:txBody>
          <a:bodyPr wrap="square">
            <a:spAutoFit/>
          </a:bodyPr>
          <a:lstStyle/>
          <a:p>
            <a:r>
              <a:rPr lang="en-US" dirty="0"/>
              <a:t/>
            </a:r>
            <a:br>
              <a:rPr lang="en-US" dirty="0"/>
            </a:br>
            <a:endParaRPr lang="ar-IQ" dirty="0"/>
          </a:p>
        </p:txBody>
      </p:sp>
      <p:sp>
        <p:nvSpPr>
          <p:cNvPr id="6" name="مستطيل 5"/>
          <p:cNvSpPr/>
          <p:nvPr/>
        </p:nvSpPr>
        <p:spPr>
          <a:xfrm>
            <a:off x="0" y="0"/>
            <a:ext cx="9144000" cy="6494085"/>
          </a:xfrm>
          <a:prstGeom prst="rect">
            <a:avLst/>
          </a:prstGeom>
        </p:spPr>
        <p:txBody>
          <a:bodyPr wrap="square">
            <a:spAutoFit/>
          </a:bodyPr>
          <a:lstStyle/>
          <a:p>
            <a:pPr algn="ctr"/>
            <a:r>
              <a:rPr lang="ar-IQ" sz="3200" dirty="0" smtClean="0">
                <a:solidFill>
                  <a:srgbClr val="FFCCFF"/>
                </a:solidFill>
                <a:cs typeface="DecoType Naskh" pitchFamily="2" charset="-78"/>
              </a:rPr>
              <a:t>جوانب مفهوم الكتابة </a:t>
            </a:r>
            <a:endParaRPr lang="ar-IQ" sz="3200" dirty="0" smtClean="0">
              <a:solidFill>
                <a:srgbClr val="FFCCFF"/>
              </a:solidFill>
              <a:cs typeface="DecoType Naskh" pitchFamily="2" charset="-78"/>
            </a:endParaRPr>
          </a:p>
          <a:p>
            <a:pPr algn="ctr"/>
            <a:r>
              <a:rPr lang="ar-IQ" sz="3200" dirty="0" smtClean="0">
                <a:cs typeface="DecoType Naskh" pitchFamily="2" charset="-78"/>
              </a:rPr>
              <a:t>متضمن </a:t>
            </a:r>
            <a:r>
              <a:rPr lang="ar-IQ" sz="3200" dirty="0" smtClean="0">
                <a:cs typeface="DecoType Naskh" pitchFamily="2" charset="-78"/>
              </a:rPr>
              <a:t>مفهوم الكتابة الجوانب التالية : </a:t>
            </a:r>
            <a:endParaRPr lang="ar-IQ" sz="3200" dirty="0" smtClean="0">
              <a:cs typeface="DecoType Naskh" pitchFamily="2" charset="-78"/>
            </a:endParaRPr>
          </a:p>
          <a:p>
            <a:pPr algn="ctr"/>
            <a:r>
              <a:rPr lang="ar-IQ" sz="3200" dirty="0" smtClean="0">
                <a:solidFill>
                  <a:srgbClr val="FFCCFF"/>
                </a:solidFill>
                <a:cs typeface="DecoType Naskh" pitchFamily="2" charset="-78"/>
              </a:rPr>
              <a:t>١-الجانب </a:t>
            </a:r>
            <a:r>
              <a:rPr lang="ar-IQ" sz="3200" dirty="0" err="1" smtClean="0">
                <a:solidFill>
                  <a:srgbClr val="FFCCFF"/>
                </a:solidFill>
                <a:cs typeface="DecoType Naskh" pitchFamily="2" charset="-78"/>
              </a:rPr>
              <a:t>الآلى</a:t>
            </a:r>
            <a:r>
              <a:rPr lang="ar-IQ" sz="3200" dirty="0" smtClean="0">
                <a:solidFill>
                  <a:srgbClr val="FFCCFF"/>
                </a:solidFill>
                <a:cs typeface="DecoType Naskh" pitchFamily="2" charset="-78"/>
              </a:rPr>
              <a:t>:</a:t>
            </a:r>
          </a:p>
          <a:p>
            <a:pPr algn="ctr"/>
            <a:r>
              <a:rPr lang="ar-IQ" sz="3200" dirty="0" smtClean="0">
                <a:cs typeface="DecoType Naskh" pitchFamily="2" charset="-78"/>
              </a:rPr>
              <a:t>يقصد </a:t>
            </a:r>
            <a:r>
              <a:rPr lang="ar-IQ" sz="3200" dirty="0" err="1" smtClean="0">
                <a:cs typeface="DecoType Naskh" pitchFamily="2" charset="-78"/>
              </a:rPr>
              <a:t>به</a:t>
            </a:r>
            <a:r>
              <a:rPr lang="ar-IQ" sz="3200" dirty="0" smtClean="0">
                <a:cs typeface="DecoType Naskh" pitchFamily="2" charset="-78"/>
              </a:rPr>
              <a:t> الحركة العضوية لرسم الحروف والكلمات والجمل الترانيم فقرات معبرة ومراعاة القواعد </a:t>
            </a:r>
            <a:r>
              <a:rPr lang="ar-IQ" sz="3200" dirty="0" err="1" smtClean="0">
                <a:cs typeface="DecoType Naskh" pitchFamily="2" charset="-78"/>
              </a:rPr>
              <a:t>الاملالية</a:t>
            </a:r>
            <a:r>
              <a:rPr lang="ar-IQ" sz="3200" dirty="0" smtClean="0">
                <a:cs typeface="DecoType Naskh" pitchFamily="2" charset="-78"/>
              </a:rPr>
              <a:t> والاستعمال الملائم لعلامات الترقيم</a:t>
            </a:r>
            <a:r>
              <a:rPr lang="ar-IQ" sz="3200" dirty="0" smtClean="0">
                <a:cs typeface="DecoType Naskh" pitchFamily="2" charset="-78"/>
              </a:rPr>
              <a:t>.</a:t>
            </a:r>
          </a:p>
          <a:p>
            <a:pPr algn="ctr"/>
            <a:r>
              <a:rPr lang="ar-IQ" sz="3200" dirty="0" smtClean="0">
                <a:solidFill>
                  <a:srgbClr val="FFCCFF"/>
                </a:solidFill>
                <a:cs typeface="DecoType Naskh" pitchFamily="2" charset="-78"/>
              </a:rPr>
              <a:t> </a:t>
            </a:r>
            <a:r>
              <a:rPr lang="ar-IQ" sz="3200" dirty="0" smtClean="0">
                <a:solidFill>
                  <a:srgbClr val="FFCCFF"/>
                </a:solidFill>
                <a:cs typeface="DecoType Naskh" pitchFamily="2" charset="-78"/>
              </a:rPr>
              <a:t>٢- الجانب الفكري </a:t>
            </a:r>
            <a:r>
              <a:rPr lang="ar-IQ" sz="3200" dirty="0" smtClean="0">
                <a:solidFill>
                  <a:srgbClr val="FFCCFF"/>
                </a:solidFill>
                <a:cs typeface="DecoType Naskh" pitchFamily="2" charset="-78"/>
              </a:rPr>
              <a:t>–</a:t>
            </a:r>
          </a:p>
          <a:p>
            <a:pPr algn="ctr"/>
            <a:r>
              <a:rPr lang="ar-IQ" sz="3200" dirty="0" smtClean="0">
                <a:cs typeface="DecoType Naskh" pitchFamily="2" charset="-78"/>
              </a:rPr>
              <a:t> </a:t>
            </a:r>
            <a:r>
              <a:rPr lang="ar-IQ" sz="3200" dirty="0" smtClean="0">
                <a:cs typeface="DecoType Naskh" pitchFamily="2" charset="-78"/>
              </a:rPr>
              <a:t>يرتبط هذا الجانب بالمحتوى المكتوب المرتبط </a:t>
            </a:r>
            <a:r>
              <a:rPr lang="ar-IQ" sz="3200" dirty="0" err="1" smtClean="0">
                <a:cs typeface="DecoType Naskh" pitchFamily="2" charset="-78"/>
              </a:rPr>
              <a:t>بافكار</a:t>
            </a:r>
            <a:r>
              <a:rPr lang="ar-IQ" sz="3200" dirty="0" smtClean="0">
                <a:cs typeface="DecoType Naskh" pitchFamily="2" charset="-78"/>
              </a:rPr>
              <a:t> </a:t>
            </a:r>
            <a:r>
              <a:rPr lang="ar-IQ" sz="3200" dirty="0" err="1" smtClean="0">
                <a:cs typeface="DecoType Naskh" pitchFamily="2" charset="-78"/>
              </a:rPr>
              <a:t>الكائبه</a:t>
            </a:r>
            <a:r>
              <a:rPr lang="ar-IQ" sz="3200" dirty="0" smtClean="0">
                <a:cs typeface="DecoType Naskh" pitchFamily="2" charset="-78"/>
              </a:rPr>
              <a:t> ومشاعره وخبراته ويتطلب هذا الجانب من الكاتب </a:t>
            </a:r>
            <a:r>
              <a:rPr lang="ar-IQ" sz="3200" dirty="0" err="1" smtClean="0">
                <a:cs typeface="DecoType Naskh" pitchFamily="2" charset="-78"/>
              </a:rPr>
              <a:t>ان</a:t>
            </a:r>
            <a:r>
              <a:rPr lang="ar-IQ" sz="3200" dirty="0" smtClean="0">
                <a:cs typeface="DecoType Naskh" pitchFamily="2" charset="-78"/>
              </a:rPr>
              <a:t> يكون قادرا على التعبير عن </a:t>
            </a:r>
            <a:r>
              <a:rPr lang="ar-IQ" sz="3200" dirty="0" err="1" smtClean="0">
                <a:cs typeface="DecoType Naskh" pitchFamily="2" charset="-78"/>
              </a:rPr>
              <a:t>افكاره</a:t>
            </a:r>
            <a:r>
              <a:rPr lang="ar-IQ" sz="3200" dirty="0" smtClean="0">
                <a:cs typeface="DecoType Naskh" pitchFamily="2" charset="-78"/>
              </a:rPr>
              <a:t> وتنظيمها بحيث يمكن </a:t>
            </a:r>
            <a:r>
              <a:rPr lang="ar-IQ" sz="3200" dirty="0" err="1" smtClean="0">
                <a:cs typeface="DecoType Naskh" pitchFamily="2" charset="-78"/>
              </a:rPr>
              <a:t>قراعتها</a:t>
            </a:r>
            <a:r>
              <a:rPr lang="ar-IQ" sz="3200" dirty="0" smtClean="0">
                <a:cs typeface="DecoType Naskh" pitchFamily="2" charset="-78"/>
              </a:rPr>
              <a:t> </a:t>
            </a:r>
            <a:endParaRPr lang="ar-IQ" sz="3200" dirty="0" smtClean="0">
              <a:cs typeface="DecoType Naskh" pitchFamily="2" charset="-78"/>
            </a:endParaRPr>
          </a:p>
          <a:p>
            <a:pPr algn="ctr"/>
            <a:r>
              <a:rPr lang="ar-IQ" sz="3200" dirty="0" smtClean="0">
                <a:solidFill>
                  <a:srgbClr val="FFCCFF"/>
                </a:solidFill>
                <a:cs typeface="DecoType Naskh" pitchFamily="2" charset="-78"/>
              </a:rPr>
              <a:t>٣-</a:t>
            </a:r>
            <a:r>
              <a:rPr lang="ar-IQ" sz="3200" dirty="0" smtClean="0">
                <a:solidFill>
                  <a:srgbClr val="FFCCFF"/>
                </a:solidFill>
                <a:cs typeface="DecoType Naskh" pitchFamily="2" charset="-78"/>
              </a:rPr>
              <a:t>۔ الجانب </a:t>
            </a:r>
            <a:r>
              <a:rPr lang="ar-IQ" sz="3200" dirty="0" smtClean="0">
                <a:solidFill>
                  <a:srgbClr val="FFCCFF"/>
                </a:solidFill>
                <a:cs typeface="DecoType Naskh" pitchFamily="2" charset="-78"/>
              </a:rPr>
              <a:t>الشكلي</a:t>
            </a:r>
          </a:p>
          <a:p>
            <a:pPr algn="ctr"/>
            <a:r>
              <a:rPr lang="ar-IQ" sz="3200" dirty="0" smtClean="0">
                <a:cs typeface="DecoType Naskh" pitchFamily="2" charset="-78"/>
              </a:rPr>
              <a:t> </a:t>
            </a:r>
            <a:r>
              <a:rPr lang="ar-IQ" sz="3200" dirty="0" smtClean="0">
                <a:cs typeface="DecoType Naskh" pitchFamily="2" charset="-78"/>
              </a:rPr>
              <a:t>لا يرتبط هذا الجانب بالهيكل العام للنص المكتوب ويقتضي هذا الجانب </a:t>
            </a:r>
            <a:r>
              <a:rPr lang="ar-IQ" sz="3200" dirty="0" err="1" smtClean="0">
                <a:cs typeface="DecoType Naskh" pitchFamily="2" charset="-78"/>
              </a:rPr>
              <a:t>ان</a:t>
            </a:r>
            <a:r>
              <a:rPr lang="ar-IQ" sz="3200" dirty="0" smtClean="0">
                <a:cs typeface="DecoType Naskh" pitchFamily="2" charset="-78"/>
              </a:rPr>
              <a:t> يكون الكاتب على علم ودراية بالأشكال الكتابية التي يصب فيها ما لديه من </a:t>
            </a:r>
            <a:r>
              <a:rPr lang="ar-IQ" sz="3200" dirty="0" err="1" smtClean="0">
                <a:cs typeface="DecoType Naskh" pitchFamily="2" charset="-78"/>
              </a:rPr>
              <a:t>افكار</a:t>
            </a:r>
            <a:r>
              <a:rPr lang="ar-IQ" sz="3200" dirty="0" smtClean="0">
                <a:cs typeface="DecoType Naskh" pitchFamily="2" charset="-78"/>
              </a:rPr>
              <a:t> </a:t>
            </a:r>
            <a:r>
              <a:rPr lang="ar-IQ" sz="3200" dirty="0" err="1" smtClean="0">
                <a:cs typeface="DecoType Naskh" pitchFamily="2" charset="-78"/>
              </a:rPr>
              <a:t>ومشاعروخيرات</a:t>
            </a:r>
            <a:r>
              <a:rPr lang="ar-IQ" sz="3200" dirty="0" smtClean="0">
                <a:cs typeface="DecoType Naskh" pitchFamily="2" charset="-78"/>
              </a:rPr>
              <a:t> </a:t>
            </a:r>
            <a:endParaRPr lang="ar-IQ" sz="3200" dirty="0">
              <a:cs typeface="DecoType Naskh" pitchFamily="2" charset="-78"/>
            </a:endParaRPr>
          </a:p>
        </p:txBody>
      </p:sp>
    </p:spTree>
  </p:cSld>
  <p:clrMapOvr>
    <a:masterClrMapping/>
  </p:clrMapOvr>
  <p:transition spd="med" advClick="0" advTm="20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2286000" y="-910649"/>
            <a:ext cx="4572000" cy="923330"/>
          </a:xfrm>
          <a:prstGeom prst="rect">
            <a:avLst/>
          </a:prstGeom>
        </p:spPr>
        <p:txBody>
          <a:bodyPr>
            <a:spAutoFit/>
          </a:bodyPr>
          <a:lstStyle/>
          <a:p>
            <a:endParaRPr lang="ar-IQ" dirty="0" smtClean="0"/>
          </a:p>
          <a:p>
            <a:endParaRPr lang="ar-IQ" dirty="0" smtClean="0"/>
          </a:p>
          <a:p>
            <a:endParaRPr lang="ar-IQ" dirty="0"/>
          </a:p>
        </p:txBody>
      </p:sp>
      <p:sp>
        <p:nvSpPr>
          <p:cNvPr id="8" name="عنصر نائب للمحتوى 7"/>
          <p:cNvSpPr>
            <a:spLocks noGrp="1"/>
          </p:cNvSpPr>
          <p:nvPr>
            <p:ph idx="1"/>
          </p:nvPr>
        </p:nvSpPr>
        <p:spPr/>
        <p:txBody>
          <a:bodyPr/>
          <a:lstStyle/>
          <a:p>
            <a:endParaRPr lang="en-US" dirty="0" smtClean="0"/>
          </a:p>
          <a:p>
            <a:endParaRPr lang="ar-IQ" dirty="0"/>
          </a:p>
        </p:txBody>
      </p:sp>
      <p:sp>
        <p:nvSpPr>
          <p:cNvPr id="5" name="مستطيل 4"/>
          <p:cNvSpPr/>
          <p:nvPr/>
        </p:nvSpPr>
        <p:spPr>
          <a:xfrm>
            <a:off x="0" y="0"/>
            <a:ext cx="8858232" cy="6740307"/>
          </a:xfrm>
          <a:prstGeom prst="rect">
            <a:avLst/>
          </a:prstGeom>
        </p:spPr>
        <p:txBody>
          <a:bodyPr wrap="square">
            <a:spAutoFit/>
          </a:bodyPr>
          <a:lstStyle/>
          <a:p>
            <a:pPr algn="ctr"/>
            <a:r>
              <a:rPr lang="ar-IQ" sz="3600" dirty="0" smtClean="0">
                <a:solidFill>
                  <a:srgbClr val="FFCCFF"/>
                </a:solidFill>
                <a:cs typeface="DecoType Naskh" pitchFamily="2" charset="-78"/>
              </a:rPr>
              <a:t>. أنواع الكتابة </a:t>
            </a:r>
            <a:r>
              <a:rPr lang="ar-IQ" sz="3600" dirty="0" smtClean="0">
                <a:solidFill>
                  <a:srgbClr val="FFCCFF"/>
                </a:solidFill>
                <a:cs typeface="DecoType Naskh" pitchFamily="2" charset="-78"/>
              </a:rPr>
              <a:t>:</a:t>
            </a:r>
          </a:p>
          <a:p>
            <a:pPr algn="ctr"/>
            <a:r>
              <a:rPr lang="ar-IQ" sz="3600" dirty="0" smtClean="0">
                <a:solidFill>
                  <a:srgbClr val="FFCCFF"/>
                </a:solidFill>
                <a:cs typeface="DecoType Naskh" pitchFamily="2" charset="-78"/>
              </a:rPr>
              <a:t> </a:t>
            </a:r>
            <a:r>
              <a:rPr lang="ar-IQ" sz="3600" dirty="0" err="1" smtClean="0">
                <a:solidFill>
                  <a:srgbClr val="FFCCFF"/>
                </a:solidFill>
                <a:cs typeface="DecoType Naskh" pitchFamily="2" charset="-78"/>
              </a:rPr>
              <a:t>اولا</a:t>
            </a:r>
            <a:r>
              <a:rPr lang="ar-IQ" sz="3600" dirty="0" smtClean="0">
                <a:solidFill>
                  <a:srgbClr val="FFCCFF"/>
                </a:solidFill>
                <a:cs typeface="DecoType Naskh" pitchFamily="2" charset="-78"/>
              </a:rPr>
              <a:t> : الكتابة </a:t>
            </a:r>
            <a:r>
              <a:rPr lang="ar-IQ" sz="3600" dirty="0" err="1" smtClean="0">
                <a:solidFill>
                  <a:srgbClr val="FFCCFF"/>
                </a:solidFill>
                <a:cs typeface="DecoType Naskh" pitchFamily="2" charset="-78"/>
              </a:rPr>
              <a:t>الاجرائية</a:t>
            </a:r>
            <a:r>
              <a:rPr lang="ar-IQ" sz="3600" dirty="0" smtClean="0">
                <a:solidFill>
                  <a:srgbClr val="FFCCFF"/>
                </a:solidFill>
                <a:cs typeface="DecoType Naskh" pitchFamily="2" charset="-78"/>
              </a:rPr>
              <a:t> العملية </a:t>
            </a:r>
            <a:r>
              <a:rPr lang="ar-IQ" sz="3600" dirty="0" smtClean="0">
                <a:solidFill>
                  <a:srgbClr val="FFCCFF"/>
                </a:solidFill>
                <a:cs typeface="DecoType Naskh" pitchFamily="2" charset="-78"/>
              </a:rPr>
              <a:t>الوظيفية</a:t>
            </a:r>
          </a:p>
          <a:p>
            <a:pPr algn="ctr"/>
            <a:r>
              <a:rPr lang="ar-IQ" sz="3600" dirty="0" smtClean="0">
                <a:cs typeface="DecoType Naskh" pitchFamily="2" charset="-78"/>
              </a:rPr>
              <a:t> </a:t>
            </a:r>
            <a:r>
              <a:rPr lang="ar-IQ" sz="3600" dirty="0" smtClean="0">
                <a:cs typeface="DecoType Naskh" pitchFamily="2" charset="-78"/>
              </a:rPr>
              <a:t>- يتعلق هذا النوع بالمعاملات والمتطلبات </a:t>
            </a:r>
            <a:r>
              <a:rPr lang="ar-IQ" sz="3600" dirty="0" err="1" smtClean="0">
                <a:cs typeface="DecoType Naskh" pitchFamily="2" charset="-78"/>
              </a:rPr>
              <a:t>الادارية</a:t>
            </a:r>
            <a:r>
              <a:rPr lang="ar-IQ" sz="3600" dirty="0" smtClean="0">
                <a:cs typeface="DecoType Naskh" pitchFamily="2" charset="-78"/>
              </a:rPr>
              <a:t> ، وهو مهم للمنافع العامة والخاصية حياة الأفراد فضلا عن المصارف والشركات والمراسلات الرسمية والدواوين الحكومية وغيرها ، ويحتاج هذا </a:t>
            </a:r>
            <a:r>
              <a:rPr lang="ar-IQ" sz="3600" dirty="0" err="1" smtClean="0">
                <a:cs typeface="DecoType Naskh" pitchFamily="2" charset="-78"/>
              </a:rPr>
              <a:t>الئ</a:t>
            </a:r>
            <a:r>
              <a:rPr lang="ar-IQ" sz="3600" dirty="0" smtClean="0">
                <a:cs typeface="DecoType Naskh" pitchFamily="2" charset="-78"/>
              </a:rPr>
              <a:t> قواعد محدده. </a:t>
            </a:r>
            <a:endParaRPr lang="ar-IQ" sz="3600" dirty="0" smtClean="0">
              <a:cs typeface="DecoType Naskh" pitchFamily="2" charset="-78"/>
            </a:endParaRPr>
          </a:p>
          <a:p>
            <a:pPr algn="ctr"/>
            <a:r>
              <a:rPr lang="ar-IQ" sz="3600" dirty="0" smtClean="0">
                <a:solidFill>
                  <a:srgbClr val="FFCCFF"/>
                </a:solidFill>
                <a:cs typeface="DecoType Naskh" pitchFamily="2" charset="-78"/>
              </a:rPr>
              <a:t>ثانيا:الكتابة </a:t>
            </a:r>
            <a:r>
              <a:rPr lang="ar-IQ" sz="3600" dirty="0" smtClean="0">
                <a:solidFill>
                  <a:srgbClr val="FFCCFF"/>
                </a:solidFill>
                <a:cs typeface="DecoType Naskh" pitchFamily="2" charset="-78"/>
              </a:rPr>
              <a:t>الإبداعية الفنية </a:t>
            </a:r>
            <a:endParaRPr lang="ar-IQ" sz="3600" dirty="0" smtClean="0">
              <a:solidFill>
                <a:srgbClr val="FFCCFF"/>
              </a:solidFill>
              <a:cs typeface="DecoType Naskh" pitchFamily="2" charset="-78"/>
            </a:endParaRPr>
          </a:p>
          <a:p>
            <a:pPr algn="ctr"/>
            <a:r>
              <a:rPr lang="ar-IQ" sz="3600" dirty="0" smtClean="0">
                <a:cs typeface="DecoType Naskh" pitchFamily="2" charset="-78"/>
              </a:rPr>
              <a:t>يختص </a:t>
            </a:r>
            <a:r>
              <a:rPr lang="ar-IQ" sz="3600" dirty="0" smtClean="0">
                <a:cs typeface="DecoType Naskh" pitchFamily="2" charset="-78"/>
              </a:rPr>
              <a:t>هذا النوع من الكتابة الشاعر والأحاسيس والعواطف الإنسانية والابتكار الفكرة ، فضلا المعاني والتحليق </a:t>
            </a:r>
            <a:r>
              <a:rPr lang="ar-IQ" sz="3600" dirty="0" err="1" smtClean="0">
                <a:cs typeface="DecoType Naskh" pitchFamily="2" charset="-78"/>
              </a:rPr>
              <a:t>بها</a:t>
            </a:r>
            <a:r>
              <a:rPr lang="ar-IQ" sz="3600" dirty="0" smtClean="0">
                <a:cs typeface="DecoType Naskh" pitchFamily="2" charset="-78"/>
              </a:rPr>
              <a:t> ، كما يحتاج </a:t>
            </a:r>
            <a:r>
              <a:rPr lang="ar-IQ" sz="3600" dirty="0" err="1" smtClean="0">
                <a:cs typeface="DecoType Naskh" pitchFamily="2" charset="-78"/>
              </a:rPr>
              <a:t>الى</a:t>
            </a:r>
            <a:r>
              <a:rPr lang="ar-IQ" sz="3600" dirty="0" smtClean="0">
                <a:cs typeface="DecoType Naskh" pitchFamily="2" charset="-78"/>
              </a:rPr>
              <a:t> ملكة نظرية مرتكزة </a:t>
            </a:r>
            <a:r>
              <a:rPr lang="ar-IQ" sz="3600" dirty="0" err="1" smtClean="0">
                <a:cs typeface="DecoType Naskh" pitchFamily="2" charset="-78"/>
              </a:rPr>
              <a:t>ي</a:t>
            </a:r>
            <a:r>
              <a:rPr lang="ar-IQ" sz="3600" dirty="0" smtClean="0">
                <a:cs typeface="DecoType Naskh" pitchFamily="2" charset="-78"/>
              </a:rPr>
              <a:t> النفس </a:t>
            </a:r>
            <a:r>
              <a:rPr lang="ar-IQ" sz="3600" dirty="0" err="1" smtClean="0">
                <a:cs typeface="DecoType Naskh" pitchFamily="2" charset="-78"/>
              </a:rPr>
              <a:t>وتات</a:t>
            </a:r>
            <a:r>
              <a:rPr lang="ar-IQ" sz="3600" dirty="0" smtClean="0">
                <a:cs typeface="DecoType Naskh" pitchFamily="2" charset="-78"/>
              </a:rPr>
              <a:t> الوجدان ، لأنها تعبر عن رؤية شخصية </a:t>
            </a:r>
            <a:r>
              <a:rPr lang="ar-IQ" sz="3600" dirty="0" err="1" smtClean="0">
                <a:cs typeface="DecoType Naskh" pitchFamily="2" charset="-78"/>
              </a:rPr>
              <a:t>بابعاد</a:t>
            </a:r>
            <a:r>
              <a:rPr lang="ar-IQ" sz="3600" dirty="0" smtClean="0">
                <a:cs typeface="DecoType Naskh" pitchFamily="2" charset="-78"/>
              </a:rPr>
              <a:t> شعورية نفسية فكرية تتار </a:t>
            </a:r>
            <a:r>
              <a:rPr lang="ar-IQ" sz="3600" dirty="0" err="1" smtClean="0">
                <a:cs typeface="DecoType Naskh" pitchFamily="2" charset="-78"/>
              </a:rPr>
              <a:t>الاخر</a:t>
            </a:r>
            <a:r>
              <a:rPr lang="ar-IQ" sz="3600" dirty="0" smtClean="0">
                <a:cs typeface="DecoType Naskh" pitchFamily="2" charset="-78"/>
              </a:rPr>
              <a:t> وتتوافر يا صاحبها مهارات خاصة وخبرات فنية جمالية تضرب جن </a:t>
            </a:r>
            <a:r>
              <a:rPr lang="ar-IQ" sz="3600" dirty="0" err="1" smtClean="0">
                <a:cs typeface="DecoType Naskh" pitchFamily="2" charset="-78"/>
              </a:rPr>
              <a:t>اعمال</a:t>
            </a:r>
            <a:r>
              <a:rPr lang="ar-IQ" sz="3600" dirty="0" smtClean="0">
                <a:cs typeface="DecoType Naskh" pitchFamily="2" charset="-78"/>
              </a:rPr>
              <a:t> الشريحة التي ارتوت بماء المعرفة ونبغ البلاغة </a:t>
            </a:r>
            <a:r>
              <a:rPr lang="ar-IQ" sz="3600" dirty="0" smtClean="0">
                <a:cs typeface="DecoType Naskh" pitchFamily="2" charset="-78"/>
              </a:rPr>
              <a:t>..</a:t>
            </a:r>
            <a:endParaRPr lang="ar-IQ" sz="3600" dirty="0">
              <a:cs typeface="DecoType Naskh" pitchFamily="2" charset="-78"/>
            </a:endParaRPr>
          </a:p>
        </p:txBody>
      </p:sp>
    </p:spTree>
  </p:cSld>
  <p:clrMapOvr>
    <a:masterClrMapping/>
  </p:clrMapOvr>
  <p:transition spd="med" advClick="0" advTm="20000">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714744" y="1000108"/>
            <a:ext cx="5286380" cy="615553"/>
          </a:xfrm>
          <a:prstGeom prst="rect">
            <a:avLst/>
          </a:prstGeom>
        </p:spPr>
        <p:txBody>
          <a:bodyPr wrap="square">
            <a:spAutoFit/>
          </a:bodyPr>
          <a:lstStyle/>
          <a:p>
            <a:endParaRPr lang="ar-IQ" sz="3400" b="1" i="1" dirty="0">
              <a:latin typeface="Andalus" pitchFamily="18" charset="-78"/>
              <a:cs typeface="Andalus" pitchFamily="18" charset="-78"/>
            </a:endParaRPr>
          </a:p>
        </p:txBody>
      </p:sp>
      <p:sp>
        <p:nvSpPr>
          <p:cNvPr id="4" name="مستطيل 3"/>
          <p:cNvSpPr/>
          <p:nvPr/>
        </p:nvSpPr>
        <p:spPr>
          <a:xfrm>
            <a:off x="0" y="0"/>
            <a:ext cx="9144000" cy="6863417"/>
          </a:xfrm>
          <a:prstGeom prst="rect">
            <a:avLst/>
          </a:prstGeom>
        </p:spPr>
        <p:txBody>
          <a:bodyPr wrap="square">
            <a:spAutoFit/>
          </a:bodyPr>
          <a:lstStyle/>
          <a:p>
            <a:pPr algn="ctr"/>
            <a:r>
              <a:rPr lang="ar-IQ" sz="4000" dirty="0" smtClean="0">
                <a:solidFill>
                  <a:srgbClr val="FFCCFF"/>
                </a:solidFill>
                <a:cs typeface="DecoType Naskh" pitchFamily="2" charset="-78"/>
              </a:rPr>
              <a:t>ثالثا : الكتابة الوظيفية </a:t>
            </a:r>
            <a:r>
              <a:rPr lang="ar-IQ" sz="4000" dirty="0" err="1" smtClean="0">
                <a:solidFill>
                  <a:srgbClr val="FFCCFF"/>
                </a:solidFill>
                <a:cs typeface="DecoType Naskh" pitchFamily="2" charset="-78"/>
              </a:rPr>
              <a:t>الابداعية</a:t>
            </a:r>
            <a:r>
              <a:rPr lang="ar-IQ" sz="4000" dirty="0" smtClean="0">
                <a:solidFill>
                  <a:srgbClr val="FFCCFF"/>
                </a:solidFill>
                <a:cs typeface="DecoType Naskh" pitchFamily="2" charset="-78"/>
              </a:rPr>
              <a:t> </a:t>
            </a:r>
            <a:endParaRPr lang="ar-IQ" sz="4000" dirty="0" smtClean="0">
              <a:solidFill>
                <a:srgbClr val="FFCCFF"/>
              </a:solidFill>
              <a:cs typeface="DecoType Naskh" pitchFamily="2" charset="-78"/>
            </a:endParaRPr>
          </a:p>
          <a:p>
            <a:pPr algn="ctr"/>
            <a:r>
              <a:rPr lang="ar-IQ" sz="4000" dirty="0" smtClean="0">
                <a:cs typeface="DecoType Naskh" pitchFamily="2" charset="-78"/>
              </a:rPr>
              <a:t>يختم </a:t>
            </a:r>
            <a:r>
              <a:rPr lang="ar-IQ" sz="4000" dirty="0" smtClean="0">
                <a:cs typeface="DecoType Naskh" pitchFamily="2" charset="-78"/>
              </a:rPr>
              <a:t>هذا النوع من الكتابة بجما الوظيفة والإبداع ، ومجالاته هي المقالة </a:t>
            </a:r>
            <a:r>
              <a:rPr lang="ar-IQ" sz="4000" dirty="0" err="1" smtClean="0">
                <a:cs typeface="DecoType Naskh" pitchFamily="2" charset="-78"/>
              </a:rPr>
              <a:t>واعداد</a:t>
            </a:r>
            <a:r>
              <a:rPr lang="ar-IQ" sz="4000" dirty="0" smtClean="0">
                <a:cs typeface="DecoType Naskh" pitchFamily="2" charset="-78"/>
              </a:rPr>
              <a:t> المحاضرة والتعليق والبحث </a:t>
            </a:r>
            <a:r>
              <a:rPr lang="ar-IQ" sz="4000" dirty="0" err="1" smtClean="0">
                <a:cs typeface="DecoType Naskh" pitchFamily="2" charset="-78"/>
              </a:rPr>
              <a:t>وادار</a:t>
            </a:r>
            <a:r>
              <a:rPr lang="ar-IQ" sz="4000" dirty="0" smtClean="0">
                <a:cs typeface="DecoType Naskh" pitchFamily="2" charset="-78"/>
              </a:rPr>
              <a:t> الندوة . أهمية الكتابة أصبحت القدرة على التواصل مع </a:t>
            </a:r>
            <a:r>
              <a:rPr lang="ar-IQ" sz="4000" dirty="0" err="1" smtClean="0">
                <a:cs typeface="DecoType Naskh" pitchFamily="2" charset="-78"/>
              </a:rPr>
              <a:t>الاخرين</a:t>
            </a:r>
            <a:r>
              <a:rPr lang="ar-IQ" sz="4000" dirty="0" smtClean="0">
                <a:cs typeface="DecoType Naskh" pitchFamily="2" charset="-78"/>
              </a:rPr>
              <a:t> كتابيا جزءا من الحياة اليوم </a:t>
            </a:r>
            <a:r>
              <a:rPr lang="ar-IQ" sz="4000" dirty="0" err="1" smtClean="0">
                <a:cs typeface="DecoType Naskh" pitchFamily="2" charset="-78"/>
              </a:rPr>
              <a:t>للانسان</a:t>
            </a:r>
            <a:r>
              <a:rPr lang="ar-IQ" sz="4000" dirty="0" smtClean="0">
                <a:cs typeface="DecoType Naskh" pitchFamily="2" charset="-78"/>
              </a:rPr>
              <a:t> المعاصرة وبدون تحميل هذه العملية اللغوية لا يتمكن المتعلم من </a:t>
            </a:r>
            <a:r>
              <a:rPr lang="ar-IQ" sz="4000" dirty="0" err="1" smtClean="0">
                <a:cs typeface="DecoType Naskh" pitchFamily="2" charset="-78"/>
              </a:rPr>
              <a:t>النت</a:t>
            </a:r>
            <a:r>
              <a:rPr lang="ar-IQ" sz="4000" dirty="0" smtClean="0">
                <a:cs typeface="DecoType Naskh" pitchFamily="2" charset="-78"/>
              </a:rPr>
              <a:t> مع الحياة بشكل جيد ، وهذا الدور الذي تلعبه الكتابة بين الحياة </a:t>
            </a:r>
            <a:r>
              <a:rPr lang="ar-IQ" sz="4000" dirty="0" err="1" smtClean="0">
                <a:cs typeface="DecoType Naskh" pitchFamily="2" charset="-78"/>
              </a:rPr>
              <a:t>تتطلمية</a:t>
            </a:r>
            <a:r>
              <a:rPr lang="ar-IQ" sz="4000" dirty="0" smtClean="0">
                <a:cs typeface="DecoType Naskh" pitchFamily="2" charset="-78"/>
              </a:rPr>
              <a:t> </a:t>
            </a:r>
            <a:r>
              <a:rPr lang="ar-IQ" sz="4000" dirty="0" err="1" smtClean="0">
                <a:cs typeface="DecoType Naskh" pitchFamily="2" charset="-78"/>
              </a:rPr>
              <a:t>الا</a:t>
            </a:r>
            <a:r>
              <a:rPr lang="ar-IQ" sz="4000" dirty="0" smtClean="0">
                <a:cs typeface="DecoType Naskh" pitchFamily="2" charset="-78"/>
              </a:rPr>
              <a:t> وللكتابية أهمية تتمثل فيما </a:t>
            </a:r>
            <a:r>
              <a:rPr lang="ar-IQ" sz="4000" dirty="0" err="1" smtClean="0">
                <a:cs typeface="DecoType Naskh" pitchFamily="2" charset="-78"/>
              </a:rPr>
              <a:t>ياتي</a:t>
            </a:r>
            <a:r>
              <a:rPr lang="ar-IQ" sz="4000" dirty="0" smtClean="0">
                <a:cs typeface="DecoType Naskh" pitchFamily="2" charset="-78"/>
              </a:rPr>
              <a:t> بتعليمها وتجاوز صعوباتها بدرجة عالية لكل المتعلمين في جميع مؤسسات </a:t>
            </a:r>
            <a:r>
              <a:rPr lang="ar-IQ" sz="4000" dirty="0" err="1" smtClean="0">
                <a:cs typeface="DecoType Naskh" pitchFamily="2" charset="-78"/>
              </a:rPr>
              <a:t>التعليميه</a:t>
            </a:r>
            <a:r>
              <a:rPr lang="ar-IQ" sz="4000" dirty="0" smtClean="0">
                <a:cs typeface="DecoType Naskh" pitchFamily="2" charset="-78"/>
              </a:rPr>
              <a:t> ذاع صنعه العقل أن للكتابة مكانة مميزة ميلة حياة </a:t>
            </a:r>
            <a:r>
              <a:rPr lang="ar-IQ" sz="4000" dirty="0" err="1" smtClean="0">
                <a:cs typeface="DecoType Naskh" pitchFamily="2" charset="-78"/>
              </a:rPr>
              <a:t>الانسان</a:t>
            </a:r>
            <a:r>
              <a:rPr lang="ar-IQ" sz="4000" dirty="0" smtClean="0">
                <a:cs typeface="DecoType Naskh" pitchFamily="2" charset="-78"/>
              </a:rPr>
              <a:t> من خلال كونها </a:t>
            </a:r>
            <a:r>
              <a:rPr lang="ar-IQ" sz="4000" dirty="0" err="1" smtClean="0">
                <a:cs typeface="DecoType Naskh" pitchFamily="2" charset="-78"/>
              </a:rPr>
              <a:t>ابداع</a:t>
            </a:r>
            <a:r>
              <a:rPr lang="ar-IQ" sz="4000" dirty="0" smtClean="0">
                <a:cs typeface="DecoType Naskh" pitchFamily="2" charset="-78"/>
              </a:rPr>
              <a:t> </a:t>
            </a:r>
            <a:r>
              <a:rPr lang="ar-IQ" sz="4000" dirty="0" err="1" smtClean="0">
                <a:cs typeface="DecoType Naskh" pitchFamily="2" charset="-78"/>
              </a:rPr>
              <a:t>صنده</a:t>
            </a:r>
            <a:r>
              <a:rPr lang="ar-IQ" sz="4000" dirty="0" smtClean="0">
                <a:cs typeface="DecoType Naskh" pitchFamily="2" charset="-78"/>
              </a:rPr>
              <a:t> </a:t>
            </a:r>
            <a:r>
              <a:rPr lang="ar-IQ" sz="4000" dirty="0" err="1" smtClean="0">
                <a:cs typeface="DecoType Naskh" pitchFamily="2" charset="-78"/>
              </a:rPr>
              <a:t>الانسان</a:t>
            </a:r>
            <a:r>
              <a:rPr lang="ar-IQ" sz="4000" dirty="0" smtClean="0">
                <a:cs typeface="DecoType Naskh" pitchFamily="2" charset="-78"/>
              </a:rPr>
              <a:t> عبر تاريخه الطويل . البشري في صورة لم يولد </a:t>
            </a:r>
            <a:r>
              <a:rPr lang="ar-IQ" sz="4000" dirty="0" err="1" smtClean="0">
                <a:cs typeface="DecoType Naskh" pitchFamily="2" charset="-78"/>
              </a:rPr>
              <a:t>بها</a:t>
            </a:r>
            <a:r>
              <a:rPr lang="ar-IQ" sz="4000" dirty="0" smtClean="0">
                <a:cs typeface="DecoType Naskh" pitchFamily="2" charset="-78"/>
              </a:rPr>
              <a:t> ابتكار من قبل ، وهي أعظم اختراع</a:t>
            </a:r>
            <a:endParaRPr lang="ar-IQ" sz="4000" dirty="0">
              <a:cs typeface="DecoType Naskh" pitchFamily="2" charset="-78"/>
            </a:endParaRPr>
          </a:p>
        </p:txBody>
      </p:sp>
    </p:spTree>
  </p:cSld>
  <p:clrMapOvr>
    <a:masterClrMapping/>
  </p:clrMapOvr>
  <p:transition spd="med" advClick="0" advTm="20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50539620"/>
            <a:ext cx="4572000" cy="2308324"/>
          </a:xfrm>
          <a:prstGeom prst="rect">
            <a:avLst/>
          </a:prstGeom>
        </p:spPr>
        <p:txBody>
          <a:bodyPr wrap="square">
            <a:spAutoFit/>
          </a:bodyPr>
          <a:lstStyle/>
          <a:p>
            <a:endParaRPr lang="ar-IQ" sz="4800" b="1" i="1" dirty="0" smtClean="0">
              <a:latin typeface="Arabic Typesetting" pitchFamily="66" charset="-78"/>
              <a:cs typeface="Arabic Typesetting" pitchFamily="66" charset="-78"/>
            </a:endParaRPr>
          </a:p>
          <a:p>
            <a:endParaRPr lang="ar-IQ" sz="4800" b="1" i="1" dirty="0" smtClean="0">
              <a:latin typeface="Arabic Typesetting" pitchFamily="66" charset="-78"/>
              <a:cs typeface="Arabic Typesetting" pitchFamily="66" charset="-78"/>
            </a:endParaRPr>
          </a:p>
          <a:p>
            <a:endParaRPr lang="ar-IQ" sz="4800" b="1" i="1" dirty="0" smtClean="0">
              <a:latin typeface="Arabic Typesetting" pitchFamily="66" charset="-78"/>
              <a:cs typeface="Arabic Typesetting" pitchFamily="66" charset="-78"/>
            </a:endParaRPr>
          </a:p>
        </p:txBody>
      </p:sp>
      <p:sp>
        <p:nvSpPr>
          <p:cNvPr id="5" name="مستطيل 4"/>
          <p:cNvSpPr/>
          <p:nvPr/>
        </p:nvSpPr>
        <p:spPr>
          <a:xfrm>
            <a:off x="0" y="0"/>
            <a:ext cx="9144000" cy="7294305"/>
          </a:xfrm>
          <a:prstGeom prst="rect">
            <a:avLst/>
          </a:prstGeom>
        </p:spPr>
        <p:txBody>
          <a:bodyPr wrap="square">
            <a:spAutoFit/>
          </a:bodyPr>
          <a:lstStyle/>
          <a:p>
            <a:pPr algn="ctr"/>
            <a:r>
              <a:rPr lang="ar-IQ" sz="4800" dirty="0" smtClean="0">
                <a:solidFill>
                  <a:srgbClr val="FFCCFF"/>
                </a:solidFill>
                <a:cs typeface="DecoType Naskh" pitchFamily="2" charset="-78"/>
              </a:rPr>
              <a:t>فعاليات مهارات الكتابة : </a:t>
            </a:r>
            <a:endParaRPr lang="ar-IQ" sz="4800" dirty="0" smtClean="0">
              <a:solidFill>
                <a:srgbClr val="FFCCFF"/>
              </a:solidFill>
              <a:cs typeface="DecoType Naskh" pitchFamily="2" charset="-78"/>
            </a:endParaRPr>
          </a:p>
          <a:p>
            <a:pPr algn="ctr"/>
            <a:r>
              <a:rPr lang="ar-IQ" sz="3000" dirty="0" smtClean="0">
                <a:cs typeface="DecoType Naskh" pitchFamily="2" charset="-78"/>
              </a:rPr>
              <a:t>من </a:t>
            </a:r>
            <a:r>
              <a:rPr lang="ar-IQ" sz="3000" dirty="0" smtClean="0">
                <a:cs typeface="DecoType Naskh" pitchFamily="2" charset="-78"/>
              </a:rPr>
              <a:t>المهارات والاتجاهات والعادات الخاصة بالكتابة التي يقتضي العمل وتكوينها ما يفضل القيام </a:t>
            </a:r>
            <a:r>
              <a:rPr lang="ar-IQ" sz="3000" dirty="0" err="1" smtClean="0">
                <a:cs typeface="DecoType Naskh" pitchFamily="2" charset="-78"/>
              </a:rPr>
              <a:t>به</a:t>
            </a:r>
            <a:r>
              <a:rPr lang="ar-IQ" sz="3000" dirty="0" smtClean="0">
                <a:cs typeface="DecoType Naskh" pitchFamily="2" charset="-78"/>
              </a:rPr>
              <a:t> من خلال فعاليات متنوعة منها </a:t>
            </a:r>
            <a:endParaRPr lang="ar-IQ" sz="3000" dirty="0" smtClean="0">
              <a:cs typeface="DecoType Naskh" pitchFamily="2" charset="-78"/>
            </a:endParaRPr>
          </a:p>
          <a:p>
            <a:pPr algn="ctr"/>
            <a:r>
              <a:rPr lang="ar-IQ" sz="3000" dirty="0" smtClean="0">
                <a:cs typeface="DecoType Naskh" pitchFamily="2" charset="-78"/>
              </a:rPr>
              <a:t>1-شعور </a:t>
            </a:r>
            <a:r>
              <a:rPr lang="ar-IQ" sz="3000" dirty="0" smtClean="0">
                <a:cs typeface="DecoType Naskh" pitchFamily="2" charset="-78"/>
              </a:rPr>
              <a:t>الطفل بالرغبة في كتابة ما يريد التعبير عنه </a:t>
            </a:r>
            <a:r>
              <a:rPr lang="ar-IQ" sz="3000" dirty="0" smtClean="0">
                <a:cs typeface="DecoType Naskh" pitchFamily="2" charset="-78"/>
              </a:rPr>
              <a:t>.</a:t>
            </a:r>
          </a:p>
          <a:p>
            <a:pPr algn="ctr"/>
            <a:r>
              <a:rPr lang="ar-IQ" sz="3000" dirty="0" smtClean="0">
                <a:cs typeface="DecoType Naskh" pitchFamily="2" charset="-78"/>
              </a:rPr>
              <a:t> </a:t>
            </a:r>
            <a:r>
              <a:rPr lang="ar-IQ" sz="3000" dirty="0" smtClean="0">
                <a:cs typeface="DecoType Naskh" pitchFamily="2" charset="-78"/>
              </a:rPr>
              <a:t>2 -اكتساب </a:t>
            </a:r>
            <a:r>
              <a:rPr lang="ar-IQ" sz="3000" dirty="0" err="1" smtClean="0">
                <a:cs typeface="DecoType Naskh" pitchFamily="2" charset="-78"/>
              </a:rPr>
              <a:t>الأهتمام</a:t>
            </a:r>
            <a:r>
              <a:rPr lang="ar-IQ" sz="3000" dirty="0" smtClean="0">
                <a:cs typeface="DecoType Naskh" pitchFamily="2" charset="-78"/>
              </a:rPr>
              <a:t> بالعمل المتقن والاعتزاز </a:t>
            </a:r>
            <a:r>
              <a:rPr lang="ar-IQ" sz="3000" dirty="0" err="1" smtClean="0">
                <a:cs typeface="DecoType Naskh" pitchFamily="2" charset="-78"/>
              </a:rPr>
              <a:t>به</a:t>
            </a:r>
            <a:endParaRPr lang="ar-IQ" sz="3000" dirty="0" smtClean="0">
              <a:cs typeface="DecoType Naskh" pitchFamily="2" charset="-78"/>
            </a:endParaRPr>
          </a:p>
          <a:p>
            <a:pPr algn="ctr"/>
            <a:r>
              <a:rPr lang="ar-IQ" sz="3000" dirty="0" smtClean="0">
                <a:cs typeface="DecoType Naskh" pitchFamily="2" charset="-78"/>
              </a:rPr>
              <a:t> </a:t>
            </a:r>
            <a:r>
              <a:rPr lang="ar-IQ" sz="3000" dirty="0" smtClean="0">
                <a:cs typeface="DecoType Naskh" pitchFamily="2" charset="-78"/>
              </a:rPr>
              <a:t>3-معرفة أي اليدين اليمني أو </a:t>
            </a:r>
            <a:r>
              <a:rPr lang="ar-IQ" sz="3000" dirty="0" err="1" smtClean="0">
                <a:cs typeface="DecoType Naskh" pitchFamily="2" charset="-78"/>
              </a:rPr>
              <a:t>اليسرى</a:t>
            </a:r>
            <a:r>
              <a:rPr lang="ar-IQ" sz="3000" dirty="0" smtClean="0">
                <a:cs typeface="DecoType Naskh" pitchFamily="2" charset="-78"/>
              </a:rPr>
              <a:t> يصلح استعمالها </a:t>
            </a:r>
            <a:r>
              <a:rPr lang="ar-IQ" sz="3000" dirty="0" smtClean="0">
                <a:cs typeface="DecoType Naskh" pitchFamily="2" charset="-78"/>
              </a:rPr>
              <a:t>.</a:t>
            </a:r>
            <a:endParaRPr lang="ar-IQ" sz="3000" dirty="0" smtClean="0">
              <a:cs typeface="DecoType Naskh" pitchFamily="2" charset="-78"/>
            </a:endParaRPr>
          </a:p>
          <a:p>
            <a:pPr algn="ctr"/>
            <a:r>
              <a:rPr lang="ar-IQ" sz="3000" dirty="0" smtClean="0">
                <a:cs typeface="DecoType Naskh" pitchFamily="2" charset="-78"/>
              </a:rPr>
              <a:t> </a:t>
            </a:r>
            <a:r>
              <a:rPr lang="ar-IQ" sz="3000" dirty="0" smtClean="0">
                <a:cs typeface="DecoType Naskh" pitchFamily="2" charset="-78"/>
              </a:rPr>
              <a:t>4 -اكتساب المهارة في مسك الطباشير بطريقة </a:t>
            </a:r>
            <a:r>
              <a:rPr lang="ar-IQ" sz="3000" dirty="0" smtClean="0">
                <a:cs typeface="DecoType Naskh" pitchFamily="2" charset="-78"/>
              </a:rPr>
              <a:t>صحيحة </a:t>
            </a:r>
            <a:r>
              <a:rPr lang="ar-IQ" sz="3000" dirty="0" smtClean="0">
                <a:cs typeface="DecoType Naskh" pitchFamily="2" charset="-78"/>
              </a:rPr>
              <a:t>ومريحة والرسم </a:t>
            </a:r>
            <a:r>
              <a:rPr lang="ar-IQ" sz="3000" dirty="0" err="1" smtClean="0">
                <a:cs typeface="DecoType Naskh" pitchFamily="2" charset="-78"/>
              </a:rPr>
              <a:t>بها</a:t>
            </a:r>
            <a:r>
              <a:rPr lang="ar-IQ" sz="3000" dirty="0" smtClean="0">
                <a:cs typeface="DecoType Naskh" pitchFamily="2" charset="-78"/>
              </a:rPr>
              <a:t> على السبورة المال صحيحة ومريحة </a:t>
            </a:r>
            <a:endParaRPr lang="ar-IQ" sz="3000" dirty="0" smtClean="0">
              <a:cs typeface="DecoType Naskh" pitchFamily="2" charset="-78"/>
            </a:endParaRPr>
          </a:p>
          <a:p>
            <a:pPr algn="ctr"/>
            <a:r>
              <a:rPr lang="ar-IQ" sz="3000" dirty="0" smtClean="0">
                <a:cs typeface="DecoType Naskh" pitchFamily="2" charset="-78"/>
              </a:rPr>
              <a:t>5 </a:t>
            </a:r>
            <a:r>
              <a:rPr lang="ar-IQ" sz="3000" dirty="0" smtClean="0">
                <a:cs typeface="DecoType Naskh" pitchFamily="2" charset="-78"/>
              </a:rPr>
              <a:t>-اكتساب المهارة في مسك قلم الشمع أو القلم الخشبي العريض السن بطريقه </a:t>
            </a:r>
            <a:r>
              <a:rPr lang="ar-IQ" sz="3000" dirty="0" err="1" smtClean="0">
                <a:cs typeface="DecoType Naskh" pitchFamily="2" charset="-78"/>
              </a:rPr>
              <a:t>صحيحه</a:t>
            </a:r>
            <a:r>
              <a:rPr lang="ar-IQ" sz="3000" dirty="0" smtClean="0">
                <a:cs typeface="DecoType Naskh" pitchFamily="2" charset="-78"/>
              </a:rPr>
              <a:t> </a:t>
            </a:r>
            <a:r>
              <a:rPr lang="ar-IQ" sz="3000" dirty="0" err="1" smtClean="0">
                <a:cs typeface="DecoType Naskh" pitchFamily="2" charset="-78"/>
              </a:rPr>
              <a:t>ومريحه</a:t>
            </a:r>
            <a:r>
              <a:rPr lang="ar-IQ" sz="3000" dirty="0" smtClean="0">
                <a:cs typeface="DecoType Naskh" pitchFamily="2" charset="-78"/>
              </a:rPr>
              <a:t>. </a:t>
            </a:r>
            <a:endParaRPr lang="ar-IQ" sz="3000" dirty="0" smtClean="0">
              <a:cs typeface="DecoType Naskh" pitchFamily="2" charset="-78"/>
            </a:endParaRPr>
          </a:p>
          <a:p>
            <a:pPr algn="ctr"/>
            <a:r>
              <a:rPr lang="ar-IQ" sz="3000" dirty="0" smtClean="0">
                <a:cs typeface="DecoType Naskh" pitchFamily="2" charset="-78"/>
              </a:rPr>
              <a:t>6-أو </a:t>
            </a:r>
            <a:r>
              <a:rPr lang="ar-IQ" sz="3000" dirty="0" smtClean="0">
                <a:cs typeface="DecoType Naskh" pitchFamily="2" charset="-78"/>
              </a:rPr>
              <a:t>التعود على اتخاذ وضعية صحيحة </a:t>
            </a:r>
            <a:r>
              <a:rPr lang="ar-IQ" sz="3000" dirty="0" err="1" smtClean="0">
                <a:cs typeface="DecoType Naskh" pitchFamily="2" charset="-78"/>
              </a:rPr>
              <a:t>الوقوفللرسم</a:t>
            </a:r>
            <a:r>
              <a:rPr lang="ar-IQ" sz="3000" dirty="0" smtClean="0">
                <a:cs typeface="DecoType Naskh" pitchFamily="2" charset="-78"/>
              </a:rPr>
              <a:t> على منصة الرسم </a:t>
            </a:r>
            <a:r>
              <a:rPr lang="ar-IQ" sz="3000" dirty="0" err="1" smtClean="0">
                <a:cs typeface="DecoType Naskh" pitchFamily="2" charset="-78"/>
              </a:rPr>
              <a:t>او</a:t>
            </a:r>
            <a:r>
              <a:rPr lang="ar-IQ" sz="3000" dirty="0" smtClean="0">
                <a:cs typeface="DecoType Naskh" pitchFamily="2" charset="-78"/>
              </a:rPr>
              <a:t> </a:t>
            </a:r>
            <a:r>
              <a:rPr lang="ar-IQ" sz="3000" dirty="0" err="1" smtClean="0">
                <a:cs typeface="DecoType Naskh" pitchFamily="2" charset="-78"/>
              </a:rPr>
              <a:t>علئ</a:t>
            </a:r>
            <a:r>
              <a:rPr lang="ar-IQ" sz="3000" dirty="0" smtClean="0">
                <a:cs typeface="DecoType Naskh" pitchFamily="2" charset="-78"/>
              </a:rPr>
              <a:t> </a:t>
            </a:r>
            <a:r>
              <a:rPr lang="ar-IQ" sz="3000" dirty="0" err="1" smtClean="0">
                <a:cs typeface="DecoType Naskh" pitchFamily="2" charset="-78"/>
              </a:rPr>
              <a:t>السبوره</a:t>
            </a:r>
            <a:r>
              <a:rPr lang="ar-IQ" sz="3000" dirty="0" smtClean="0">
                <a:cs typeface="DecoType Naskh" pitchFamily="2" charset="-78"/>
              </a:rPr>
              <a:t> </a:t>
            </a:r>
            <a:r>
              <a:rPr lang="ar-IQ" sz="3000" dirty="0" smtClean="0">
                <a:cs typeface="DecoType Naskh" pitchFamily="2" charset="-78"/>
              </a:rPr>
              <a:t>7</a:t>
            </a:r>
          </a:p>
          <a:p>
            <a:pPr algn="ctr"/>
            <a:r>
              <a:rPr lang="ar-IQ" sz="3000" dirty="0" smtClean="0">
                <a:cs typeface="DecoType Naskh" pitchFamily="2" charset="-78"/>
              </a:rPr>
              <a:t>-</a:t>
            </a:r>
            <a:r>
              <a:rPr lang="ar-IQ" sz="3000" dirty="0" smtClean="0">
                <a:cs typeface="DecoType Naskh" pitchFamily="2" charset="-78"/>
              </a:rPr>
              <a:t>ملاحظة سير الكتابية من اليمين إلى </a:t>
            </a:r>
            <a:r>
              <a:rPr lang="ar-IQ" sz="3000" dirty="0" smtClean="0">
                <a:cs typeface="DecoType Naskh" pitchFamily="2" charset="-78"/>
              </a:rPr>
              <a:t>اليسار</a:t>
            </a:r>
          </a:p>
          <a:p>
            <a:pPr algn="ctr"/>
            <a:r>
              <a:rPr lang="ar-IQ" sz="3000" dirty="0" smtClean="0">
                <a:cs typeface="DecoType Naskh" pitchFamily="2" charset="-78"/>
              </a:rPr>
              <a:t> </a:t>
            </a:r>
            <a:r>
              <a:rPr lang="ar-IQ" sz="3000" dirty="0" smtClean="0">
                <a:cs typeface="DecoType Naskh" pitchFamily="2" charset="-78"/>
              </a:rPr>
              <a:t>8-ملاحظة المعلم ومتابعته بدقة وانتباه واهتمام أثناء الكتابة على </a:t>
            </a:r>
            <a:r>
              <a:rPr lang="ar-IQ" sz="3000" dirty="0" err="1" smtClean="0">
                <a:cs typeface="DecoType Naskh" pitchFamily="2" charset="-78"/>
              </a:rPr>
              <a:t>السبوره</a:t>
            </a:r>
            <a:r>
              <a:rPr lang="ar-IQ" sz="3000" dirty="0" smtClean="0">
                <a:cs typeface="DecoType Naskh" pitchFamily="2" charset="-78"/>
              </a:rPr>
              <a:t> </a:t>
            </a:r>
            <a:endParaRPr lang="ar-IQ" sz="3000" dirty="0" smtClean="0">
              <a:cs typeface="DecoType Naskh" pitchFamily="2" charset="-78"/>
            </a:endParaRPr>
          </a:p>
          <a:p>
            <a:pPr algn="ctr"/>
            <a:r>
              <a:rPr lang="ar-IQ" sz="3000" dirty="0" smtClean="0">
                <a:cs typeface="DecoType Naskh" pitchFamily="2" charset="-78"/>
              </a:rPr>
              <a:t>9-اكتساب </a:t>
            </a:r>
            <a:r>
              <a:rPr lang="ar-IQ" sz="3000" dirty="0" smtClean="0">
                <a:cs typeface="DecoType Naskh" pitchFamily="2" charset="-78"/>
              </a:rPr>
              <a:t>المهارة سلة رسم الخطوط التحتية والمتكسرة والخطوط العمودي والأفقية القصيرة . </a:t>
            </a:r>
            <a:endParaRPr lang="ar-IQ" sz="3000" dirty="0">
              <a:cs typeface="DecoType Naskh" pitchFamily="2" charset="-78"/>
            </a:endParaRPr>
          </a:p>
        </p:txBody>
      </p:sp>
    </p:spTree>
  </p:cSld>
  <p:clrMapOvr>
    <a:masterClrMapping/>
  </p:clrMapOvr>
  <p:transition spd="med" advClick="0" advTm="20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60032" y="404664"/>
            <a:ext cx="4283968" cy="1080120"/>
          </a:xfrm>
        </p:spPr>
        <p:txBody>
          <a:bodyPr>
            <a:noAutofit/>
          </a:bodyPr>
          <a:lstStyle/>
          <a:p>
            <a:r>
              <a:rPr lang="ar-IQ" sz="320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ndalus" pitchFamily="18" charset="-78"/>
                <a:cs typeface="Andalus" pitchFamily="18" charset="-78"/>
              </a:rPr>
              <a:t/>
            </a:r>
            <a:br>
              <a:rPr lang="ar-IQ" sz="320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ndalus" pitchFamily="18" charset="-78"/>
                <a:cs typeface="Andalus" pitchFamily="18" charset="-78"/>
              </a:rPr>
            </a:br>
            <a:endParaRPr lang="ar-IQ" sz="320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ndalus" pitchFamily="18" charset="-78"/>
              <a:cs typeface="Andalus" pitchFamily="18" charset="-78"/>
            </a:endParaRPr>
          </a:p>
        </p:txBody>
      </p:sp>
      <p:sp>
        <p:nvSpPr>
          <p:cNvPr id="4" name="مستطيل 3"/>
          <p:cNvSpPr/>
          <p:nvPr/>
        </p:nvSpPr>
        <p:spPr>
          <a:xfrm>
            <a:off x="0" y="0"/>
            <a:ext cx="9144000" cy="6894195"/>
          </a:xfrm>
          <a:prstGeom prst="rect">
            <a:avLst/>
          </a:prstGeom>
        </p:spPr>
        <p:txBody>
          <a:bodyPr wrap="square">
            <a:spAutoFit/>
          </a:bodyPr>
          <a:lstStyle/>
          <a:p>
            <a:pPr algn="ctr"/>
            <a:r>
              <a:rPr lang="ar-IQ" sz="3400" dirty="0" smtClean="0">
                <a:solidFill>
                  <a:srgbClr val="FFCCFF"/>
                </a:solidFill>
                <a:cs typeface="DecoType Naskh" pitchFamily="2" charset="-78"/>
              </a:rPr>
              <a:t>العوامل المرتبطة </a:t>
            </a:r>
            <a:r>
              <a:rPr lang="ar-IQ" sz="3400" dirty="0" smtClean="0">
                <a:solidFill>
                  <a:srgbClr val="FFCCFF"/>
                </a:solidFill>
                <a:cs typeface="DecoType Naskh" pitchFamily="2" charset="-78"/>
              </a:rPr>
              <a:t>بالكتابة</a:t>
            </a:r>
          </a:p>
          <a:p>
            <a:pPr algn="ctr"/>
            <a:r>
              <a:rPr lang="ar-IQ" sz="3400" dirty="0" smtClean="0">
                <a:cs typeface="DecoType Naskh" pitchFamily="2" charset="-78"/>
              </a:rPr>
              <a:t>١- </a:t>
            </a:r>
            <a:r>
              <a:rPr lang="ar-IQ" sz="3400" dirty="0" smtClean="0">
                <a:cs typeface="DecoType Naskh" pitchFamily="2" charset="-78"/>
              </a:rPr>
              <a:t>النمو العضلي يكون نمو الجهاز العضلي متناسيا مع نمو البدن ، شم </a:t>
            </a:r>
            <a:r>
              <a:rPr lang="ar-IQ" sz="3400" dirty="0" err="1" smtClean="0">
                <a:cs typeface="DecoType Naskh" pitchFamily="2" charset="-78"/>
              </a:rPr>
              <a:t>تاخد</a:t>
            </a:r>
            <a:r>
              <a:rPr lang="ar-IQ" sz="3400" dirty="0" smtClean="0">
                <a:cs typeface="DecoType Naskh" pitchFamily="2" charset="-78"/>
              </a:rPr>
              <a:t> العضلات بعد سن الرابعة النمو بمعدل </a:t>
            </a:r>
            <a:r>
              <a:rPr lang="ar-IQ" sz="3400" dirty="0" err="1" smtClean="0">
                <a:cs typeface="DecoType Naskh" pitchFamily="2" charset="-78"/>
              </a:rPr>
              <a:t>اسرع</a:t>
            </a:r>
            <a:r>
              <a:rPr lang="ar-IQ" sz="3400" dirty="0" smtClean="0">
                <a:cs typeface="DecoType Naskh" pitchFamily="2" charset="-78"/>
              </a:rPr>
              <a:t> </a:t>
            </a:r>
            <a:r>
              <a:rPr lang="ar-IQ" sz="3400" dirty="0" err="1" smtClean="0">
                <a:cs typeface="DecoType Naskh" pitchFamily="2" charset="-78"/>
              </a:rPr>
              <a:t>بحيت</a:t>
            </a:r>
            <a:r>
              <a:rPr lang="ar-IQ" sz="3400" dirty="0" smtClean="0">
                <a:cs typeface="DecoType Naskh" pitchFamily="2" charset="-78"/>
              </a:rPr>
              <a:t> </a:t>
            </a:r>
            <a:r>
              <a:rPr lang="ar-IQ" sz="3400" dirty="0" err="1" smtClean="0">
                <a:cs typeface="DecoType Naskh" pitchFamily="2" charset="-78"/>
              </a:rPr>
              <a:t>ان</a:t>
            </a:r>
            <a:r>
              <a:rPr lang="ar-IQ" sz="3400" dirty="0" smtClean="0">
                <a:cs typeface="DecoType Naskh" pitchFamily="2" charset="-78"/>
              </a:rPr>
              <a:t> ( 15 % ) </a:t>
            </a:r>
            <a:r>
              <a:rPr lang="ar-IQ" sz="3400" dirty="0" err="1" smtClean="0">
                <a:cs typeface="DecoType Naskh" pitchFamily="2" charset="-78"/>
              </a:rPr>
              <a:t>د</a:t>
            </a:r>
            <a:r>
              <a:rPr lang="ar-IQ" sz="3400" dirty="0" smtClean="0">
                <a:cs typeface="DecoType Naskh" pitchFamily="2" charset="-78"/>
              </a:rPr>
              <a:t> وزن الطفل النهاية هذه المرحلة يعزى </a:t>
            </a:r>
            <a:r>
              <a:rPr lang="ar-IQ" sz="3400" dirty="0" err="1" smtClean="0">
                <a:cs typeface="DecoType Naskh" pitchFamily="2" charset="-78"/>
              </a:rPr>
              <a:t>الى</a:t>
            </a:r>
            <a:r>
              <a:rPr lang="ar-IQ" sz="3400" dirty="0" smtClean="0">
                <a:cs typeface="DecoType Naskh" pitchFamily="2" charset="-78"/>
              </a:rPr>
              <a:t> التطور السريع مي نمو العضلات ، وتحتاج عملية الكتابة </a:t>
            </a:r>
            <a:r>
              <a:rPr lang="ar-IQ" sz="3400" dirty="0" err="1" smtClean="0">
                <a:cs typeface="DecoType Naskh" pitchFamily="2" charset="-78"/>
              </a:rPr>
              <a:t>الى</a:t>
            </a:r>
            <a:r>
              <a:rPr lang="ar-IQ" sz="3400" dirty="0" smtClean="0">
                <a:cs typeface="DecoType Naskh" pitchFamily="2" charset="-78"/>
              </a:rPr>
              <a:t> التناسق بين </a:t>
            </a:r>
            <a:r>
              <a:rPr lang="ar-IQ" sz="3400" dirty="0" err="1" smtClean="0">
                <a:cs typeface="DecoType Naskh" pitchFamily="2" charset="-78"/>
              </a:rPr>
              <a:t>اكثر</a:t>
            </a:r>
            <a:r>
              <a:rPr lang="ar-IQ" sz="3400" dirty="0" smtClean="0">
                <a:cs typeface="DecoType Naskh" pitchFamily="2" charset="-78"/>
              </a:rPr>
              <a:t> من جهاز ويعتبر الجهاز الحركي الدقيق من </a:t>
            </a:r>
            <a:r>
              <a:rPr lang="ar-IQ" sz="3400" dirty="0" err="1" smtClean="0">
                <a:cs typeface="DecoType Naskh" pitchFamily="2" charset="-78"/>
              </a:rPr>
              <a:t>اهم</a:t>
            </a:r>
            <a:r>
              <a:rPr lang="ar-IQ" sz="3400" dirty="0" smtClean="0">
                <a:cs typeface="DecoType Naskh" pitchFamily="2" charset="-78"/>
              </a:rPr>
              <a:t> </a:t>
            </a:r>
            <a:r>
              <a:rPr lang="ar-IQ" sz="3400" dirty="0" err="1" smtClean="0">
                <a:cs typeface="DecoType Naskh" pitchFamily="2" charset="-78"/>
              </a:rPr>
              <a:t>الاجهزة</a:t>
            </a:r>
            <a:r>
              <a:rPr lang="ar-IQ" sz="3400" dirty="0" smtClean="0">
                <a:cs typeface="DecoType Naskh" pitchFamily="2" charset="-78"/>
              </a:rPr>
              <a:t> التي تسهم يتعلم الطفل الكتابة وتقدمه فيها ، ومن ثم تحتاج الكتابة </a:t>
            </a:r>
            <a:r>
              <a:rPr lang="ar-IQ" sz="3400" dirty="0" err="1" smtClean="0">
                <a:cs typeface="DecoType Naskh" pitchFamily="2" charset="-78"/>
              </a:rPr>
              <a:t>الى</a:t>
            </a:r>
            <a:r>
              <a:rPr lang="ar-IQ" sz="3400" dirty="0" smtClean="0">
                <a:cs typeface="DecoType Naskh" pitchFamily="2" charset="-78"/>
              </a:rPr>
              <a:t> مستوى معين من النضج البحري ، </a:t>
            </a:r>
            <a:r>
              <a:rPr lang="ar-IQ" sz="3400" dirty="0" err="1" smtClean="0">
                <a:cs typeface="DecoType Naskh" pitchFamily="2" charset="-78"/>
              </a:rPr>
              <a:t>بالاضافة</a:t>
            </a:r>
            <a:r>
              <a:rPr lang="ar-IQ" sz="3400" dirty="0" smtClean="0">
                <a:cs typeface="DecoType Naskh" pitchFamily="2" charset="-78"/>
              </a:rPr>
              <a:t> </a:t>
            </a:r>
            <a:r>
              <a:rPr lang="ar-IQ" sz="3400" dirty="0" err="1" smtClean="0">
                <a:cs typeface="DecoType Naskh" pitchFamily="2" charset="-78"/>
              </a:rPr>
              <a:t>الى</a:t>
            </a:r>
            <a:r>
              <a:rPr lang="ar-IQ" sz="3400" dirty="0" smtClean="0">
                <a:cs typeface="DecoType Naskh" pitchFamily="2" charset="-78"/>
              </a:rPr>
              <a:t> التدريبات الجسمية التي تساعد الأطفال على اكتساب التوازن والترابط الحركي الذي يدعم </a:t>
            </a:r>
            <a:r>
              <a:rPr lang="ar-IQ" sz="3400" dirty="0" err="1" smtClean="0">
                <a:cs typeface="DecoType Naskh" pitchFamily="2" charset="-78"/>
              </a:rPr>
              <a:t>الاطفال</a:t>
            </a:r>
            <a:r>
              <a:rPr lang="ar-IQ" sz="3400" dirty="0" smtClean="0">
                <a:cs typeface="DecoType Naskh" pitchFamily="2" charset="-78"/>
              </a:rPr>
              <a:t> مهاراتها </a:t>
            </a:r>
            <a:endParaRPr lang="ar-IQ" sz="3400" dirty="0" smtClean="0">
              <a:cs typeface="DecoType Naskh" pitchFamily="2" charset="-78"/>
            </a:endParaRPr>
          </a:p>
          <a:p>
            <a:pPr algn="ctr"/>
            <a:r>
              <a:rPr lang="ar-IQ" sz="3400" dirty="0" smtClean="0">
                <a:cs typeface="DecoType Naskh" pitchFamily="2" charset="-78"/>
              </a:rPr>
              <a:t>٢-النضج </a:t>
            </a:r>
            <a:r>
              <a:rPr lang="ar-IQ" sz="3400" dirty="0" smtClean="0">
                <a:cs typeface="DecoType Naskh" pitchFamily="2" charset="-78"/>
              </a:rPr>
              <a:t>العقلي الكتابة نشاط رمزي يتطلب مستوى معين من النضج العقلي </a:t>
            </a:r>
            <a:r>
              <a:rPr lang="ar-IQ" sz="3400" dirty="0" err="1" smtClean="0">
                <a:cs typeface="DecoType Naskh" pitchFamily="2" charset="-78"/>
              </a:rPr>
              <a:t>افالكتابة</a:t>
            </a:r>
            <a:r>
              <a:rPr lang="ar-IQ" sz="3400" dirty="0" smtClean="0">
                <a:cs typeface="DecoType Naskh" pitchFamily="2" charset="-78"/>
              </a:rPr>
              <a:t> تحتاج </a:t>
            </a:r>
            <a:r>
              <a:rPr lang="ar-IQ" sz="3400" dirty="0" err="1" smtClean="0">
                <a:cs typeface="DecoType Naskh" pitchFamily="2" charset="-78"/>
              </a:rPr>
              <a:t>الى</a:t>
            </a:r>
            <a:r>
              <a:rPr lang="ar-IQ" sz="3400" dirty="0" smtClean="0">
                <a:cs typeface="DecoType Naskh" pitchFamily="2" charset="-78"/>
              </a:rPr>
              <a:t> ذكاء الملاحظة الدقيقة في العلاقات الدقيقة ، </a:t>
            </a:r>
            <a:r>
              <a:rPr lang="ar-IQ" sz="3400" dirty="0" err="1" smtClean="0">
                <a:cs typeface="DecoType Naskh" pitchFamily="2" charset="-78"/>
              </a:rPr>
              <a:t>ادراك</a:t>
            </a:r>
            <a:r>
              <a:rPr lang="ar-IQ" sz="3400" dirty="0" smtClean="0">
                <a:cs typeface="DecoType Naskh" pitchFamily="2" charset="-78"/>
              </a:rPr>
              <a:t> المنتج المقلي التتابع ، </a:t>
            </a:r>
            <a:r>
              <a:rPr lang="ar-IQ" sz="3400" dirty="0" err="1" smtClean="0">
                <a:cs typeface="DecoType Naskh" pitchFamily="2" charset="-78"/>
              </a:rPr>
              <a:t>ادراك</a:t>
            </a:r>
            <a:r>
              <a:rPr lang="ar-IQ" sz="3400" dirty="0" smtClean="0">
                <a:cs typeface="DecoType Naskh" pitchFamily="2" charset="-78"/>
              </a:rPr>
              <a:t> العلاقة التي تربط </a:t>
            </a:r>
            <a:r>
              <a:rPr lang="ar-IQ" sz="3400" dirty="0" err="1" smtClean="0">
                <a:cs typeface="DecoType Naskh" pitchFamily="2" charset="-78"/>
              </a:rPr>
              <a:t>اصوات</a:t>
            </a:r>
            <a:r>
              <a:rPr lang="ar-IQ" sz="3400" dirty="0" smtClean="0">
                <a:cs typeface="DecoType Naskh" pitchFamily="2" charset="-78"/>
              </a:rPr>
              <a:t> الكلام </a:t>
            </a:r>
            <a:r>
              <a:rPr lang="ar-IQ" sz="3400" dirty="0" err="1" smtClean="0">
                <a:cs typeface="DecoType Naskh" pitchFamily="2" charset="-78"/>
              </a:rPr>
              <a:t>باشكال</a:t>
            </a:r>
            <a:r>
              <a:rPr lang="ar-IQ" sz="3400" dirty="0" smtClean="0">
                <a:cs typeface="DecoType Naskh" pitchFamily="2" charset="-78"/>
              </a:rPr>
              <a:t> الرموز المستخدمة الكتابة والي </a:t>
            </a:r>
            <a:r>
              <a:rPr lang="ar-IQ" sz="3400" dirty="0" err="1" smtClean="0">
                <a:cs typeface="DecoType Naskh" pitchFamily="2" charset="-78"/>
              </a:rPr>
              <a:t>ميكانيزم</a:t>
            </a:r>
            <a:r>
              <a:rPr lang="ar-IQ" sz="3400" dirty="0" smtClean="0">
                <a:cs typeface="DecoType Naskh" pitchFamily="2" charset="-78"/>
              </a:rPr>
              <a:t> حركي </a:t>
            </a:r>
            <a:r>
              <a:rPr lang="ar-IQ" sz="3400" dirty="0" err="1" smtClean="0">
                <a:cs typeface="DecoType Naskh" pitchFamily="2" charset="-78"/>
              </a:rPr>
              <a:t>كشه</a:t>
            </a:r>
            <a:r>
              <a:rPr lang="ar-IQ" sz="3400" dirty="0" smtClean="0">
                <a:cs typeface="DecoType Naskh" pitchFamily="2" charset="-78"/>
              </a:rPr>
              <a:t> يتضمن القدرة على </a:t>
            </a:r>
            <a:r>
              <a:rPr lang="ar-IQ" sz="3400" dirty="0" err="1" smtClean="0">
                <a:cs typeface="DecoType Naskh" pitchFamily="2" charset="-78"/>
              </a:rPr>
              <a:t>الامسالك</a:t>
            </a:r>
            <a:r>
              <a:rPr lang="ar-IQ" sz="3400" dirty="0" smtClean="0">
                <a:cs typeface="DecoType Naskh" pitchFamily="2" charset="-78"/>
              </a:rPr>
              <a:t> </a:t>
            </a:r>
            <a:r>
              <a:rPr lang="ar-IQ" sz="3400" dirty="0" err="1" smtClean="0">
                <a:cs typeface="DecoType Naskh" pitchFamily="2" charset="-78"/>
              </a:rPr>
              <a:t>ياداة</a:t>
            </a:r>
            <a:r>
              <a:rPr lang="ar-IQ" sz="3400" dirty="0" smtClean="0">
                <a:cs typeface="DecoType Naskh" pitchFamily="2" charset="-78"/>
              </a:rPr>
              <a:t> الكتابة </a:t>
            </a:r>
            <a:r>
              <a:rPr lang="ar-IQ" sz="3400" dirty="0" err="1" smtClean="0">
                <a:cs typeface="DecoType Naskh" pitchFamily="2" charset="-78"/>
              </a:rPr>
              <a:t>الي</a:t>
            </a:r>
            <a:r>
              <a:rPr lang="ar-IQ" sz="3400" dirty="0" smtClean="0">
                <a:cs typeface="DecoType Naskh" pitchFamily="2" charset="-78"/>
              </a:rPr>
              <a:t> جانب القدرة على </a:t>
            </a:r>
            <a:r>
              <a:rPr lang="ar-IQ" sz="3400" dirty="0" err="1" smtClean="0">
                <a:cs typeface="DecoType Naskh" pitchFamily="2" charset="-78"/>
              </a:rPr>
              <a:t>اداء</a:t>
            </a:r>
            <a:r>
              <a:rPr lang="ar-IQ" sz="3400" dirty="0" smtClean="0">
                <a:cs typeface="DecoType Naskh" pitchFamily="2" charset="-78"/>
              </a:rPr>
              <a:t> الحركات المطلوبة </a:t>
            </a:r>
            <a:endParaRPr lang="ar-IQ" sz="3400" dirty="0">
              <a:cs typeface="DecoType Naskh" pitchFamily="2" charset="-78"/>
            </a:endParaRPr>
          </a:p>
        </p:txBody>
      </p:sp>
    </p:spTree>
  </p:cSld>
  <p:clrMapOvr>
    <a:masterClrMapping/>
  </p:clrMapOvr>
  <p:transition spd="med" advClick="0" advTm="2000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صر نائب للمحتوى 10"/>
          <p:cNvSpPr>
            <a:spLocks noGrp="1"/>
          </p:cNvSpPr>
          <p:nvPr>
            <p:ph idx="1"/>
          </p:nvPr>
        </p:nvSpPr>
        <p:spPr>
          <a:xfrm>
            <a:off x="0" y="1481328"/>
            <a:ext cx="9144000" cy="45719"/>
          </a:xfrm>
        </p:spPr>
        <p:txBody>
          <a:bodyPr>
            <a:normAutofit fontScale="25000" lnSpcReduction="20000"/>
          </a:bodyPr>
          <a:lstStyle/>
          <a:p>
            <a:pPr>
              <a:buNone/>
            </a:pPr>
            <a:endParaRPr lang="ar-IQ" dirty="0" smtClean="0"/>
          </a:p>
          <a:p>
            <a:endParaRPr lang="ar-IQ" dirty="0" smtClean="0"/>
          </a:p>
        </p:txBody>
      </p:sp>
      <p:sp>
        <p:nvSpPr>
          <p:cNvPr id="9" name="مستطيل 8"/>
          <p:cNvSpPr/>
          <p:nvPr/>
        </p:nvSpPr>
        <p:spPr>
          <a:xfrm>
            <a:off x="0" y="5643578"/>
            <a:ext cx="9144000" cy="1200329"/>
          </a:xfrm>
          <a:prstGeom prst="rect">
            <a:avLst/>
          </a:prstGeom>
        </p:spPr>
        <p:txBody>
          <a:bodyPr wrap="square">
            <a:spAutoFit/>
          </a:bodyPr>
          <a:lstStyle/>
          <a:p>
            <a:pPr algn="ctr"/>
            <a:endParaRPr lang="ar-IQ" sz="3600" dirty="0" smtClean="0">
              <a:cs typeface="DecoType Naskh Extensions" pitchFamily="2" charset="-78"/>
            </a:endParaRPr>
          </a:p>
          <a:p>
            <a:pPr algn="ctr"/>
            <a:endParaRPr lang="ar-IQ" sz="3600" dirty="0" smtClean="0">
              <a:cs typeface="DecoType Naskh Extensions" pitchFamily="2" charset="-78"/>
            </a:endParaRPr>
          </a:p>
        </p:txBody>
      </p:sp>
      <p:sp>
        <p:nvSpPr>
          <p:cNvPr id="5" name="مستطيل 4"/>
          <p:cNvSpPr/>
          <p:nvPr/>
        </p:nvSpPr>
        <p:spPr>
          <a:xfrm>
            <a:off x="0" y="0"/>
            <a:ext cx="9144000" cy="6247864"/>
          </a:xfrm>
          <a:prstGeom prst="rect">
            <a:avLst/>
          </a:prstGeom>
        </p:spPr>
        <p:txBody>
          <a:bodyPr wrap="square">
            <a:spAutoFit/>
          </a:bodyPr>
          <a:lstStyle/>
          <a:p>
            <a:pPr algn="ctr"/>
            <a:r>
              <a:rPr lang="ar-IQ" sz="4000" dirty="0" smtClean="0">
                <a:cs typeface="DecoType Naskh" pitchFamily="2" charset="-78"/>
              </a:rPr>
              <a:t>٣-الجوانب الشخصية تختلف الخطوط من فرد لآخر اختلافا بيتا بالرغم من استخدام نفس الحروف ونشر الأدوات والموضوع ، وقد لوحظ </a:t>
            </a:r>
            <a:r>
              <a:rPr lang="ar-IQ" sz="4000" dirty="0" err="1" smtClean="0">
                <a:cs typeface="DecoType Naskh" pitchFamily="2" charset="-78"/>
              </a:rPr>
              <a:t>ان</a:t>
            </a:r>
            <a:r>
              <a:rPr lang="ar-IQ" sz="4000" dirty="0" smtClean="0">
                <a:cs typeface="DecoType Naskh" pitchFamily="2" charset="-78"/>
              </a:rPr>
              <a:t> الخط يرتبط </a:t>
            </a:r>
            <a:r>
              <a:rPr lang="ar-IQ" sz="4000" dirty="0" err="1" smtClean="0">
                <a:cs typeface="DecoType Naskh" pitchFamily="2" charset="-78"/>
              </a:rPr>
              <a:t>الئ</a:t>
            </a:r>
            <a:r>
              <a:rPr lang="ar-IQ" sz="4000" dirty="0" smtClean="0">
                <a:cs typeface="DecoType Naskh" pitchFamily="2" charset="-78"/>
              </a:rPr>
              <a:t> حد كبير بشخصيه الفرد. </a:t>
            </a:r>
            <a:endParaRPr lang="ar-IQ" sz="4000" dirty="0" smtClean="0">
              <a:cs typeface="DecoType Naskh" pitchFamily="2" charset="-78"/>
            </a:endParaRPr>
          </a:p>
          <a:p>
            <a:pPr algn="ctr"/>
            <a:r>
              <a:rPr lang="ar-IQ" sz="4000" dirty="0" smtClean="0">
                <a:cs typeface="DecoType Naskh" pitchFamily="2" charset="-78"/>
              </a:rPr>
              <a:t>٤-توفر </a:t>
            </a:r>
            <a:r>
              <a:rPr lang="ar-IQ" sz="4000" dirty="0" smtClean="0">
                <a:cs typeface="DecoType Naskh" pitchFamily="2" charset="-78"/>
              </a:rPr>
              <a:t>الخبرات المناسبة </a:t>
            </a:r>
            <a:r>
              <a:rPr lang="ar-IQ" sz="4000" dirty="0" err="1" smtClean="0">
                <a:cs typeface="DecoType Naskh" pitchFamily="2" charset="-78"/>
              </a:rPr>
              <a:t>ان</a:t>
            </a:r>
            <a:r>
              <a:rPr lang="ar-IQ" sz="4000" dirty="0" smtClean="0">
                <a:cs typeface="DecoType Naskh" pitchFamily="2" charset="-78"/>
              </a:rPr>
              <a:t> من التهيؤ والاستعداد للكتابة يخضع لظروف المتعلم ، ومن ثم فان الطفل الذي تتاح له الفرص التمهيدية المشبعة بالدوافع قبل البدء الفعلي للكتابة يكتسب الكثير من الخبرات </a:t>
            </a:r>
            <a:endParaRPr lang="ar-IQ" sz="4000" dirty="0" smtClean="0">
              <a:cs typeface="DecoType Naskh" pitchFamily="2" charset="-78"/>
            </a:endParaRPr>
          </a:p>
          <a:p>
            <a:pPr algn="ctr"/>
            <a:r>
              <a:rPr lang="ar-IQ" sz="4000" dirty="0" smtClean="0">
                <a:cs typeface="DecoType Naskh" pitchFamily="2" charset="-78"/>
              </a:rPr>
              <a:t>٥-الفروق </a:t>
            </a:r>
            <a:r>
              <a:rPr lang="ar-IQ" sz="4000" dirty="0" smtClean="0">
                <a:cs typeface="DecoType Naskh" pitchFamily="2" charset="-78"/>
              </a:rPr>
              <a:t>الفردية </a:t>
            </a:r>
            <a:r>
              <a:rPr lang="ar-IQ" sz="4000" dirty="0" err="1" smtClean="0">
                <a:cs typeface="DecoType Naskh" pitchFamily="2" charset="-78"/>
              </a:rPr>
              <a:t>ان</a:t>
            </a:r>
            <a:r>
              <a:rPr lang="ar-IQ" sz="4000" dirty="0" smtClean="0">
                <a:cs typeface="DecoType Naskh" pitchFamily="2" charset="-78"/>
              </a:rPr>
              <a:t> لكل طفل فرديته </a:t>
            </a:r>
            <a:r>
              <a:rPr lang="ar-IQ" sz="4000" dirty="0" err="1" smtClean="0">
                <a:cs typeface="DecoType Naskh" pitchFamily="2" charset="-78"/>
              </a:rPr>
              <a:t>وامكاناته</a:t>
            </a:r>
            <a:r>
              <a:rPr lang="ar-IQ" sz="4000" dirty="0" smtClean="0">
                <a:cs typeface="DecoType Naskh" pitchFamily="2" charset="-78"/>
              </a:rPr>
              <a:t> ، وهذا شيء طبيعي لان ما يحققه </a:t>
            </a:r>
            <a:r>
              <a:rPr lang="ar-IQ" sz="4000" dirty="0" err="1" smtClean="0">
                <a:cs typeface="DecoType Naskh" pitchFamily="2" charset="-78"/>
              </a:rPr>
              <a:t>اي</a:t>
            </a:r>
            <a:r>
              <a:rPr lang="ar-IQ" sz="4000" dirty="0" smtClean="0">
                <a:cs typeface="DecoType Naskh" pitchFamily="2" charset="-78"/>
              </a:rPr>
              <a:t> فرد من نمو </a:t>
            </a:r>
            <a:r>
              <a:rPr lang="ar-IQ" sz="4000" dirty="0" err="1" smtClean="0">
                <a:cs typeface="DecoType Naskh" pitchFamily="2" charset="-78"/>
              </a:rPr>
              <a:t>انما</a:t>
            </a:r>
            <a:r>
              <a:rPr lang="ar-IQ" sz="4000" dirty="0" smtClean="0">
                <a:cs typeface="DecoType Naskh" pitchFamily="2" charset="-78"/>
              </a:rPr>
              <a:t> </a:t>
            </a:r>
            <a:r>
              <a:rPr lang="ar-IQ" sz="4000" dirty="0" err="1" smtClean="0">
                <a:cs typeface="DecoType Naskh" pitchFamily="2" charset="-78"/>
              </a:rPr>
              <a:t>يتاثر</a:t>
            </a:r>
            <a:r>
              <a:rPr lang="ar-IQ" sz="4000" dirty="0" smtClean="0">
                <a:cs typeface="DecoType Naskh" pitchFamily="2" charset="-78"/>
              </a:rPr>
              <a:t> بعوامل مرتبطة بالوراثة والبيئة ، وقد بينت </a:t>
            </a:r>
            <a:r>
              <a:rPr lang="ar-IQ" sz="4000" dirty="0" err="1" smtClean="0">
                <a:cs typeface="DecoType Naskh" pitchFamily="2" charset="-78"/>
              </a:rPr>
              <a:t>احدى</a:t>
            </a:r>
            <a:r>
              <a:rPr lang="ar-IQ" sz="4000" dirty="0" smtClean="0">
                <a:cs typeface="DecoType Naskh" pitchFamily="2" charset="-78"/>
              </a:rPr>
              <a:t> الدراسات التي قامت بتشريح </a:t>
            </a:r>
            <a:r>
              <a:rPr lang="ar-IQ" sz="4000" dirty="0" err="1" smtClean="0">
                <a:cs typeface="DecoType Naskh" pitchFamily="2" charset="-78"/>
              </a:rPr>
              <a:t>ايدي</a:t>
            </a:r>
            <a:r>
              <a:rPr lang="ar-IQ" sz="4000" dirty="0" smtClean="0">
                <a:cs typeface="DecoType Naskh" pitchFamily="2" charset="-78"/>
              </a:rPr>
              <a:t> </a:t>
            </a:r>
            <a:r>
              <a:rPr lang="ar-IQ" sz="4000" dirty="0" err="1" smtClean="0">
                <a:cs typeface="DecoType Naskh" pitchFamily="2" charset="-78"/>
              </a:rPr>
              <a:t>الاطفال</a:t>
            </a:r>
            <a:r>
              <a:rPr lang="ar-IQ" sz="4000" dirty="0" smtClean="0">
                <a:cs typeface="DecoType Naskh" pitchFamily="2" charset="-78"/>
              </a:rPr>
              <a:t> وجود عدة </a:t>
            </a:r>
            <a:r>
              <a:rPr lang="ar-IQ" sz="4000" dirty="0" err="1" smtClean="0">
                <a:cs typeface="DecoType Naskh" pitchFamily="2" charset="-78"/>
              </a:rPr>
              <a:t>انواع</a:t>
            </a:r>
            <a:r>
              <a:rPr lang="ar-IQ" sz="4000" dirty="0" smtClean="0">
                <a:cs typeface="DecoType Naskh" pitchFamily="2" charset="-78"/>
              </a:rPr>
              <a:t> </a:t>
            </a:r>
            <a:r>
              <a:rPr lang="ar-IQ" sz="4000" dirty="0" err="1" smtClean="0">
                <a:cs typeface="DecoType Naskh" pitchFamily="2" charset="-78"/>
              </a:rPr>
              <a:t>موغولوجية</a:t>
            </a:r>
            <a:r>
              <a:rPr lang="ar-IQ" sz="4000" dirty="0" smtClean="0">
                <a:cs typeface="DecoType Naskh" pitchFamily="2" charset="-78"/>
              </a:rPr>
              <a:t> وهذه الأنواع تؤثر </a:t>
            </a:r>
            <a:r>
              <a:rPr lang="ar-IQ" sz="4000" dirty="0" smtClean="0">
                <a:cs typeface="DecoType Naskh" pitchFamily="2" charset="-78"/>
              </a:rPr>
              <a:t>الخط</a:t>
            </a:r>
            <a:endParaRPr lang="ar-IQ" sz="4000" dirty="0">
              <a:cs typeface="DecoType Naskh" pitchFamily="2" charset="-78"/>
            </a:endParaRPr>
          </a:p>
        </p:txBody>
      </p:sp>
    </p:spTree>
  </p:cSld>
  <p:clrMapOvr>
    <a:masterClrMapping/>
  </p:clrMapOvr>
  <p:transition spd="med" advClick="0" advTm="20000">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9144000" cy="6247864"/>
          </a:xfrm>
          <a:prstGeom prst="rect">
            <a:avLst/>
          </a:prstGeom>
        </p:spPr>
        <p:txBody>
          <a:bodyPr wrap="square">
            <a:spAutoFit/>
          </a:bodyPr>
          <a:lstStyle/>
          <a:p>
            <a:pPr algn="ctr"/>
            <a:r>
              <a:rPr lang="ar-IQ" sz="4000" dirty="0" smtClean="0">
                <a:cs typeface="DecoType Naskh" pitchFamily="2" charset="-78"/>
              </a:rPr>
              <a:t>٦- </a:t>
            </a:r>
            <a:r>
              <a:rPr lang="ar-IQ" sz="4000" dirty="0" err="1" smtClean="0">
                <a:cs typeface="DecoType Naskh" pitchFamily="2" charset="-78"/>
              </a:rPr>
              <a:t>ادوات</a:t>
            </a:r>
            <a:r>
              <a:rPr lang="ar-IQ" sz="4000" dirty="0" smtClean="0">
                <a:cs typeface="DecoType Naskh" pitchFamily="2" charset="-78"/>
              </a:rPr>
              <a:t> الكتابة لا تناسب الجميع بدرجة واحدة ، مما يوجب علينا الالتفات </a:t>
            </a:r>
            <a:r>
              <a:rPr lang="ar-IQ" sz="4000" dirty="0" err="1" smtClean="0">
                <a:cs typeface="DecoType Naskh" pitchFamily="2" charset="-78"/>
              </a:rPr>
              <a:t>الى</a:t>
            </a:r>
            <a:r>
              <a:rPr lang="ar-IQ" sz="4000" dirty="0" smtClean="0">
                <a:cs typeface="DecoType Naskh" pitchFamily="2" charset="-78"/>
              </a:rPr>
              <a:t> هذه الفروق ) ) أدوات الكتابة – </a:t>
            </a:r>
            <a:r>
              <a:rPr lang="ar-IQ" sz="4000" dirty="0" smtClean="0">
                <a:cs typeface="DecoType Naskh" pitchFamily="2" charset="-78"/>
              </a:rPr>
              <a:t>يتطلب </a:t>
            </a:r>
            <a:r>
              <a:rPr lang="ar-IQ" sz="4000" dirty="0" smtClean="0">
                <a:cs typeface="DecoType Naskh" pitchFamily="2" charset="-78"/>
              </a:rPr>
              <a:t>تعلم الكتابة السيطرة على استخدام </a:t>
            </a:r>
            <a:r>
              <a:rPr lang="ar-IQ" sz="4000" dirty="0" err="1" smtClean="0">
                <a:cs typeface="DecoType Naskh" pitchFamily="2" charset="-78"/>
              </a:rPr>
              <a:t>ادوات</a:t>
            </a:r>
            <a:r>
              <a:rPr lang="ar-IQ" sz="4000" dirty="0" smtClean="0">
                <a:cs typeface="DecoType Naskh" pitchFamily="2" charset="-78"/>
              </a:rPr>
              <a:t> الكتابة وهذا لا يتطلب </a:t>
            </a:r>
            <a:r>
              <a:rPr lang="ar-IQ" sz="4000" dirty="0" smtClean="0">
                <a:cs typeface="DecoType Naskh" pitchFamily="2" charset="-78"/>
              </a:rPr>
              <a:t>توافر حركة </a:t>
            </a:r>
            <a:r>
              <a:rPr lang="ar-IQ" sz="4000" dirty="0" smtClean="0">
                <a:cs typeface="DecoType Naskh" pitchFamily="2" charset="-78"/>
              </a:rPr>
              <a:t>اليد ومرونة الأصابع وانسياب الحركة فحسب بل </a:t>
            </a:r>
            <a:r>
              <a:rPr lang="ar-IQ" sz="4000" dirty="0" err="1" smtClean="0">
                <a:cs typeface="DecoType Naskh" pitchFamily="2" charset="-78"/>
              </a:rPr>
              <a:t>بتاتر</a:t>
            </a:r>
            <a:r>
              <a:rPr lang="ar-IQ" sz="4000" dirty="0" smtClean="0">
                <a:cs typeface="DecoType Naskh" pitchFamily="2" charset="-78"/>
              </a:rPr>
              <a:t> تعلم الأطفال الكتابة بنوعية الأدوات المستخدمة فضلا عن المساحات المخصصة للكتابة </a:t>
            </a:r>
            <a:endParaRPr lang="ar-IQ" sz="4000" dirty="0" smtClean="0">
              <a:cs typeface="DecoType Naskh" pitchFamily="2" charset="-78"/>
            </a:endParaRPr>
          </a:p>
          <a:p>
            <a:pPr algn="ctr"/>
            <a:r>
              <a:rPr lang="ar-IQ" sz="4000" dirty="0" smtClean="0">
                <a:cs typeface="DecoType Naskh" pitchFamily="2" charset="-78"/>
              </a:rPr>
              <a:t>٧- </a:t>
            </a:r>
            <a:r>
              <a:rPr lang="ar-IQ" sz="4000" dirty="0" smtClean="0">
                <a:cs typeface="DecoType Naskh" pitchFamily="2" charset="-78"/>
              </a:rPr>
              <a:t>الاتجاه السائدة استخدام يديه من الضروري عدم التسرع في الحكم على الاتجاه السائد في استخدام الطفل ليديه وقد بينت بعض الأبحاث أن استخدام الطفل ليده اليمنى يتزايد مع تقدمه في السن ، وان تجانس استخدام الطفل لكلتا يديه ييسر له تعلمه للكتابة </a:t>
            </a:r>
            <a:r>
              <a:rPr lang="ar-IQ" sz="4000" dirty="0" smtClean="0">
                <a:cs typeface="DecoType Naskh" pitchFamily="2" charset="-78"/>
              </a:rPr>
              <a:t>.</a:t>
            </a:r>
            <a:endParaRPr lang="ar-IQ" sz="4000" dirty="0" smtClean="0">
              <a:cs typeface="DecoType Naskh" pitchFamily="2" charset="-78"/>
            </a:endParaRPr>
          </a:p>
        </p:txBody>
      </p:sp>
    </p:spTree>
  </p:cSld>
  <p:clrMapOvr>
    <a:masterClrMapping/>
  </p:clrMapOvr>
  <p:transition spd="med">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801</TotalTime>
  <Words>794</Words>
  <Application>Microsoft Office PowerPoint</Application>
  <PresentationFormat>عرض على الشاشة (3:4)‏</PresentationFormat>
  <Paragraphs>45</Paragraphs>
  <Slides>8</Slides>
  <Notes>1</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حيوية</vt:lpstr>
      <vt:lpstr> </vt:lpstr>
      <vt:lpstr>الشريحة 2</vt:lpstr>
      <vt:lpstr>الشريحة 3</vt:lpstr>
      <vt:lpstr>الشريحة 4</vt:lpstr>
      <vt:lpstr>الشريحة 5</vt:lpstr>
      <vt:lpstr> </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رياض الأطفال في</dc:title>
  <dc:creator>radaa</dc:creator>
  <cp:lastModifiedBy>radaa</cp:lastModifiedBy>
  <cp:revision>87</cp:revision>
  <dcterms:created xsi:type="dcterms:W3CDTF">2018-10-11T13:14:00Z</dcterms:created>
  <dcterms:modified xsi:type="dcterms:W3CDTF">2019-04-12T06:44:56Z</dcterms:modified>
</cp:coreProperties>
</file>