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639280"/>
            <a:ext cx="4572000" cy="35794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مدرسة المادة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 err="1">
                <a:solidFill>
                  <a:prstClr val="black"/>
                </a:solidFill>
                <a:ea typeface="Calibri"/>
                <a:cs typeface="Andalus"/>
              </a:rPr>
              <a:t>م.م</a:t>
            </a: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. تغريد خضير هذال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الجامعة المستنصرية/كلية التربية الاساسية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/>
            <a:r>
              <a:rPr lang="ar-IQ" sz="3600" b="1">
                <a:solidFill>
                  <a:prstClr val="black"/>
                </a:solidFill>
                <a:ea typeface="Calibri"/>
                <a:cs typeface="Andalus"/>
              </a:rPr>
              <a:t>قسم الرياضيات</a:t>
            </a:r>
            <a:endParaRPr lang="ar-IQ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9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196752"/>
            <a:ext cx="5166320" cy="4796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0810" indent="-130810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rgbClr val="FF0000"/>
                </a:solidFill>
                <a:ea typeface="Calibri"/>
              </a:rPr>
              <a:t>- المنوال:-</a:t>
            </a:r>
            <a:endParaRPr lang="en-US" sz="2800" dirty="0">
              <a:ea typeface="Calibri"/>
              <a:cs typeface="Arial"/>
            </a:endParaRPr>
          </a:p>
          <a:p>
            <a:pPr marL="130810" indent="-130810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a typeface="Calibri"/>
                <a:cs typeface="Arial"/>
              </a:rPr>
              <a:t>       </a:t>
            </a:r>
            <a:r>
              <a:rPr lang="ar-IQ" sz="2800" dirty="0">
                <a:ea typeface="Calibri"/>
              </a:rPr>
              <a:t>هو القيمة التي تكرر اكثر من غيرها. ونرمز له بالرمز </a:t>
            </a:r>
            <a:r>
              <a:rPr lang="en-US" sz="2800" dirty="0">
                <a:ea typeface="Calibri"/>
                <a:cs typeface="Arial"/>
              </a:rPr>
              <a:t>Mo</a:t>
            </a:r>
          </a:p>
          <a:p>
            <a:pPr marL="130810" indent="-130810">
              <a:lnSpc>
                <a:spcPct val="115000"/>
              </a:lnSpc>
              <a:spcAft>
                <a:spcPts val="1000"/>
              </a:spcAft>
            </a:pPr>
            <a:r>
              <a:rPr lang="ar-IQ" sz="2800" dirty="0">
                <a:ea typeface="Calibri"/>
              </a:rPr>
              <a:t>طريقة حسابه:-</a:t>
            </a:r>
            <a:endParaRPr lang="en-US" sz="2800" dirty="0">
              <a:ea typeface="Calibri"/>
              <a:cs typeface="Arial"/>
            </a:endParaRPr>
          </a:p>
          <a:p>
            <a:pPr marL="130810" indent="-130810">
              <a:lnSpc>
                <a:spcPct val="115000"/>
              </a:lnSpc>
              <a:spcAft>
                <a:spcPts val="1000"/>
              </a:spcAft>
            </a:pPr>
            <a:r>
              <a:rPr lang="ar-IQ" sz="2800" dirty="0">
                <a:ea typeface="Calibri"/>
              </a:rPr>
              <a:t>أ-المنوال للبيانات غير مبوبة:-</a:t>
            </a:r>
            <a:endParaRPr lang="en-US" sz="2800" dirty="0">
              <a:ea typeface="Calibri"/>
              <a:cs typeface="Arial"/>
            </a:endParaRPr>
          </a:p>
          <a:p>
            <a:pPr marL="130810" indent="-130810">
              <a:lnSpc>
                <a:spcPct val="115000"/>
              </a:lnSpc>
              <a:spcAft>
                <a:spcPts val="1000"/>
              </a:spcAft>
            </a:pPr>
            <a:r>
              <a:rPr lang="ar-IQ" sz="2800" dirty="0">
                <a:ea typeface="Calibri"/>
              </a:rPr>
              <a:t>مثال/ اوجد المنوال لكل من البيانات الاتية:-</a:t>
            </a:r>
            <a:endParaRPr lang="en-US" sz="2800" dirty="0">
              <a:ea typeface="Calibri"/>
              <a:cs typeface="Arial"/>
            </a:endParaRPr>
          </a:p>
          <a:p>
            <a:pPr marL="130810" indent="-130810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a typeface="Calibri"/>
                <a:cs typeface="Arial"/>
              </a:rPr>
              <a:t>7,3,5,7,2,7                           </a:t>
            </a:r>
          </a:p>
          <a:p>
            <a:pPr marL="130810" indent="-130810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a typeface="Calibri"/>
                <a:cs typeface="Arial"/>
              </a:rPr>
              <a:t>Mo=7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172435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1412777"/>
            <a:ext cx="5904656" cy="4170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0810" indent="-130810">
              <a:lnSpc>
                <a:spcPct val="115000"/>
              </a:lnSpc>
              <a:spcAft>
                <a:spcPts val="1000"/>
              </a:spcAft>
            </a:pPr>
            <a:r>
              <a:rPr lang="ar-IQ" sz="2800" dirty="0">
                <a:solidFill>
                  <a:srgbClr val="FF0000"/>
                </a:solidFill>
                <a:ea typeface="Calibri"/>
              </a:rPr>
              <a:t>*</a:t>
            </a:r>
            <a:r>
              <a:rPr lang="ar-IQ" sz="2800" dirty="0">
                <a:ea typeface="Calibri"/>
              </a:rPr>
              <a:t> 1- قد يكون هناك منوالين او أكثر.</a:t>
            </a:r>
            <a:endParaRPr lang="en-US" sz="2800" dirty="0">
              <a:ea typeface="Calibri"/>
              <a:cs typeface="Arial"/>
            </a:endParaRPr>
          </a:p>
          <a:p>
            <a:pPr marL="130810" indent="-130810">
              <a:lnSpc>
                <a:spcPct val="115000"/>
              </a:lnSpc>
              <a:spcAft>
                <a:spcPts val="1000"/>
              </a:spcAft>
            </a:pPr>
            <a:r>
              <a:rPr lang="ar-IQ" sz="2800" dirty="0">
                <a:ea typeface="Calibri"/>
              </a:rPr>
              <a:t>مثال/اوجد المنوال للقيم الاتية:- </a:t>
            </a:r>
            <a:r>
              <a:rPr lang="en-US" sz="2800" dirty="0">
                <a:ea typeface="Calibri"/>
                <a:cs typeface="Arial"/>
              </a:rPr>
              <a:t>2,4,6,2,4</a:t>
            </a:r>
          </a:p>
          <a:p>
            <a:pPr marL="130810" indent="-130810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a typeface="Calibri"/>
                <a:cs typeface="Arial"/>
              </a:rPr>
              <a:t>M0</a:t>
            </a:r>
            <a:r>
              <a:rPr lang="en-US" sz="2800" baseline="-25000" dirty="0">
                <a:ea typeface="Calibri"/>
                <a:cs typeface="Arial"/>
              </a:rPr>
              <a:t>1</a:t>
            </a:r>
            <a:r>
              <a:rPr lang="en-US" sz="2800" dirty="0">
                <a:ea typeface="Calibri"/>
                <a:cs typeface="Arial"/>
              </a:rPr>
              <a:t>=2   ,       Mo</a:t>
            </a:r>
            <a:r>
              <a:rPr lang="en-US" sz="2800" baseline="-25000" dirty="0">
                <a:ea typeface="Calibri"/>
                <a:cs typeface="Arial"/>
              </a:rPr>
              <a:t>2</a:t>
            </a:r>
            <a:r>
              <a:rPr lang="en-US" sz="2800" dirty="0">
                <a:ea typeface="Calibri"/>
                <a:cs typeface="Arial"/>
              </a:rPr>
              <a:t>= 4                                              </a:t>
            </a:r>
          </a:p>
          <a:p>
            <a:pPr marL="130810" indent="-130810">
              <a:lnSpc>
                <a:spcPct val="115000"/>
              </a:lnSpc>
              <a:spcAft>
                <a:spcPts val="1000"/>
              </a:spcAft>
            </a:pPr>
            <a:r>
              <a:rPr lang="ar-IQ" sz="2800" dirty="0">
                <a:ea typeface="Calibri"/>
              </a:rPr>
              <a:t>2- قد </a:t>
            </a:r>
            <a:r>
              <a:rPr lang="ar-IQ" sz="2800" dirty="0" err="1">
                <a:ea typeface="Calibri"/>
              </a:rPr>
              <a:t>لايكون</a:t>
            </a:r>
            <a:r>
              <a:rPr lang="ar-IQ" sz="2800" dirty="0">
                <a:ea typeface="Calibri"/>
              </a:rPr>
              <a:t> هناك منوالا</a:t>
            </a:r>
            <a:endParaRPr lang="en-US" sz="2800" dirty="0">
              <a:ea typeface="Calibri"/>
              <a:cs typeface="Arial"/>
            </a:endParaRPr>
          </a:p>
          <a:p>
            <a:pPr marL="130810" indent="-130810">
              <a:lnSpc>
                <a:spcPct val="115000"/>
              </a:lnSpc>
              <a:spcAft>
                <a:spcPts val="1000"/>
              </a:spcAft>
            </a:pPr>
            <a:r>
              <a:rPr lang="ar-IQ" sz="2800" dirty="0">
                <a:ea typeface="Calibri"/>
              </a:rPr>
              <a:t>مثال/</a:t>
            </a:r>
            <a:r>
              <a:rPr lang="en-US" sz="2800" dirty="0">
                <a:ea typeface="Calibri"/>
                <a:cs typeface="Arial"/>
              </a:rPr>
              <a:t>1,2,3,4,5       </a:t>
            </a:r>
          </a:p>
          <a:p>
            <a:pPr marL="130810" indent="-130810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a typeface="Calibri"/>
                <a:cs typeface="Arial"/>
              </a:rPr>
              <a:t>Mo=</a:t>
            </a:r>
            <a:r>
              <a:rPr lang="en-US" sz="2800" dirty="0">
                <a:latin typeface="Arial"/>
                <a:ea typeface="Calibri"/>
                <a:cs typeface="Arial"/>
              </a:rPr>
              <a:t>Ø</a:t>
            </a:r>
            <a:r>
              <a:rPr lang="en-US" sz="2800" dirty="0">
                <a:ea typeface="Calibri"/>
                <a:cs typeface="Arial"/>
              </a:rPr>
              <a:t>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12391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115616" y="908720"/>
                <a:ext cx="7056784" cy="51004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651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ar-IQ" sz="2400" dirty="0">
                    <a:ea typeface="Calibri"/>
                  </a:rPr>
                  <a:t>-المنوال للبيانات المبوبة:-</a:t>
                </a:r>
                <a:endParaRPr lang="en-US" sz="2400" dirty="0">
                  <a:ea typeface="Calibri"/>
                  <a:cs typeface="Arial"/>
                </a:endParaRPr>
              </a:p>
              <a:p>
                <a:pPr marL="1651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a typeface="Calibri"/>
                    <a:cs typeface="Arial"/>
                  </a:rPr>
                  <a:t>  </a:t>
                </a:r>
                <a:r>
                  <a:rPr lang="ar-IQ" sz="2400" dirty="0">
                    <a:ea typeface="Calibri"/>
                  </a:rPr>
                  <a:t>نستخدم القانون الاتي:-</a:t>
                </a:r>
                <a:endParaRPr lang="en-US" sz="2400" dirty="0">
                  <a:ea typeface="Calibri"/>
                  <a:cs typeface="Arial"/>
                </a:endParaRPr>
              </a:p>
              <a:p>
                <a:pPr marL="1651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/>
                        <a:ea typeface="Calibri"/>
                        <a:cs typeface="Arial"/>
                      </a:rPr>
                      <m:t>𝑀𝑜</m:t>
                    </m:r>
                    <m:r>
                      <a:rPr lang="en-US" sz="2400" i="1">
                        <a:effectLst/>
                        <a:latin typeface="Cambria Math"/>
                        <a:ea typeface="Calibri"/>
                        <a:cs typeface="Arial"/>
                      </a:rPr>
                      <m:t>=</m:t>
                    </m:r>
                    <m:r>
                      <a:rPr lang="en-US" sz="2400" i="1">
                        <a:effectLst/>
                        <a:latin typeface="Cambria Math"/>
                        <a:ea typeface="Calibri"/>
                        <a:cs typeface="Arial"/>
                      </a:rPr>
                      <m:t>𝐿</m:t>
                    </m:r>
                    <m:r>
                      <a:rPr lang="en-US" sz="2400" i="1">
                        <a:effectLst/>
                        <a:latin typeface="Cambria Math"/>
                        <a:ea typeface="Calibri"/>
                        <a:cs typeface="Arial"/>
                      </a:rPr>
                      <m:t> + (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𝑑</m:t>
                        </m:r>
                        <m:r>
                          <a:rPr lang="en-US" sz="2400" i="1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d</m:t>
                        </m:r>
                        <m:r>
                          <a:rPr lang="en-US" sz="2400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1</m:t>
                        </m:r>
                        <m:r>
                          <a:rPr lang="en-US" sz="2400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d</m:t>
                        </m:r>
                        <m:r>
                          <a:rPr lang="en-US" sz="2400">
                            <a:effectLst/>
                            <a:latin typeface="Cambria Math"/>
                            <a:ea typeface="Calibri"/>
                            <a:cs typeface="Arial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ea typeface="Calibri"/>
                    <a:cs typeface="Arial"/>
                  </a:rPr>
                  <a:t>)w                                       </a:t>
                </a:r>
              </a:p>
              <a:p>
                <a:pPr marL="2286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ar-IQ" sz="2400" dirty="0">
                    <a:ea typeface="Calibri"/>
                  </a:rPr>
                  <a:t>حيث ان:-</a:t>
                </a:r>
                <a:endParaRPr lang="en-US" sz="2400" dirty="0">
                  <a:ea typeface="Calibri"/>
                  <a:cs typeface="Arial"/>
                </a:endParaRPr>
              </a:p>
              <a:p>
                <a:pPr marL="2286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a typeface="Calibri"/>
                    <a:cs typeface="Arial"/>
                  </a:rPr>
                  <a:t>L</a:t>
                </a:r>
                <a:r>
                  <a:rPr lang="ar-IQ" sz="2400" dirty="0">
                    <a:ea typeface="Calibri"/>
                  </a:rPr>
                  <a:t>=الحد الأدنى الحقيقي للفئة المنوال.</a:t>
                </a:r>
                <a:endParaRPr lang="en-US" sz="2400" dirty="0">
                  <a:ea typeface="Calibri"/>
                  <a:cs typeface="Arial"/>
                </a:endParaRPr>
              </a:p>
              <a:p>
                <a:pPr marL="2286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a typeface="Calibri"/>
                    <a:cs typeface="Arial"/>
                  </a:rPr>
                  <a:t>d</a:t>
                </a:r>
                <a:r>
                  <a:rPr lang="en-US" sz="2400" baseline="-25000" dirty="0">
                    <a:ea typeface="Calibri"/>
                    <a:cs typeface="Arial"/>
                  </a:rPr>
                  <a:t>1</a:t>
                </a:r>
                <a:r>
                  <a:rPr lang="ar-IQ" sz="2400" baseline="-25000" dirty="0">
                    <a:ea typeface="Calibri"/>
                  </a:rPr>
                  <a:t>= </a:t>
                </a:r>
                <a:r>
                  <a:rPr lang="ar-IQ" sz="2400" dirty="0">
                    <a:ea typeface="Calibri"/>
                  </a:rPr>
                  <a:t>الفرق بين تكرار فئة المنوال وتكرار الفئة التي قبلها.</a:t>
                </a:r>
                <a:endParaRPr lang="en-US" sz="2400" dirty="0">
                  <a:ea typeface="Calibri"/>
                  <a:cs typeface="Arial"/>
                </a:endParaRPr>
              </a:p>
              <a:p>
                <a:pPr marL="2286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a typeface="Calibri"/>
                    <a:cs typeface="Arial"/>
                  </a:rPr>
                  <a:t>d</a:t>
                </a:r>
                <a:r>
                  <a:rPr lang="en-US" sz="2400" baseline="-25000" dirty="0">
                    <a:ea typeface="Calibri"/>
                    <a:cs typeface="Arial"/>
                  </a:rPr>
                  <a:t>2</a:t>
                </a:r>
                <a:r>
                  <a:rPr lang="ar-IQ" sz="2400" dirty="0">
                    <a:ea typeface="Calibri"/>
                  </a:rPr>
                  <a:t>= الفرق بين تكرار فئة المنوال وتكرار الفئة التي بعدها.</a:t>
                </a:r>
                <a:endParaRPr lang="en-US" sz="2400" dirty="0">
                  <a:ea typeface="Calibri"/>
                  <a:cs typeface="Arial"/>
                </a:endParaRPr>
              </a:p>
              <a:p>
                <a:pPr marL="2286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a typeface="Calibri"/>
                    <a:cs typeface="Arial"/>
                  </a:rPr>
                  <a:t>W</a:t>
                </a:r>
                <a:r>
                  <a:rPr lang="ar-IQ" sz="2400" dirty="0">
                    <a:ea typeface="Calibri"/>
                  </a:rPr>
                  <a:t>=طول الفئة.</a:t>
                </a:r>
                <a:endParaRPr lang="en-US" sz="2400" dirty="0">
                  <a:ea typeface="Calibri"/>
                  <a:cs typeface="Arial"/>
                </a:endParaRPr>
              </a:p>
              <a:p>
                <a:pPr marL="2286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ar-IQ" sz="2400" dirty="0">
                    <a:solidFill>
                      <a:srgbClr val="FF0000"/>
                    </a:solidFill>
                    <a:ea typeface="Calibri"/>
                  </a:rPr>
                  <a:t>*</a:t>
                </a:r>
                <a:r>
                  <a:rPr lang="ar-IQ" sz="2400" dirty="0">
                    <a:ea typeface="Calibri"/>
                  </a:rPr>
                  <a:t>فئة المنوال هي الفئة التي تملك اكبر التكرارات.</a:t>
                </a:r>
                <a:endParaRPr lang="en-US" sz="2400" dirty="0">
                  <a:ea typeface="Calibri"/>
                  <a:cs typeface="Arial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908720"/>
                <a:ext cx="7056784" cy="5100499"/>
              </a:xfrm>
              <a:prstGeom prst="rect">
                <a:avLst/>
              </a:prstGeom>
              <a:blipFill rotWithShape="1">
                <a:blip r:embed="rId2"/>
                <a:stretch>
                  <a:fillRect t="-478" r="-1209" b="-167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007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457" y="980728"/>
            <a:ext cx="731344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0628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764704"/>
            <a:ext cx="6460810" cy="5123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074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7864" y="2516291"/>
            <a:ext cx="2965877" cy="708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ea typeface="Calibri"/>
                <a:cs typeface="Andalus"/>
              </a:rPr>
              <a:t>تمنياتي لكم التوفيق</a:t>
            </a:r>
            <a:endParaRPr lang="en-US" sz="36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6565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</TotalTime>
  <Words>148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Maher</cp:lastModifiedBy>
  <cp:revision>9</cp:revision>
  <dcterms:created xsi:type="dcterms:W3CDTF">2019-02-20T13:43:27Z</dcterms:created>
  <dcterms:modified xsi:type="dcterms:W3CDTF">2019-02-20T14:52:40Z</dcterms:modified>
</cp:coreProperties>
</file>