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96752"/>
            <a:ext cx="5166320" cy="4796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- المنوال:-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       </a:t>
            </a:r>
            <a:r>
              <a:rPr lang="ar-IQ" sz="2800" dirty="0">
                <a:ea typeface="Calibri"/>
              </a:rPr>
              <a:t>هو القيمة التي تكرر اكثر من غيرها. ونرمز له بالرمز </a:t>
            </a:r>
            <a:r>
              <a:rPr lang="en-US" sz="2800" dirty="0">
                <a:ea typeface="Calibri"/>
                <a:cs typeface="Arial"/>
              </a:rPr>
              <a:t>Mo</a:t>
            </a: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طريقة حسابه:-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أ-المنوال للبيانات غير مبوبة:-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مثال/ اوجد المنوال لكل من البيانات الاتية:-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7,3,5,7,2,7                           </a:t>
            </a: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Mo=7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412777"/>
            <a:ext cx="5904656" cy="417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solidFill>
                  <a:srgbClr val="FF0000"/>
                </a:solidFill>
                <a:ea typeface="Calibri"/>
              </a:rPr>
              <a:t>*</a:t>
            </a:r>
            <a:r>
              <a:rPr lang="ar-IQ" sz="2800" dirty="0">
                <a:ea typeface="Calibri"/>
              </a:rPr>
              <a:t> 1- قد يكون هناك منوالين او أكثر.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مثال/اوجد المنوال للقيم الاتية:- </a:t>
            </a:r>
            <a:r>
              <a:rPr lang="en-US" sz="2800" dirty="0">
                <a:ea typeface="Calibri"/>
                <a:cs typeface="Arial"/>
              </a:rPr>
              <a:t>2,4,6,2,4</a:t>
            </a: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M0</a:t>
            </a:r>
            <a:r>
              <a:rPr lang="en-US" sz="2800" baseline="-25000" dirty="0">
                <a:ea typeface="Calibri"/>
                <a:cs typeface="Arial"/>
              </a:rPr>
              <a:t>1</a:t>
            </a:r>
            <a:r>
              <a:rPr lang="en-US" sz="2800" dirty="0">
                <a:ea typeface="Calibri"/>
                <a:cs typeface="Arial"/>
              </a:rPr>
              <a:t>=2   ,       Mo</a:t>
            </a:r>
            <a:r>
              <a:rPr lang="en-US" sz="2800" baseline="-25000" dirty="0">
                <a:ea typeface="Calibri"/>
                <a:cs typeface="Arial"/>
              </a:rPr>
              <a:t>2</a:t>
            </a:r>
            <a:r>
              <a:rPr lang="en-US" sz="2800" dirty="0">
                <a:ea typeface="Calibri"/>
                <a:cs typeface="Arial"/>
              </a:rPr>
              <a:t>= 4                                              </a:t>
            </a: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2- قد </a:t>
            </a:r>
            <a:r>
              <a:rPr lang="ar-IQ" sz="2800" dirty="0" err="1">
                <a:ea typeface="Calibri"/>
              </a:rPr>
              <a:t>لايكون</a:t>
            </a:r>
            <a:r>
              <a:rPr lang="ar-IQ" sz="2800" dirty="0">
                <a:ea typeface="Calibri"/>
              </a:rPr>
              <a:t> هناك منوالا</a:t>
            </a:r>
            <a:endParaRPr lang="en-US" sz="2800" dirty="0">
              <a:ea typeface="Calibri"/>
              <a:cs typeface="Arial"/>
            </a:endParaRP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مثال/</a:t>
            </a:r>
            <a:r>
              <a:rPr lang="en-US" sz="2800" dirty="0">
                <a:ea typeface="Calibri"/>
                <a:cs typeface="Arial"/>
              </a:rPr>
              <a:t>1,2,3,4,5       </a:t>
            </a:r>
          </a:p>
          <a:p>
            <a:pPr marL="130810" indent="-13081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Mo=</a:t>
            </a:r>
            <a:r>
              <a:rPr lang="en-US" sz="2800" dirty="0">
                <a:latin typeface="Arial"/>
                <a:ea typeface="Calibri"/>
                <a:cs typeface="Arial"/>
              </a:rPr>
              <a:t>Ø</a:t>
            </a:r>
            <a:r>
              <a:rPr lang="en-US" sz="2800" dirty="0">
                <a:ea typeface="Calibri"/>
                <a:cs typeface="Arial"/>
              </a:rPr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115616" y="908720"/>
                <a:ext cx="7056784" cy="5100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651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400" dirty="0">
                    <a:ea typeface="Calibri"/>
                  </a:rPr>
                  <a:t>-المنوال للبيانات المبوبة:-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1651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Calibri"/>
                    <a:cs typeface="Arial"/>
                  </a:rPr>
                  <a:t>  </a:t>
                </a:r>
                <a:r>
                  <a:rPr lang="ar-IQ" sz="2400" dirty="0">
                    <a:ea typeface="Calibri"/>
                  </a:rPr>
                  <a:t>نستخدم القانون الاتي:-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1651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Arial"/>
                      </a:rPr>
                      <m:t>𝑀𝑜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Arial"/>
                      </a:rPr>
                      <m:t>𝐿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Arial"/>
                      </a:rPr>
                      <m:t> + (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𝑑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d</m:t>
                        </m:r>
                        <m:r>
                          <a:rPr lang="en-US" sz="240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1</m:t>
                        </m:r>
                        <m:r>
                          <a:rPr lang="en-US" sz="240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d</m:t>
                        </m:r>
                        <m:r>
                          <a:rPr lang="en-US" sz="2400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ea typeface="Calibri"/>
                    <a:cs typeface="Arial"/>
                  </a:rPr>
                  <a:t>)w                                       </a:t>
                </a: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400" dirty="0">
                    <a:ea typeface="Calibri"/>
                  </a:rPr>
                  <a:t>حيث ان:-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Calibri"/>
                    <a:cs typeface="Arial"/>
                  </a:rPr>
                  <a:t>L</a:t>
                </a:r>
                <a:r>
                  <a:rPr lang="ar-IQ" sz="2400" dirty="0">
                    <a:ea typeface="Calibri"/>
                  </a:rPr>
                  <a:t>=الحد الأدنى الحقيقي للفئة المنوال.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Calibri"/>
                    <a:cs typeface="Arial"/>
                  </a:rPr>
                  <a:t>d</a:t>
                </a:r>
                <a:r>
                  <a:rPr lang="en-US" sz="2400" baseline="-25000" dirty="0">
                    <a:ea typeface="Calibri"/>
                    <a:cs typeface="Arial"/>
                  </a:rPr>
                  <a:t>1</a:t>
                </a:r>
                <a:r>
                  <a:rPr lang="ar-IQ" sz="2400" baseline="-25000" dirty="0">
                    <a:ea typeface="Calibri"/>
                  </a:rPr>
                  <a:t>= </a:t>
                </a:r>
                <a:r>
                  <a:rPr lang="ar-IQ" sz="2400" dirty="0">
                    <a:ea typeface="Calibri"/>
                  </a:rPr>
                  <a:t>الفرق بين تكرار فئة المنوال وتكرار الفئة التي قبلها.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Calibri"/>
                    <a:cs typeface="Arial"/>
                  </a:rPr>
                  <a:t>d</a:t>
                </a:r>
                <a:r>
                  <a:rPr lang="en-US" sz="2400" baseline="-25000" dirty="0">
                    <a:ea typeface="Calibri"/>
                    <a:cs typeface="Arial"/>
                  </a:rPr>
                  <a:t>2</a:t>
                </a:r>
                <a:r>
                  <a:rPr lang="ar-IQ" sz="2400" dirty="0">
                    <a:ea typeface="Calibri"/>
                  </a:rPr>
                  <a:t>= الفرق بين تكرار فئة المنوال وتكرار الفئة التي بعدها.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Calibri"/>
                    <a:cs typeface="Arial"/>
                  </a:rPr>
                  <a:t>W</a:t>
                </a:r>
                <a:r>
                  <a:rPr lang="ar-IQ" sz="2400" dirty="0">
                    <a:ea typeface="Calibri"/>
                  </a:rPr>
                  <a:t>=طول الفئة.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IQ" sz="2400" dirty="0">
                    <a:solidFill>
                      <a:srgbClr val="FF0000"/>
                    </a:solidFill>
                    <a:ea typeface="Calibri"/>
                  </a:rPr>
                  <a:t>*</a:t>
                </a:r>
                <a:r>
                  <a:rPr lang="ar-IQ" sz="2400" dirty="0">
                    <a:ea typeface="Calibri"/>
                  </a:rPr>
                  <a:t>فئة المنوال هي الفئة التي تملك اكبر التكرارات.</a:t>
                </a:r>
                <a:endParaRPr lang="en-US" sz="24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908720"/>
                <a:ext cx="7056784" cy="5100499"/>
              </a:xfrm>
              <a:prstGeom prst="rect">
                <a:avLst/>
              </a:prstGeom>
              <a:blipFill rotWithShape="1">
                <a:blip r:embed="rId2"/>
                <a:stretch>
                  <a:fillRect t="-478" r="-1209" b="-16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57" y="980728"/>
            <a:ext cx="73134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460810" cy="512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2516291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148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9</cp:revision>
  <dcterms:created xsi:type="dcterms:W3CDTF">2019-02-20T13:43:27Z</dcterms:created>
  <dcterms:modified xsi:type="dcterms:W3CDTF">2019-02-20T14:52:40Z</dcterms:modified>
</cp:coreProperties>
</file>