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15/06/1440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39280"/>
            <a:ext cx="4572000" cy="357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IQ" sz="3600" b="1" dirty="0">
                <a:solidFill>
                  <a:prstClr val="black"/>
                </a:solidFill>
                <a:ea typeface="Calibri"/>
                <a:cs typeface="Andalus"/>
              </a:rPr>
              <a:t>مدرسة المادة</a:t>
            </a:r>
            <a:endParaRPr lang="en-US" sz="3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IQ" sz="3600" b="1" dirty="0" err="1">
                <a:solidFill>
                  <a:prstClr val="black"/>
                </a:solidFill>
                <a:ea typeface="Calibri"/>
                <a:cs typeface="Andalus"/>
              </a:rPr>
              <a:t>م.م</a:t>
            </a:r>
            <a:r>
              <a:rPr lang="ar-IQ" sz="3600" b="1" dirty="0">
                <a:solidFill>
                  <a:prstClr val="black"/>
                </a:solidFill>
                <a:ea typeface="Calibri"/>
                <a:cs typeface="Andalus"/>
              </a:rPr>
              <a:t>. تغريد خضير هذال</a:t>
            </a:r>
            <a:endParaRPr lang="en-US" sz="3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IQ" sz="3600" b="1" dirty="0">
                <a:solidFill>
                  <a:prstClr val="black"/>
                </a:solidFill>
                <a:ea typeface="Calibri"/>
                <a:cs typeface="Andalus"/>
              </a:rPr>
              <a:t>الجامعة المستنصرية/كلية التربية الاساسية</a:t>
            </a:r>
            <a:endParaRPr lang="en-US" sz="3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ctr"/>
            <a:r>
              <a:rPr lang="ar-IQ" sz="3600" b="1" dirty="0">
                <a:solidFill>
                  <a:prstClr val="black"/>
                </a:solidFill>
                <a:ea typeface="Calibri"/>
                <a:cs typeface="Andalus"/>
              </a:rPr>
              <a:t>قسم الرياضيات</a:t>
            </a:r>
            <a:endParaRPr lang="ar-IQ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38760"/>
            <a:ext cx="6624736" cy="51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3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9552" y="918376"/>
                <a:ext cx="7200800" cy="5872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b="1" dirty="0">
                    <a:solidFill>
                      <a:srgbClr val="FF0000"/>
                    </a:solidFill>
                    <a:ea typeface="Calibri"/>
                  </a:rPr>
                  <a:t>الوسيط</a:t>
                </a:r>
                <a:r>
                  <a:rPr lang="ar-IQ" sz="2400" dirty="0">
                    <a:solidFill>
                      <a:srgbClr val="FF0000"/>
                    </a:solidFill>
                    <a:ea typeface="Calibri"/>
                  </a:rPr>
                  <a:t>:-</a:t>
                </a:r>
                <a:endParaRPr lang="en-US" sz="2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a typeface="Calibri"/>
                    <a:cs typeface="Arial"/>
                  </a:rPr>
                  <a:t>   </a:t>
                </a:r>
                <a:r>
                  <a:rPr lang="ar-IQ" sz="2400" dirty="0">
                    <a:ea typeface="Calibri"/>
                  </a:rPr>
                  <a:t>هو عبارة عن القيمة الوسطى لمجموعة من القيم رتبت تصاعديا او تنازليا ويرمز له بالرمز</a:t>
                </a:r>
                <a:r>
                  <a:rPr lang="en-US" sz="2400" dirty="0">
                    <a:ea typeface="Calibri"/>
                    <a:cs typeface="Arial"/>
                  </a:rPr>
                  <a:t>Me</a:t>
                </a:r>
                <a:r>
                  <a:rPr lang="ar-IQ" sz="2400" dirty="0">
                    <a:ea typeface="Calibri"/>
                  </a:rPr>
                  <a:t>.</a:t>
                </a:r>
                <a:endParaRPr lang="en-US" sz="2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أ-البيانات غير مبوبة:-</a:t>
                </a:r>
                <a:endParaRPr lang="en-US" sz="2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1-اذا كان</a:t>
                </a:r>
                <a:r>
                  <a:rPr lang="en-US" sz="2400" dirty="0">
                    <a:ea typeface="Calibri"/>
                    <a:cs typeface="Arial"/>
                  </a:rPr>
                  <a:t>n</a:t>
                </a:r>
                <a:r>
                  <a:rPr lang="ar-IQ" sz="2400" dirty="0">
                    <a:ea typeface="Calibri"/>
                  </a:rPr>
                  <a:t> عدد فرديا فان الوسيط هو القيمة التي ترتيبها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/>
                    <a:ea typeface="Calibri"/>
                    <a:cs typeface="Arial"/>
                  </a:rPr>
                  <a:t> </a:t>
                </a:r>
                <a:endParaRPr lang="en-US" sz="2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مثال/ اوجد الوسيط للقيم</a:t>
                </a:r>
                <a:r>
                  <a:rPr lang="en-US" sz="2400" dirty="0">
                    <a:ea typeface="Calibri"/>
                    <a:cs typeface="Arial"/>
                  </a:rPr>
                  <a:t>50,75,35,60,65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ترتب القيم تصاعديا </a:t>
                </a:r>
                <a:r>
                  <a:rPr lang="en-US" sz="2400" dirty="0">
                    <a:ea typeface="Calibri"/>
                    <a:cs typeface="Arial"/>
                  </a:rPr>
                  <a:t>35,50,60,65,75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ترتيب الوسيط=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5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ar-IQ" sz="2400" dirty="0">
                    <a:ea typeface="Calibri"/>
                  </a:rPr>
                  <a:t>=</a:t>
                </a:r>
                <a:r>
                  <a:rPr lang="en-US" sz="2400" dirty="0">
                    <a:ea typeface="Calibri"/>
                    <a:cs typeface="Arial"/>
                  </a:rPr>
                  <a:t>3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a typeface="Calibri"/>
                    <a:cs typeface="Arial"/>
                  </a:rPr>
                  <a:t>Me=60                                         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18376"/>
                <a:ext cx="7200800" cy="5872698"/>
              </a:xfrm>
              <a:prstGeom prst="rect">
                <a:avLst/>
              </a:prstGeom>
              <a:blipFill rotWithShape="1">
                <a:blip r:embed="rId2"/>
                <a:stretch>
                  <a:fillRect t="-415" r="-1355" b="-155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1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0269" cy="479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7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0" y="1091516"/>
            <a:ext cx="6423750" cy="464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6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95309" y="1196752"/>
                <a:ext cx="5022304" cy="3775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 err="1">
                    <a:ea typeface="Calibri"/>
                  </a:rPr>
                  <a:t>لايجاد</a:t>
                </a:r>
                <a:r>
                  <a:rPr lang="ar-IQ" sz="2400" dirty="0">
                    <a:ea typeface="Calibri"/>
                  </a:rPr>
                  <a:t> الوسيط للبيانات المبوبة نتبع الخطوات الاتية:-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130810" indent="-13081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1- نجد التكرار المتجمع الصاعد للجدول التكراري.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ar-IQ" sz="2400" dirty="0">
                    <a:ea typeface="Calibri"/>
                  </a:rPr>
                  <a:t>نجد ترتيب الوسيط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∑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fi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Arial"/>
                </a:endParaRPr>
              </a:p>
              <a:p>
                <a:pPr marL="130810" indent="-13081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3-نجد الفئة </a:t>
                </a:r>
                <a:r>
                  <a:rPr lang="ar-IQ" sz="2400" dirty="0" err="1">
                    <a:ea typeface="Calibri"/>
                  </a:rPr>
                  <a:t>الوسيطية</a:t>
                </a:r>
                <a:r>
                  <a:rPr lang="ar-IQ" sz="2400" dirty="0">
                    <a:ea typeface="Calibri"/>
                  </a:rPr>
                  <a:t>.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130810" indent="-13081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400" dirty="0">
                    <a:ea typeface="Calibri"/>
                  </a:rPr>
                  <a:t>4- نطبق قانون الوسيط اعلاه.</a:t>
                </a:r>
                <a:endParaRPr lang="en-US" sz="24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09" y="1196752"/>
                <a:ext cx="5022304" cy="3775905"/>
              </a:xfrm>
              <a:prstGeom prst="rect">
                <a:avLst/>
              </a:prstGeom>
              <a:blipFill rotWithShape="1">
                <a:blip r:embed="rId2"/>
                <a:stretch>
                  <a:fillRect l="-1580" t="-645" r="-20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7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59" y="845572"/>
            <a:ext cx="6429593" cy="52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3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514903"/>
            <a:ext cx="2965877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sz="3600" b="1" dirty="0">
                <a:ea typeface="Calibri"/>
                <a:cs typeface="Andalus"/>
              </a:rPr>
              <a:t>تمنياتي لكم التوفيق</a:t>
            </a:r>
            <a:endParaRPr lang="en-US" sz="3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56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124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Maher</cp:lastModifiedBy>
  <cp:revision>10</cp:revision>
  <dcterms:created xsi:type="dcterms:W3CDTF">2019-02-20T13:43:27Z</dcterms:created>
  <dcterms:modified xsi:type="dcterms:W3CDTF">2019-02-20T14:48:12Z</dcterms:modified>
</cp:coreProperties>
</file>