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639280"/>
            <a:ext cx="4572000" cy="35794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مدرسة المادة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 err="1">
                <a:solidFill>
                  <a:prstClr val="black"/>
                </a:solidFill>
                <a:ea typeface="Calibri"/>
                <a:cs typeface="Andalus"/>
              </a:rPr>
              <a:t>م.م</a:t>
            </a: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. تغريد خضير هذال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الجامعة المستنصرية/كلية التربية الاساسية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/>
            <a:r>
              <a:rPr lang="ar-IQ" sz="3600" b="1">
                <a:solidFill>
                  <a:prstClr val="black"/>
                </a:solidFill>
                <a:ea typeface="Calibri"/>
                <a:cs typeface="Andalus"/>
              </a:rPr>
              <a:t>قسم الرياضيات</a:t>
            </a:r>
            <a:endParaRPr lang="ar-IQ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9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56" y="764704"/>
            <a:ext cx="7134565" cy="540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435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611560" y="836713"/>
                <a:ext cx="7848872" cy="55772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ar-IQ" sz="2800" b="1" dirty="0">
                    <a:ea typeface="Calibri"/>
                  </a:rPr>
                  <a:t>الدائرة البيانية:-</a:t>
                </a:r>
                <a:endParaRPr lang="en-US" sz="2800" dirty="0"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ar-IQ" sz="2800" b="1" dirty="0">
                    <a:ea typeface="Calibri"/>
                  </a:rPr>
                  <a:t>    </a:t>
                </a:r>
                <a:r>
                  <a:rPr lang="ar-IQ" sz="2800" dirty="0">
                    <a:ea typeface="Calibri"/>
                  </a:rPr>
                  <a:t>تعتبر هذه الطريقة أفضل الطرق لتمثيل البيانات ذات الصفة المشتركة ونستطيع بواسطتها أن نقارن الأجزاء بعضها ببعض ثم الجزء(القطاع الدائري) بالكل(الدائرة).</a:t>
                </a:r>
                <a:endParaRPr lang="en-US" sz="2800" dirty="0">
                  <a:ea typeface="Calibri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ar-IQ" sz="2800" b="1" dirty="0">
                    <a:ea typeface="Calibri"/>
                  </a:rPr>
                  <a:t>خطوات رسم الدائرة البيانية:-</a:t>
                </a:r>
                <a:endParaRPr lang="en-US" sz="2800" dirty="0">
                  <a:ea typeface="Calibri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ar-IQ" sz="2800" b="1" dirty="0">
                    <a:ea typeface="Calibri"/>
                  </a:rPr>
                  <a:t>  1-نستخرج زاوية القطاع=(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/>
                            <a:ea typeface="Calibri"/>
                            <a:cs typeface="Arial"/>
                          </a:rPr>
                        </m:ctrlPr>
                      </m:fPr>
                      <m:num>
                        <m:r>
                          <a:rPr lang="ar-IQ" sz="2800">
                            <a:latin typeface="Cambria Math"/>
                            <a:ea typeface="Calibri"/>
                          </a:rPr>
                          <m:t>الجزء</m:t>
                        </m:r>
                      </m:num>
                      <m:den>
                        <m:r>
                          <a:rPr lang="ar-IQ" sz="2800">
                            <a:latin typeface="Cambria Math"/>
                            <a:ea typeface="Calibri"/>
                          </a:rPr>
                          <m:t>الكل</m:t>
                        </m:r>
                      </m:den>
                    </m:f>
                  </m:oMath>
                </a14:m>
                <a:r>
                  <a:rPr lang="en-US" sz="2800" b="1" dirty="0">
                    <a:latin typeface="Arial"/>
                    <a:ea typeface="Calibri"/>
                    <a:cs typeface="Arial"/>
                  </a:rPr>
                  <a:t> </a:t>
                </a:r>
                <a:r>
                  <a:rPr lang="ar-IQ" sz="2800" b="1" dirty="0">
                    <a:latin typeface="Arial"/>
                    <a:ea typeface="Calibri"/>
                  </a:rPr>
                  <a:t>×</a:t>
                </a:r>
                <a:r>
                  <a:rPr lang="en-US" sz="2800" b="1" dirty="0">
                    <a:latin typeface="Arial"/>
                    <a:ea typeface="Calibri"/>
                    <a:cs typeface="Arial"/>
                  </a:rPr>
                  <a:t>360</a:t>
                </a:r>
                <a:r>
                  <a:rPr lang="ar-IQ" sz="2800" b="1" dirty="0">
                    <a:ea typeface="Calibri"/>
                  </a:rPr>
                  <a:t>)</a:t>
                </a:r>
                <a:endParaRPr lang="en-US" sz="2800" dirty="0">
                  <a:ea typeface="Calibri"/>
                  <a:cs typeface="Arial"/>
                </a:endParaRPr>
              </a:p>
              <a:p>
                <a:pPr marL="7366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ar-IQ" sz="2800" dirty="0">
                    <a:ea typeface="Calibri"/>
                  </a:rPr>
                  <a:t>2-نرسم دائرة معينة ونرسم عليها نصف القطر.</a:t>
                </a:r>
                <a:endParaRPr lang="en-US" sz="2800" dirty="0">
                  <a:ea typeface="Calibri"/>
                  <a:cs typeface="Arial"/>
                </a:endParaRPr>
              </a:p>
              <a:p>
                <a:pPr marL="7366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ar-IQ" sz="2800" dirty="0">
                    <a:ea typeface="Calibri"/>
                  </a:rPr>
                  <a:t>3-نرسم الزاوية المركزية التي ضلعها الابتدائي نصف </a:t>
                </a:r>
                <a:r>
                  <a:rPr lang="ar-IQ" sz="2800" dirty="0" err="1">
                    <a:ea typeface="Calibri"/>
                  </a:rPr>
                  <a:t>القطروالممثلة</a:t>
                </a:r>
                <a:r>
                  <a:rPr lang="ar-IQ" sz="2800" dirty="0">
                    <a:ea typeface="Calibri"/>
                  </a:rPr>
                  <a:t> بالقطاع.</a:t>
                </a:r>
                <a:endParaRPr lang="en-US" sz="2800" dirty="0">
                  <a:ea typeface="Calibri"/>
                  <a:cs typeface="Arial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836713"/>
                <a:ext cx="7848872" cy="5577232"/>
              </a:xfrm>
              <a:prstGeom prst="rect">
                <a:avLst/>
              </a:prstGeom>
              <a:blipFill rotWithShape="1">
                <a:blip r:embed="rId2"/>
                <a:stretch>
                  <a:fillRect l="-2873" t="-765" r="-1553" b="-131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391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704850"/>
            <a:ext cx="7560840" cy="545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007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499" y="836712"/>
            <a:ext cx="708203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0628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01" y="1052736"/>
            <a:ext cx="8879229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074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79" y="1052736"/>
            <a:ext cx="8310426" cy="4536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436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7864" y="2574348"/>
            <a:ext cx="2965877" cy="708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ea typeface="Calibri"/>
                <a:cs typeface="Andalus"/>
              </a:rPr>
              <a:t>تمنياتي لكم التوفيق</a:t>
            </a:r>
            <a:endParaRPr lang="en-US" sz="36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6565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</TotalTime>
  <Words>79</Words>
  <Application>Microsoft Office PowerPoint</Application>
  <PresentationFormat>On-screen Show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Pushpin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Maher</cp:lastModifiedBy>
  <cp:revision>10</cp:revision>
  <dcterms:created xsi:type="dcterms:W3CDTF">2019-02-20T13:43:27Z</dcterms:created>
  <dcterms:modified xsi:type="dcterms:W3CDTF">2019-02-20T14:30:55Z</dcterms:modified>
</cp:coreProperties>
</file>