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15/06/1440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15/06/1440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15/06/1440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8ABB09-4A1D-463E-8065-109CC2B7EFAA}" type="datetimeFigureOut">
              <a:rPr lang="ar-SA" smtClean="0"/>
              <a:t>15/06/1440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15/06/1440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8ABB09-4A1D-463E-8065-109CC2B7EFAA}" type="datetimeFigureOut">
              <a:rPr lang="ar-SA" smtClean="0"/>
              <a:t>15/06/1440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15/06/1440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t>15/06/1440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15/06/1440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15/06/1440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15/06/1440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B8ABB09-4A1D-463E-8065-109CC2B7EFAA}" type="datetimeFigureOut">
              <a:rPr lang="ar-SA" smtClean="0"/>
              <a:t>15/06/1440</a:t>
            </a:fld>
            <a:endParaRPr lang="ar-S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S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639280"/>
            <a:ext cx="4572000" cy="3579441"/>
          </a:xfrm>
          <a:prstGeom prst="rect">
            <a:avLst/>
          </a:prstGeom>
        </p:spPr>
        <p:txBody>
          <a:bodyPr>
            <a:spAutoFit/>
          </a:bodyPr>
          <a:lstStyle/>
          <a:p>
            <a:pPr lvl="0" algn="ctr">
              <a:lnSpc>
                <a:spcPct val="115000"/>
              </a:lnSpc>
              <a:spcAft>
                <a:spcPts val="1000"/>
              </a:spcAft>
            </a:pPr>
            <a:r>
              <a:rPr lang="ar-IQ" sz="3600" b="1" dirty="0">
                <a:solidFill>
                  <a:prstClr val="black"/>
                </a:solidFill>
                <a:ea typeface="Calibri"/>
                <a:cs typeface="Andalus"/>
              </a:rPr>
              <a:t>مدرسة المادة</a:t>
            </a:r>
            <a:endParaRPr lang="en-US" sz="3600" dirty="0">
              <a:solidFill>
                <a:prstClr val="black"/>
              </a:solidFill>
              <a:ea typeface="Calibri"/>
              <a:cs typeface="Arial"/>
            </a:endParaRPr>
          </a:p>
          <a:p>
            <a:pPr lvl="0" algn="ctr">
              <a:lnSpc>
                <a:spcPct val="115000"/>
              </a:lnSpc>
              <a:spcAft>
                <a:spcPts val="1000"/>
              </a:spcAft>
            </a:pPr>
            <a:r>
              <a:rPr lang="ar-IQ" sz="3600" b="1" dirty="0" err="1">
                <a:solidFill>
                  <a:prstClr val="black"/>
                </a:solidFill>
                <a:ea typeface="Calibri"/>
                <a:cs typeface="Andalus"/>
              </a:rPr>
              <a:t>م.م</a:t>
            </a:r>
            <a:r>
              <a:rPr lang="ar-IQ" sz="3600" b="1" dirty="0">
                <a:solidFill>
                  <a:prstClr val="black"/>
                </a:solidFill>
                <a:ea typeface="Calibri"/>
                <a:cs typeface="Andalus"/>
              </a:rPr>
              <a:t>. تغريد خضير هذال</a:t>
            </a:r>
            <a:endParaRPr lang="en-US" sz="3600" dirty="0">
              <a:solidFill>
                <a:prstClr val="black"/>
              </a:solidFill>
              <a:ea typeface="Calibri"/>
              <a:cs typeface="Arial"/>
            </a:endParaRPr>
          </a:p>
          <a:p>
            <a:pPr lvl="0" algn="ctr">
              <a:lnSpc>
                <a:spcPct val="115000"/>
              </a:lnSpc>
              <a:spcAft>
                <a:spcPts val="1000"/>
              </a:spcAft>
            </a:pPr>
            <a:r>
              <a:rPr lang="ar-IQ" sz="3600" b="1" dirty="0">
                <a:solidFill>
                  <a:prstClr val="black"/>
                </a:solidFill>
                <a:ea typeface="Calibri"/>
                <a:cs typeface="Andalus"/>
              </a:rPr>
              <a:t>الجامعة المستنصرية/كلية التربية الاساسية</a:t>
            </a:r>
            <a:endParaRPr lang="en-US" sz="3600" dirty="0">
              <a:solidFill>
                <a:prstClr val="black"/>
              </a:solidFill>
              <a:ea typeface="Calibri"/>
              <a:cs typeface="Arial"/>
            </a:endParaRPr>
          </a:p>
          <a:p>
            <a:pPr lvl="0" algn="ctr"/>
            <a:r>
              <a:rPr lang="ar-IQ" sz="3600" b="1">
                <a:solidFill>
                  <a:prstClr val="black"/>
                </a:solidFill>
                <a:ea typeface="Calibri"/>
                <a:cs typeface="Andalus"/>
              </a:rPr>
              <a:t>قسم الرياضيات</a:t>
            </a:r>
            <a:endParaRPr lang="ar-IQ" sz="3600" dirty="0">
              <a:solidFill>
                <a:prstClr val="black"/>
              </a:solidFill>
            </a:endParaRPr>
          </a:p>
        </p:txBody>
      </p:sp>
    </p:spTree>
    <p:extLst>
      <p:ext uri="{BB962C8B-B14F-4D97-AF65-F5344CB8AC3E}">
        <p14:creationId xmlns:p14="http://schemas.microsoft.com/office/powerpoint/2010/main" val="4076992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4" y="1628800"/>
            <a:ext cx="7007994"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2435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9633" y="836712"/>
            <a:ext cx="6343356"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3919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5583" y="404664"/>
            <a:ext cx="7344816" cy="6280630"/>
          </a:xfrm>
          <a:prstGeom prst="rect">
            <a:avLst/>
          </a:prstGeom>
        </p:spPr>
        <p:txBody>
          <a:bodyPr wrap="square">
            <a:spAutoFit/>
          </a:bodyPr>
          <a:lstStyle/>
          <a:p>
            <a:pPr>
              <a:lnSpc>
                <a:spcPct val="115000"/>
              </a:lnSpc>
              <a:spcAft>
                <a:spcPts val="1000"/>
              </a:spcAft>
            </a:pPr>
            <a:r>
              <a:rPr lang="ar-IQ" sz="2800" b="1" dirty="0">
                <a:solidFill>
                  <a:srgbClr val="FF0000"/>
                </a:solidFill>
                <a:ea typeface="Calibri"/>
              </a:rPr>
              <a:t>التمثيل البياني لجدول التوزيع التكراري:-</a:t>
            </a:r>
            <a:endParaRPr lang="en-US" sz="2800" dirty="0">
              <a:ea typeface="Calibri"/>
              <a:cs typeface="Arial"/>
            </a:endParaRPr>
          </a:p>
          <a:p>
            <a:pPr marL="342900" lvl="0" indent="-342900">
              <a:lnSpc>
                <a:spcPct val="115000"/>
              </a:lnSpc>
              <a:spcAft>
                <a:spcPts val="1000"/>
              </a:spcAft>
              <a:buFont typeface="+mj-cs"/>
              <a:buAutoNum type="arabic1Minus"/>
            </a:pPr>
            <a:r>
              <a:rPr lang="ar-IQ" sz="2800" b="1" dirty="0">
                <a:ea typeface="Calibri"/>
              </a:rPr>
              <a:t>المدرج التكراري:-</a:t>
            </a:r>
            <a:endParaRPr lang="en-US" sz="2800" dirty="0">
              <a:ea typeface="Calibri"/>
              <a:cs typeface="Arial"/>
            </a:endParaRPr>
          </a:p>
          <a:p>
            <a:pPr marL="187960" indent="-269240">
              <a:lnSpc>
                <a:spcPct val="115000"/>
              </a:lnSpc>
              <a:spcAft>
                <a:spcPts val="1000"/>
              </a:spcAft>
            </a:pPr>
            <a:r>
              <a:rPr lang="en-US" sz="2800" dirty="0">
                <a:latin typeface="Arial"/>
                <a:ea typeface="Calibri"/>
                <a:cs typeface="Arial"/>
              </a:rPr>
              <a:t>       </a:t>
            </a:r>
            <a:r>
              <a:rPr lang="ar-IQ" sz="2800" dirty="0">
                <a:ea typeface="Calibri"/>
              </a:rPr>
              <a:t>هو عبارة عن مستطيلات راسية تمتد قواعدها على المحور الأفقي لتمثل اطوال الفئات بينما ارتفاعاتها تمثل تكرارات الفئات.</a:t>
            </a:r>
            <a:endParaRPr lang="en-US" sz="2800" dirty="0">
              <a:ea typeface="Calibri"/>
              <a:cs typeface="Arial"/>
            </a:endParaRPr>
          </a:p>
          <a:p>
            <a:pPr marL="187960">
              <a:lnSpc>
                <a:spcPct val="115000"/>
              </a:lnSpc>
              <a:spcAft>
                <a:spcPts val="1000"/>
              </a:spcAft>
            </a:pPr>
            <a:r>
              <a:rPr lang="ar-IQ" sz="2800" b="1" dirty="0">
                <a:ea typeface="Calibri"/>
              </a:rPr>
              <a:t>خطوات رسم المدرج التكراري:-</a:t>
            </a:r>
            <a:endParaRPr lang="en-US" sz="2800" dirty="0">
              <a:ea typeface="Calibri"/>
              <a:cs typeface="Arial"/>
            </a:endParaRPr>
          </a:p>
          <a:p>
            <a:pPr>
              <a:lnSpc>
                <a:spcPct val="115000"/>
              </a:lnSpc>
              <a:spcAft>
                <a:spcPts val="1000"/>
              </a:spcAft>
            </a:pPr>
            <a:r>
              <a:rPr lang="en-US" sz="2800" dirty="0">
                <a:latin typeface="Arial"/>
                <a:ea typeface="Calibri"/>
                <a:cs typeface="Arial"/>
              </a:rPr>
              <a:t>1</a:t>
            </a:r>
            <a:r>
              <a:rPr lang="ar-IQ" sz="2800" dirty="0">
                <a:ea typeface="Calibri"/>
              </a:rPr>
              <a:t>- رسم المحور الأفقي والعمودي.</a:t>
            </a:r>
            <a:endParaRPr lang="en-US" sz="2800" dirty="0">
              <a:ea typeface="Calibri"/>
              <a:cs typeface="Arial"/>
            </a:endParaRPr>
          </a:p>
          <a:p>
            <a:pPr>
              <a:lnSpc>
                <a:spcPct val="115000"/>
              </a:lnSpc>
              <a:spcAft>
                <a:spcPts val="1000"/>
              </a:spcAft>
            </a:pPr>
            <a:r>
              <a:rPr lang="en-US" sz="2800" dirty="0">
                <a:latin typeface="Arial"/>
                <a:ea typeface="Calibri"/>
                <a:cs typeface="Arial"/>
              </a:rPr>
              <a:t>2</a:t>
            </a:r>
            <a:r>
              <a:rPr lang="ar-IQ" sz="2800" dirty="0">
                <a:ea typeface="Calibri"/>
              </a:rPr>
              <a:t>- يدرج المحور الأفقي بحيث يشمل جميع الحدود الحقيقية للفئات.</a:t>
            </a:r>
            <a:endParaRPr lang="en-US" sz="2800" dirty="0">
              <a:ea typeface="Calibri"/>
              <a:cs typeface="Arial"/>
            </a:endParaRPr>
          </a:p>
          <a:p>
            <a:pPr>
              <a:lnSpc>
                <a:spcPct val="115000"/>
              </a:lnSpc>
              <a:spcAft>
                <a:spcPts val="1000"/>
              </a:spcAft>
            </a:pPr>
            <a:r>
              <a:rPr lang="en-US" sz="2800" dirty="0">
                <a:latin typeface="Arial"/>
                <a:ea typeface="Calibri"/>
                <a:cs typeface="Arial"/>
              </a:rPr>
              <a:t>3</a:t>
            </a:r>
            <a:r>
              <a:rPr lang="ar-IQ" sz="2800" dirty="0">
                <a:ea typeface="Calibri"/>
              </a:rPr>
              <a:t>- يرسم على كل فئة مستطيلا راسيا تمثل قاعدته طول تلك الفئة وارتفاعه تمثل تكرار تلك الفئة.</a:t>
            </a:r>
            <a:endParaRPr lang="en-US" sz="2800" dirty="0">
              <a:ea typeface="Calibri"/>
              <a:cs typeface="Arial"/>
            </a:endParaRPr>
          </a:p>
        </p:txBody>
      </p:sp>
    </p:spTree>
    <p:extLst>
      <p:ext uri="{BB962C8B-B14F-4D97-AF65-F5344CB8AC3E}">
        <p14:creationId xmlns:p14="http://schemas.microsoft.com/office/powerpoint/2010/main" val="2240073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196752"/>
            <a:ext cx="7984639" cy="3600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0628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594811"/>
            <a:ext cx="7272808" cy="3817455"/>
          </a:xfrm>
          <a:prstGeom prst="rect">
            <a:avLst/>
          </a:prstGeom>
        </p:spPr>
        <p:txBody>
          <a:bodyPr wrap="square">
            <a:spAutoFit/>
          </a:bodyPr>
          <a:lstStyle/>
          <a:p>
            <a:pPr>
              <a:lnSpc>
                <a:spcPct val="115000"/>
              </a:lnSpc>
              <a:spcAft>
                <a:spcPts val="1000"/>
              </a:spcAft>
            </a:pPr>
            <a:r>
              <a:rPr lang="ar-IQ" sz="2800" b="1" dirty="0">
                <a:ea typeface="Calibri"/>
              </a:rPr>
              <a:t>ب-المضلع التكراري:-</a:t>
            </a:r>
            <a:endParaRPr lang="en-US" sz="2800" dirty="0">
              <a:ea typeface="Calibri"/>
              <a:cs typeface="Arial"/>
            </a:endParaRPr>
          </a:p>
          <a:p>
            <a:pPr>
              <a:lnSpc>
                <a:spcPct val="115000"/>
              </a:lnSpc>
              <a:spcAft>
                <a:spcPts val="1000"/>
              </a:spcAft>
            </a:pPr>
            <a:r>
              <a:rPr lang="en-US" sz="2800" dirty="0">
                <a:latin typeface="Arial"/>
                <a:ea typeface="Calibri"/>
                <a:cs typeface="Arial"/>
              </a:rPr>
              <a:t>    </a:t>
            </a:r>
            <a:r>
              <a:rPr lang="ar-IQ" sz="2800" dirty="0">
                <a:ea typeface="Calibri"/>
              </a:rPr>
              <a:t>هو عبارة عن خطوط مستقيمة متكسرة تصل بين نقاط كل منها</a:t>
            </a:r>
            <a:r>
              <a:rPr lang="ar-IQ" sz="2800" b="1" dirty="0">
                <a:ea typeface="Calibri"/>
              </a:rPr>
              <a:t> </a:t>
            </a:r>
            <a:r>
              <a:rPr lang="ar-IQ" sz="2800" dirty="0">
                <a:ea typeface="Calibri"/>
              </a:rPr>
              <a:t>واقعة فوق مركز فئة على ارتفاع يمثل تكرار تلك الفئة.</a:t>
            </a:r>
            <a:endParaRPr lang="en-US" sz="2800" dirty="0">
              <a:ea typeface="Calibri"/>
              <a:cs typeface="Arial"/>
            </a:endParaRPr>
          </a:p>
          <a:p>
            <a:pPr algn="just">
              <a:lnSpc>
                <a:spcPct val="115000"/>
              </a:lnSpc>
              <a:spcAft>
                <a:spcPts val="1000"/>
              </a:spcAft>
            </a:pPr>
            <a:r>
              <a:rPr lang="ar-IQ" sz="2800" dirty="0">
                <a:solidFill>
                  <a:srgbClr val="FF0000"/>
                </a:solidFill>
                <a:ea typeface="Calibri"/>
              </a:rPr>
              <a:t>*</a:t>
            </a:r>
            <a:r>
              <a:rPr lang="ar-IQ" sz="2800" dirty="0">
                <a:ea typeface="Calibri"/>
              </a:rPr>
              <a:t>عادة يقفل المضلع بأن نصل بداية المضلع بالمحور الأفقي بمركز فئة (خيالية)واقعة الى يسار أول فئة تكرارها صفرا ونصل نهاية المضلع بالمحور الأفقي بمركز فئة(خيالية) واقعة الى يمين اخر فئة تكرارها ايضا صفرا.</a:t>
            </a:r>
            <a:endParaRPr lang="en-US" sz="2800" dirty="0">
              <a:ea typeface="Calibri"/>
              <a:cs typeface="Arial"/>
            </a:endParaRPr>
          </a:p>
        </p:txBody>
      </p:sp>
    </p:spTree>
    <p:extLst>
      <p:ext uri="{BB962C8B-B14F-4D97-AF65-F5344CB8AC3E}">
        <p14:creationId xmlns:p14="http://schemas.microsoft.com/office/powerpoint/2010/main" val="83074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7625" y="708885"/>
            <a:ext cx="6624736" cy="5566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1436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5856" y="2708920"/>
            <a:ext cx="2965877" cy="708656"/>
          </a:xfrm>
          <a:prstGeom prst="rect">
            <a:avLst/>
          </a:prstGeom>
        </p:spPr>
        <p:txBody>
          <a:bodyPr wrap="none">
            <a:spAutoFit/>
          </a:bodyPr>
          <a:lstStyle/>
          <a:p>
            <a:pPr algn="ctr">
              <a:lnSpc>
                <a:spcPct val="115000"/>
              </a:lnSpc>
              <a:spcAft>
                <a:spcPts val="1000"/>
              </a:spcAft>
            </a:pPr>
            <a:r>
              <a:rPr lang="ar-IQ" sz="3600" b="1" dirty="0">
                <a:ea typeface="Calibri"/>
                <a:cs typeface="Andalus"/>
              </a:rPr>
              <a:t>تمنياتي لكم التوفيق</a:t>
            </a:r>
            <a:endParaRPr lang="en-US" sz="3600" dirty="0">
              <a:ea typeface="Calibri"/>
              <a:cs typeface="Arial"/>
            </a:endParaRPr>
          </a:p>
        </p:txBody>
      </p:sp>
    </p:spTree>
    <p:extLst>
      <p:ext uri="{BB962C8B-B14F-4D97-AF65-F5344CB8AC3E}">
        <p14:creationId xmlns:p14="http://schemas.microsoft.com/office/powerpoint/2010/main" val="796565057"/>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TotalTime>
  <Words>151</Words>
  <Application>Microsoft Office PowerPoint</Application>
  <PresentationFormat>On-screen Show (4:3)</PresentationFormat>
  <Paragraphs>15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Slipstream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Maher</cp:lastModifiedBy>
  <cp:revision>10</cp:revision>
  <dcterms:created xsi:type="dcterms:W3CDTF">2019-02-20T13:43:27Z</dcterms:created>
  <dcterms:modified xsi:type="dcterms:W3CDTF">2019-02-20T14:26:16Z</dcterms:modified>
</cp:coreProperties>
</file>