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15/06/1440</a:t>
            </a:fld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639280"/>
            <a:ext cx="4572000" cy="357944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مدرسة المادة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 err="1">
                <a:solidFill>
                  <a:prstClr val="black"/>
                </a:solidFill>
                <a:ea typeface="Calibri"/>
                <a:cs typeface="Andalus"/>
              </a:rPr>
              <a:t>م.م</a:t>
            </a: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. تغريد خضير هذال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المستنصرية/كلية التربية الاساسية</a:t>
            </a:r>
            <a:endParaRPr lang="en-US" sz="3600" dirty="0">
              <a:solidFill>
                <a:prstClr val="black"/>
              </a:solidFill>
              <a:ea typeface="Calibri"/>
              <a:cs typeface="Arial"/>
            </a:endParaRPr>
          </a:p>
          <a:p>
            <a:pPr lvl="0" algn="ctr"/>
            <a:r>
              <a:rPr lang="ar-IQ" sz="3600" b="1">
                <a:solidFill>
                  <a:prstClr val="black"/>
                </a:solidFill>
                <a:ea typeface="Calibri"/>
                <a:cs typeface="Andalus"/>
              </a:rPr>
              <a:t>قسم الرياضيات</a:t>
            </a:r>
            <a:endParaRPr lang="ar-IQ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49" y="1052736"/>
            <a:ext cx="6809773" cy="3882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43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20688"/>
            <a:ext cx="6840760" cy="489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3919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489174"/>
            <a:ext cx="6624736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b="1" dirty="0">
                <a:ea typeface="Calibri"/>
              </a:rPr>
              <a:t>- طول الفئة:-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en-US" sz="2400" dirty="0">
                <a:latin typeface="Arial"/>
                <a:ea typeface="Calibri"/>
                <a:cs typeface="Arial"/>
              </a:rPr>
              <a:t>    </a:t>
            </a:r>
            <a:r>
              <a:rPr lang="ar-IQ" sz="2400" dirty="0">
                <a:ea typeface="Calibri"/>
              </a:rPr>
              <a:t>هو مقدار المدى بين حدي الفئة ونرمز له بالرمز </a:t>
            </a:r>
            <a:r>
              <a:rPr lang="en-US" sz="2400" dirty="0">
                <a:latin typeface="Arial"/>
                <a:ea typeface="Calibri"/>
                <a:cs typeface="Arial"/>
              </a:rPr>
              <a:t>w)</a:t>
            </a:r>
            <a:r>
              <a:rPr lang="ar-IQ" sz="2400" dirty="0">
                <a:ea typeface="Calibri"/>
              </a:rPr>
              <a:t>) قانونه هو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dirty="0">
                <a:ea typeface="Calibri"/>
              </a:rPr>
              <a:t>طول الفئة= الحد الأعلى – الحد الأدنى +1 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dirty="0">
                <a:ea typeface="Calibri"/>
              </a:rPr>
              <a:t>مثال/ أذا كان الحد الأعلى (</a:t>
            </a:r>
            <a:r>
              <a:rPr lang="en-US" sz="2400" dirty="0">
                <a:latin typeface="Arial"/>
                <a:ea typeface="Calibri"/>
                <a:cs typeface="Arial"/>
              </a:rPr>
              <a:t>40</a:t>
            </a:r>
            <a:r>
              <a:rPr lang="ar-IQ" sz="2400" dirty="0">
                <a:ea typeface="Calibri"/>
              </a:rPr>
              <a:t>) والحد الأدنى(</a:t>
            </a:r>
            <a:r>
              <a:rPr lang="en-US" sz="2400" dirty="0">
                <a:latin typeface="Arial"/>
                <a:ea typeface="Calibri"/>
                <a:cs typeface="Arial"/>
              </a:rPr>
              <a:t>31</a:t>
            </a:r>
            <a:r>
              <a:rPr lang="ar-IQ" sz="2400" dirty="0">
                <a:ea typeface="Calibri"/>
              </a:rPr>
              <a:t>)، اوجد طول الفئة.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dirty="0">
                <a:ea typeface="Calibri"/>
              </a:rPr>
              <a:t>طول الفئة= الحد الأعلى – الحد الأدنى +1</a:t>
            </a:r>
            <a:endParaRPr lang="en-US" sz="24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635635" algn="l"/>
              </a:tabLst>
            </a:pPr>
            <a:r>
              <a:rPr lang="ar-IQ" sz="2400" dirty="0">
                <a:ea typeface="Calibri"/>
              </a:rPr>
              <a:t>                   =</a:t>
            </a:r>
            <a:r>
              <a:rPr lang="en-US" sz="2400" dirty="0">
                <a:latin typeface="Arial"/>
                <a:ea typeface="Calibri"/>
                <a:cs typeface="Arial"/>
              </a:rPr>
              <a:t>1+31-40</a:t>
            </a:r>
            <a:endParaRPr lang="en-US" sz="2400" dirty="0">
              <a:ea typeface="Calibri"/>
              <a:cs typeface="Arial"/>
            </a:endParaRPr>
          </a:p>
          <a:p>
            <a:pPr indent="457200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                  =</a:t>
            </a:r>
            <a:r>
              <a:rPr lang="en-US" sz="2400" dirty="0">
                <a:latin typeface="Arial"/>
                <a:ea typeface="Calibri"/>
                <a:cs typeface="Arial"/>
              </a:rPr>
              <a:t>5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400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764704"/>
            <a:ext cx="6912768" cy="425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0640">
              <a:lnSpc>
                <a:spcPct val="115000"/>
              </a:lnSpc>
              <a:spcAft>
                <a:spcPts val="1000"/>
              </a:spcAft>
            </a:pPr>
            <a:r>
              <a:rPr lang="ar-IQ" sz="2400" b="1" dirty="0">
                <a:ea typeface="Calibri"/>
              </a:rPr>
              <a:t>الخطوات العامة في أنشاء جداول التوزيع التكرارية:-</a:t>
            </a:r>
            <a:endParaRPr lang="en-US" sz="24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1</a:t>
            </a:r>
            <a:r>
              <a:rPr lang="ar-IQ" sz="2400" dirty="0">
                <a:ea typeface="Calibri"/>
              </a:rPr>
              <a:t>-استخراج مدى المتغير.</a:t>
            </a:r>
            <a:endParaRPr lang="en-US" sz="2400" dirty="0">
              <a:ea typeface="Calibri"/>
              <a:cs typeface="Arial"/>
            </a:endParaRPr>
          </a:p>
          <a:p>
            <a:pPr marL="187960">
              <a:lnSpc>
                <a:spcPct val="115000"/>
              </a:lnSpc>
              <a:spcAft>
                <a:spcPts val="1000"/>
              </a:spcAft>
            </a:pPr>
            <a:r>
              <a:rPr lang="ar-IQ" sz="2400" dirty="0">
                <a:ea typeface="Calibri"/>
              </a:rPr>
              <a:t>المدى= أعلى قيمة- اقل قيمة</a:t>
            </a:r>
            <a:endParaRPr lang="en-US" sz="24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2</a:t>
            </a:r>
            <a:r>
              <a:rPr lang="ar-IQ" sz="2400" dirty="0">
                <a:ea typeface="Calibri"/>
              </a:rPr>
              <a:t>-اختيار وتحديد عدد الفئات:- حيث نختار عدد الفئات اختيارا على أن لا تقل عن خمسة ولا تزيد عن خمسة عشر فئة.</a:t>
            </a:r>
            <a:endParaRPr lang="en-US" sz="24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3</a:t>
            </a:r>
            <a:r>
              <a:rPr lang="ar-IQ" sz="2400" dirty="0">
                <a:ea typeface="Calibri"/>
              </a:rPr>
              <a:t>-إيجاد طول الفئة:-يكون عدد صحيحا وموجبا دائما.</a:t>
            </a:r>
            <a:endParaRPr lang="en-US" sz="24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4</a:t>
            </a:r>
            <a:r>
              <a:rPr lang="ar-IQ" sz="2400" dirty="0">
                <a:ea typeface="Calibri"/>
              </a:rPr>
              <a:t>-كتابة حدود الفئات.</a:t>
            </a:r>
            <a:endParaRPr lang="en-US" sz="2400" dirty="0">
              <a:ea typeface="Calibri"/>
              <a:cs typeface="Arial"/>
            </a:endParaRPr>
          </a:p>
          <a:p>
            <a:pPr marL="57150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latin typeface="Arial"/>
                <a:ea typeface="Calibri"/>
                <a:cs typeface="Arial"/>
              </a:rPr>
              <a:t>5</a:t>
            </a:r>
            <a:r>
              <a:rPr lang="ar-IQ" sz="2400" dirty="0">
                <a:ea typeface="Calibri"/>
              </a:rPr>
              <a:t>-استخراج عدد التكرارات لكل فئة.</a:t>
            </a:r>
            <a:endParaRPr lang="en-US" sz="24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0628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28588"/>
            <a:ext cx="7848872" cy="660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0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6567091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43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9872" y="2132856"/>
            <a:ext cx="296587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IQ" sz="3600" b="1" dirty="0">
                <a:ea typeface="Calibri"/>
                <a:cs typeface="Andalus"/>
              </a:rPr>
              <a:t>تمنياتي لكم التوفيق</a:t>
            </a:r>
            <a:endParaRPr lang="en-US" sz="36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6565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</TotalTime>
  <Words>144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Maher</cp:lastModifiedBy>
  <cp:revision>10</cp:revision>
  <dcterms:created xsi:type="dcterms:W3CDTF">2019-02-20T13:43:27Z</dcterms:created>
  <dcterms:modified xsi:type="dcterms:W3CDTF">2019-02-20T14:21:49Z</dcterms:modified>
</cp:coreProperties>
</file>