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639280"/>
            <a:ext cx="4572000" cy="357944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>
                <a:solidFill>
                  <a:prstClr val="black"/>
                </a:solidFill>
                <a:ea typeface="Calibri"/>
                <a:cs typeface="Andalus"/>
              </a:rPr>
              <a:t>مدرسة المادة</a:t>
            </a:r>
            <a:endParaRPr lang="en-US" sz="36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 err="1">
                <a:solidFill>
                  <a:prstClr val="black"/>
                </a:solidFill>
                <a:ea typeface="Calibri"/>
                <a:cs typeface="Andalus"/>
              </a:rPr>
              <a:t>م.م</a:t>
            </a:r>
            <a:r>
              <a:rPr lang="ar-IQ" sz="3600" b="1" dirty="0">
                <a:solidFill>
                  <a:prstClr val="black"/>
                </a:solidFill>
                <a:ea typeface="Calibri"/>
                <a:cs typeface="Andalus"/>
              </a:rPr>
              <a:t>. تغريد خضير هذال</a:t>
            </a:r>
            <a:endParaRPr lang="en-US" sz="36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>
                <a:solidFill>
                  <a:prstClr val="black"/>
                </a:solidFill>
                <a:ea typeface="Calibri"/>
                <a:cs typeface="Andalus"/>
              </a:rPr>
              <a:t>الجامعة المستنصرية/كلية التربية الاساسية</a:t>
            </a:r>
            <a:endParaRPr lang="en-US" sz="36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algn="ctr"/>
            <a:r>
              <a:rPr lang="ar-IQ" sz="3600" b="1">
                <a:solidFill>
                  <a:prstClr val="black"/>
                </a:solidFill>
                <a:ea typeface="Calibri"/>
                <a:cs typeface="Andalus"/>
              </a:rPr>
              <a:t>قسم الرياضيات</a:t>
            </a:r>
            <a:endParaRPr lang="ar-IQ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992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69950"/>
            <a:ext cx="7128792" cy="512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2435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899592" y="1268760"/>
                <a:ext cx="7200800" cy="35670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45110">
                  <a:lnSpc>
                    <a:spcPct val="115000"/>
                  </a:lnSpc>
                  <a:spcAft>
                    <a:spcPts val="1000"/>
                  </a:spcAft>
                  <a:tabLst>
                    <a:tab pos="-40640" algn="l"/>
                    <a:tab pos="130810" algn="l"/>
                  </a:tabLst>
                </a:pPr>
                <a:r>
                  <a:rPr lang="ar-IQ" b="1" dirty="0">
                    <a:solidFill>
                      <a:srgbClr val="FF0000"/>
                    </a:solidFill>
                    <a:ea typeface="Calibri"/>
                  </a:rPr>
                  <a:t>*ملاحظة</a:t>
                </a:r>
                <a:r>
                  <a:rPr lang="ar-IQ" b="1" dirty="0">
                    <a:ea typeface="Calibri"/>
                  </a:rPr>
                  <a:t>:- يجب أن نفرق بين بعض الرموز الإحصائية مثل:-</a:t>
                </a:r>
                <a:endParaRPr lang="en-US" sz="1100" dirty="0">
                  <a:ea typeface="Calibri"/>
                  <a:cs typeface="Arial"/>
                </a:endParaRPr>
              </a:p>
              <a:p>
                <a:pPr marL="245110">
                  <a:lnSpc>
                    <a:spcPct val="115000"/>
                  </a:lnSpc>
                  <a:spcAft>
                    <a:spcPts val="1000"/>
                  </a:spcAft>
                  <a:tabLst>
                    <a:tab pos="-40640" algn="l"/>
                    <a:tab pos="130810" algn="l"/>
                    <a:tab pos="4340860" algn="l"/>
                    <a:tab pos="5331460" algn="r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  <a:ea typeface="Calibri"/>
                          <a:cs typeface="Arial"/>
                        </a:rPr>
                        <m:t>𝟏</m:t>
                      </m:r>
                      <m:r>
                        <a:rPr lang="en-US" b="1">
                          <a:latin typeface="Cambria Math"/>
                          <a:ea typeface="Calibri"/>
                          <a:cs typeface="Arial"/>
                        </a:rPr>
                        <m:t>)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</m:ctrlPr>
                        </m:naryPr>
                        <m:sub>
                          <m: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  <m:t>𝐢</m:t>
                          </m:r>
                          <m:r>
                            <a:rPr lang="en-US" b="1">
                              <a:latin typeface="Cambria Math"/>
                              <a:ea typeface="Calibri"/>
                              <a:cs typeface="Arial"/>
                            </a:rPr>
                            <m:t>=</m:t>
                          </m:r>
                          <m: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  <m:t>𝟏</m:t>
                          </m:r>
                        </m:sub>
                        <m:sup>
                          <m: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  <m:t>𝒏</m:t>
                          </m:r>
                        </m:sup>
                        <m:e>
                          <m:f>
                            <m:fPr>
                              <m:ctrlP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𝐱𝐢</m:t>
                              </m:r>
                            </m:num>
                            <m:den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𝐲𝐢</m:t>
                              </m:r>
                            </m:den>
                          </m:f>
                        </m:e>
                      </m:nary>
                      <m:r>
                        <a:rPr lang="en-US" b="1">
                          <a:latin typeface="Cambria Math"/>
                          <a:ea typeface="Calibri"/>
                          <a:cs typeface="Arial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𝐱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𝐲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b="1">
                          <a:latin typeface="Cambria Math"/>
                          <a:ea typeface="Calibri"/>
                          <a:cs typeface="Arial"/>
                        </a:rPr>
                        <m:t>+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𝐲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r>
                        <a:rPr lang="en-US" b="1">
                          <a:latin typeface="Cambria Math"/>
                          <a:ea typeface="Calibri"/>
                          <a:cs typeface="Arial"/>
                        </a:rPr>
                        <m:t>+</m:t>
                      </m:r>
                      <m:r>
                        <a:rPr lang="en-US" b="1" i="1">
                          <a:latin typeface="Cambria Math"/>
                          <a:ea typeface="Calibri"/>
                          <a:cs typeface="Arial"/>
                        </a:rPr>
                        <m:t> −−− +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100" dirty="0">
                  <a:ea typeface="Calibri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ar-IQ" dirty="0">
                    <a:ea typeface="Calibri"/>
                  </a:rPr>
                  <a:t> </a:t>
                </a:r>
                <a:endParaRPr lang="en-US" sz="1100" dirty="0">
                  <a:ea typeface="Calibri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  <a:ea typeface="Calibri"/>
                          <a:cs typeface="Arial"/>
                        </a:rPr>
                        <m:t>𝟐</m:t>
                      </m:r>
                      <m:r>
                        <a:rPr lang="en-US" b="1">
                          <a:latin typeface="Cambria Math"/>
                          <a:ea typeface="Calibri"/>
                          <a:cs typeface="Arial"/>
                        </a:rPr>
                        <m:t>)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ctrlP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</m:ctrlPr>
                            </m:naryPr>
                            <m:sub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𝒊</m:t>
                              </m:r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=</m:t>
                              </m:r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𝒏</m:t>
                              </m:r>
                            </m:sup>
                            <m:e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𝒙𝒊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</m:ctrlPr>
                            </m:naryPr>
                            <m:sub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𝐢</m:t>
                              </m:r>
                              <m:r>
                                <a:rPr lang="en-US" b="1">
                                  <a:latin typeface="Cambria Math"/>
                                  <a:ea typeface="Calibri"/>
                                  <a:cs typeface="Arial"/>
                                </a:rPr>
                                <m:t>=</m:t>
                              </m:r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𝐧</m:t>
                              </m:r>
                            </m:sup>
                            <m:e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𝐲𝐢</m:t>
                              </m:r>
                            </m:e>
                          </m:nary>
                        </m:den>
                      </m:f>
                      <m:r>
                        <a:rPr lang="en-US" b="1">
                          <a:latin typeface="Cambria Math"/>
                          <a:ea typeface="Calibri"/>
                          <a:cs typeface="Arial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𝐱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𝐲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b="1">
                          <a:latin typeface="Cambria Math"/>
                          <a:ea typeface="Calibri"/>
                          <a:cs typeface="Arial"/>
                        </a:rPr>
                        <m:t>+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𝐱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𝐲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r>
                        <a:rPr lang="en-US" b="1">
                          <a:latin typeface="Cambria Math"/>
                          <a:ea typeface="Calibri"/>
                          <a:cs typeface="Arial"/>
                        </a:rPr>
                        <m:t>+ </m:t>
                      </m:r>
                      <m:r>
                        <a:rPr lang="en-US" b="1" i="1">
                          <a:latin typeface="Cambria Math"/>
                          <a:ea typeface="Calibri"/>
                          <a:cs typeface="Arial"/>
                        </a:rPr>
                        <m:t>−−−</m:t>
                      </m:r>
                      <m:r>
                        <a:rPr lang="en-US" b="1">
                          <a:latin typeface="Cambria Math"/>
                          <a:ea typeface="Calibri"/>
                          <a:cs typeface="Arial"/>
                        </a:rPr>
                        <m:t> +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  <a:ea typeface="Calibri"/>
                              <a:cs typeface="Arial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𝐲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/>
                                  <a:ea typeface="Calibri"/>
                                  <a:cs typeface="Arial"/>
                                </a:rPr>
                                <m:t>𝐧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100" dirty="0">
                  <a:ea typeface="Calibri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635635" algn="l"/>
                  </a:tabLst>
                </a:pPr>
                <a:r>
                  <a:rPr lang="ar-IQ" dirty="0">
                    <a:ea typeface="Calibri"/>
                  </a:rPr>
                  <a:t> </a:t>
                </a:r>
                <a:endParaRPr lang="en-US" sz="1100" dirty="0">
                  <a:ea typeface="Calibri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635635" algn="l"/>
                  </a:tabLst>
                </a:pPr>
                <a:r>
                  <a:rPr lang="en-US" dirty="0">
                    <a:latin typeface="Arial"/>
                    <a:ea typeface="Calibri"/>
                    <a:cs typeface="Arial"/>
                  </a:rPr>
                  <a:t>xi-3 ≠∑(xi-3)                                        </a:t>
                </a:r>
                <a:r>
                  <a:rPr lang="ar-IQ" dirty="0">
                    <a:ea typeface="Calibri"/>
                  </a:rPr>
                  <a:t>∑</a:t>
                </a:r>
                <a:r>
                  <a:rPr lang="en-US" dirty="0">
                    <a:latin typeface="Arial"/>
                    <a:ea typeface="Calibri"/>
                    <a:cs typeface="Arial"/>
                  </a:rPr>
                  <a:t>2) </a:t>
                </a:r>
                <a:endParaRPr lang="en-US" sz="1100" dirty="0">
                  <a:ea typeface="Calibri"/>
                  <a:cs typeface="Arial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268760"/>
                <a:ext cx="7200800" cy="3567067"/>
              </a:xfrm>
              <a:prstGeom prst="rect">
                <a:avLst/>
              </a:prstGeom>
              <a:blipFill rotWithShape="1">
                <a:blip r:embed="rId2"/>
                <a:stretch>
                  <a:fillRect t="-513" r="-762" b="-1709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391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1412776"/>
            <a:ext cx="6768752" cy="2202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635635" algn="l"/>
              </a:tabLst>
            </a:pPr>
            <a:r>
              <a:rPr lang="ar-IQ" sz="2800" b="1" dirty="0">
                <a:solidFill>
                  <a:srgbClr val="FF0000"/>
                </a:solidFill>
                <a:ea typeface="Calibri"/>
              </a:rPr>
              <a:t>جدول التوزيع التكراري:-</a:t>
            </a:r>
            <a:endParaRPr lang="en-US" sz="2800" dirty="0">
              <a:ea typeface="Calibri"/>
              <a:cs typeface="Arial"/>
            </a:endParaRPr>
          </a:p>
          <a:p>
            <a:pPr marR="171450" indent="97790" algn="just">
              <a:lnSpc>
                <a:spcPct val="115000"/>
              </a:lnSpc>
              <a:spcAft>
                <a:spcPts val="1000"/>
              </a:spcAft>
              <a:tabLst>
                <a:tab pos="635635" algn="l"/>
                <a:tab pos="5274310" algn="l"/>
              </a:tabLst>
            </a:pPr>
            <a:r>
              <a:rPr lang="ar-IQ" sz="2800" b="1" dirty="0">
                <a:ea typeface="Calibri"/>
              </a:rPr>
              <a:t>    </a:t>
            </a:r>
            <a:r>
              <a:rPr lang="ar-IQ" sz="2800" dirty="0">
                <a:ea typeface="Calibri"/>
              </a:rPr>
              <a:t>هو جدول بسيط يتكون من عمودين الأول يسمى بعمود الفئات </a:t>
            </a:r>
            <a:r>
              <a:rPr lang="en-US" sz="2800" dirty="0">
                <a:latin typeface="Arial"/>
                <a:ea typeface="Calibri"/>
                <a:cs typeface="Arial"/>
              </a:rPr>
              <a:t>(classes) </a:t>
            </a:r>
            <a:r>
              <a:rPr lang="ar-IQ" sz="2800" dirty="0">
                <a:latin typeface="Arial"/>
                <a:ea typeface="Calibri"/>
              </a:rPr>
              <a:t>ويرمز له بالرمز (</a:t>
            </a:r>
            <a:r>
              <a:rPr lang="en-US" sz="2800" dirty="0">
                <a:latin typeface="Arial"/>
                <a:ea typeface="Calibri"/>
                <a:cs typeface="Arial"/>
              </a:rPr>
              <a:t>c</a:t>
            </a:r>
            <a:r>
              <a:rPr lang="ar-IQ" sz="2800" dirty="0">
                <a:ea typeface="Calibri"/>
              </a:rPr>
              <a:t>)والثاني بعمود التكرارات </a:t>
            </a:r>
            <a:r>
              <a:rPr lang="en-US" sz="2800" dirty="0">
                <a:latin typeface="Arial"/>
                <a:ea typeface="Calibri"/>
                <a:cs typeface="Arial"/>
              </a:rPr>
              <a:t>frequency)</a:t>
            </a:r>
            <a:r>
              <a:rPr lang="ar-IQ" sz="2800" dirty="0">
                <a:ea typeface="Calibri"/>
              </a:rPr>
              <a:t>)ويرمز له بالرمز (</a:t>
            </a:r>
            <a:r>
              <a:rPr lang="en-US" sz="2800" dirty="0">
                <a:latin typeface="Arial"/>
                <a:ea typeface="Calibri"/>
                <a:cs typeface="Arial"/>
              </a:rPr>
              <a:t>fi</a:t>
            </a:r>
            <a:r>
              <a:rPr lang="ar-IQ" sz="2800" dirty="0">
                <a:ea typeface="Calibri"/>
              </a:rPr>
              <a:t>)</a:t>
            </a:r>
            <a:endParaRPr lang="en-US" sz="28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0073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1202750"/>
            <a:ext cx="6480720" cy="5181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635635" algn="l"/>
              </a:tabLst>
            </a:pPr>
            <a:r>
              <a:rPr lang="ar-IQ" sz="2400" b="1" dirty="0">
                <a:ea typeface="Calibri"/>
              </a:rPr>
              <a:t>بعض التعاريف عن الجدول التوزيع التكراري:-</a:t>
            </a:r>
            <a:endParaRPr lang="en-US" sz="2400" dirty="0">
              <a:ea typeface="Calibri"/>
              <a:cs typeface="Arial"/>
            </a:endParaRPr>
          </a:p>
          <a:p>
            <a:pPr marL="285750">
              <a:lnSpc>
                <a:spcPct val="115000"/>
              </a:lnSpc>
              <a:spcAft>
                <a:spcPts val="1000"/>
              </a:spcAft>
              <a:tabLst>
                <a:tab pos="635635" algn="l"/>
              </a:tabLst>
            </a:pPr>
            <a:r>
              <a:rPr lang="en-US" sz="2400" b="1" dirty="0">
                <a:latin typeface="Arial"/>
                <a:ea typeface="Calibri"/>
                <a:cs typeface="Arial"/>
              </a:rPr>
              <a:t>1</a:t>
            </a:r>
            <a:r>
              <a:rPr lang="ar-IQ" sz="2400" b="1" dirty="0">
                <a:ea typeface="Calibri"/>
              </a:rPr>
              <a:t>-البيانات غير المبوبة:-</a:t>
            </a:r>
            <a:endParaRPr lang="en-US" sz="2400" dirty="0">
              <a:ea typeface="Calibri"/>
              <a:cs typeface="Arial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  <a:tabLst>
                <a:tab pos="635635" algn="l"/>
                <a:tab pos="3559810" algn="l"/>
              </a:tabLst>
            </a:pPr>
            <a:r>
              <a:rPr lang="ar-IQ" sz="2400" dirty="0">
                <a:ea typeface="Calibri"/>
              </a:rPr>
              <a:t>وهي البيانات الاولية او الاصلية التي جمعت ولم تبوب.</a:t>
            </a:r>
            <a:endParaRPr lang="en-US" sz="2400" dirty="0">
              <a:ea typeface="Calibri"/>
              <a:cs typeface="Arial"/>
            </a:endParaRPr>
          </a:p>
          <a:p>
            <a:pPr marL="245110">
              <a:lnSpc>
                <a:spcPct val="115000"/>
              </a:lnSpc>
              <a:spcAft>
                <a:spcPts val="1000"/>
              </a:spcAft>
              <a:tabLst>
                <a:tab pos="635635" algn="l"/>
                <a:tab pos="3559810" algn="l"/>
              </a:tabLst>
            </a:pPr>
            <a:r>
              <a:rPr lang="en-US" sz="2400" b="1" dirty="0">
                <a:latin typeface="Arial"/>
                <a:ea typeface="Calibri"/>
                <a:cs typeface="Arial"/>
              </a:rPr>
              <a:t>2</a:t>
            </a:r>
            <a:r>
              <a:rPr lang="ar-IQ" sz="2400" b="1" dirty="0">
                <a:ea typeface="Calibri"/>
              </a:rPr>
              <a:t>-البيانات المبوبة:-</a:t>
            </a:r>
            <a:endParaRPr lang="en-US" sz="2400" dirty="0">
              <a:ea typeface="Calibri"/>
              <a:cs typeface="Arial"/>
            </a:endParaRPr>
          </a:p>
          <a:p>
            <a:pPr marL="245110">
              <a:lnSpc>
                <a:spcPct val="115000"/>
              </a:lnSpc>
              <a:spcAft>
                <a:spcPts val="1000"/>
              </a:spcAft>
              <a:tabLst>
                <a:tab pos="635635" algn="l"/>
                <a:tab pos="3559810" algn="l"/>
              </a:tabLst>
            </a:pPr>
            <a:r>
              <a:rPr lang="ar-IQ" sz="2400" dirty="0">
                <a:ea typeface="Calibri"/>
              </a:rPr>
              <a:t>   وهي البيانات التي نظمت في جدول توزيع تكراري.</a:t>
            </a:r>
            <a:endParaRPr lang="en-US" sz="2400" dirty="0">
              <a:ea typeface="Calibri"/>
              <a:cs typeface="Arial"/>
            </a:endParaRPr>
          </a:p>
          <a:p>
            <a:pPr marL="245110">
              <a:lnSpc>
                <a:spcPct val="115000"/>
              </a:lnSpc>
              <a:spcAft>
                <a:spcPts val="1000"/>
              </a:spcAft>
              <a:tabLst>
                <a:tab pos="635635" algn="l"/>
                <a:tab pos="3559810" algn="l"/>
              </a:tabLst>
            </a:pPr>
            <a:r>
              <a:rPr lang="en-US" sz="2400" b="1" dirty="0">
                <a:latin typeface="Arial"/>
                <a:ea typeface="Calibri"/>
                <a:cs typeface="Arial"/>
              </a:rPr>
              <a:t>3</a:t>
            </a:r>
            <a:r>
              <a:rPr lang="ar-IQ" sz="2400" b="1" dirty="0">
                <a:ea typeface="Calibri"/>
              </a:rPr>
              <a:t>- الفئات:-</a:t>
            </a:r>
            <a:endParaRPr lang="en-US" sz="2400" dirty="0">
              <a:ea typeface="Calibri"/>
              <a:cs typeface="Arial"/>
            </a:endParaRPr>
          </a:p>
          <a:p>
            <a:pPr marL="187960">
              <a:lnSpc>
                <a:spcPct val="115000"/>
              </a:lnSpc>
              <a:spcAft>
                <a:spcPts val="1000"/>
              </a:spcAft>
              <a:tabLst>
                <a:tab pos="635635" algn="l"/>
                <a:tab pos="3559810" algn="l"/>
              </a:tabLst>
            </a:pPr>
            <a:r>
              <a:rPr lang="ar-IQ" sz="2400" dirty="0">
                <a:ea typeface="Calibri"/>
              </a:rPr>
              <a:t>    مجموعة من القيم المحددة بمديين الأول يسمى الحد الأدنى</a:t>
            </a:r>
            <a:r>
              <a:rPr lang="en-US" sz="2400" dirty="0">
                <a:latin typeface="Arial"/>
                <a:ea typeface="Calibri"/>
                <a:cs typeface="Arial"/>
              </a:rPr>
              <a:t>Lower </a:t>
            </a:r>
            <a:r>
              <a:rPr lang="en-US" sz="2400" dirty="0" err="1">
                <a:latin typeface="Arial"/>
                <a:ea typeface="Calibri"/>
                <a:cs typeface="Arial"/>
              </a:rPr>
              <a:t>classIimits</a:t>
            </a:r>
            <a:r>
              <a:rPr lang="ar-IQ" sz="2400" dirty="0">
                <a:ea typeface="Calibri"/>
              </a:rPr>
              <a:t> والثاني يسمى بالحد الأعلى </a:t>
            </a:r>
            <a:r>
              <a:rPr lang="en-US" sz="2400" dirty="0">
                <a:latin typeface="Arial"/>
                <a:ea typeface="Calibri"/>
                <a:cs typeface="Arial"/>
              </a:rPr>
              <a:t>Upper class limits</a:t>
            </a:r>
            <a:endParaRPr lang="en-US" sz="2400" dirty="0">
              <a:ea typeface="Calibri"/>
              <a:cs typeface="Arial"/>
            </a:endParaRPr>
          </a:p>
          <a:p>
            <a:r>
              <a:rPr lang="ar-IQ" sz="2400" dirty="0">
                <a:ea typeface="Calibri"/>
              </a:rPr>
              <a:t>مثال/فالفئة(</a:t>
            </a:r>
            <a:r>
              <a:rPr lang="en-US" sz="2400" dirty="0">
                <a:latin typeface="Arial"/>
                <a:ea typeface="Calibri"/>
              </a:rPr>
              <a:t>41-50</a:t>
            </a:r>
            <a:r>
              <a:rPr lang="ar-IQ" sz="2400" dirty="0">
                <a:latin typeface="Arial"/>
                <a:ea typeface="Calibri"/>
              </a:rPr>
              <a:t>) حدها الادنى(</a:t>
            </a:r>
            <a:r>
              <a:rPr lang="en-US" sz="2400" dirty="0">
                <a:latin typeface="Arial"/>
                <a:ea typeface="Calibri"/>
              </a:rPr>
              <a:t>41</a:t>
            </a:r>
            <a:r>
              <a:rPr lang="ar-IQ" sz="2400" dirty="0">
                <a:latin typeface="Arial"/>
                <a:ea typeface="Calibri"/>
              </a:rPr>
              <a:t>)  وحدها الاعلى(</a:t>
            </a:r>
            <a:r>
              <a:rPr lang="en-US" sz="2400" dirty="0">
                <a:latin typeface="Arial"/>
                <a:ea typeface="Calibri"/>
              </a:rPr>
              <a:t>50</a:t>
            </a:r>
            <a:r>
              <a:rPr lang="ar-IQ" sz="2400" dirty="0">
                <a:latin typeface="Arial"/>
                <a:ea typeface="Calibri"/>
              </a:rPr>
              <a:t>)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1930628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548681"/>
            <a:ext cx="8208912" cy="620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5110">
              <a:lnSpc>
                <a:spcPct val="115000"/>
              </a:lnSpc>
              <a:spcAft>
                <a:spcPts val="1000"/>
              </a:spcAft>
              <a:tabLst>
                <a:tab pos="635635" algn="l"/>
                <a:tab pos="3559810" algn="l"/>
              </a:tabLst>
            </a:pPr>
            <a:r>
              <a:rPr lang="ar-IQ" sz="2800" dirty="0">
                <a:ea typeface="Calibri"/>
              </a:rPr>
              <a:t> </a:t>
            </a:r>
            <a:endParaRPr lang="en-US" sz="2800" dirty="0">
              <a:ea typeface="Calibri"/>
              <a:cs typeface="Arial"/>
            </a:endParaRPr>
          </a:p>
          <a:p>
            <a:pPr marL="400050" indent="-154940">
              <a:lnSpc>
                <a:spcPct val="115000"/>
              </a:lnSpc>
              <a:spcAft>
                <a:spcPts val="1000"/>
              </a:spcAft>
              <a:tabLst>
                <a:tab pos="635635" algn="l"/>
                <a:tab pos="4750435" algn="l"/>
              </a:tabLst>
            </a:pPr>
            <a:r>
              <a:rPr lang="en-US" sz="2800" b="1" dirty="0">
                <a:latin typeface="Arial"/>
                <a:ea typeface="Calibri"/>
                <a:cs typeface="Arial"/>
              </a:rPr>
              <a:t>4</a:t>
            </a:r>
            <a:r>
              <a:rPr lang="ar-IQ" sz="2800" b="1" dirty="0">
                <a:ea typeface="Calibri"/>
              </a:rPr>
              <a:t>-التكرار:-</a:t>
            </a:r>
            <a:r>
              <a:rPr lang="en-US" sz="2800" b="1" dirty="0">
                <a:latin typeface="Arial"/>
                <a:ea typeface="Calibri"/>
                <a:cs typeface="Arial"/>
              </a:rPr>
              <a:t>	</a:t>
            </a:r>
            <a:endParaRPr lang="en-US" sz="2800" dirty="0">
              <a:ea typeface="Calibri"/>
              <a:cs typeface="Arial"/>
            </a:endParaRPr>
          </a:p>
          <a:p>
            <a:pPr marL="628650">
              <a:lnSpc>
                <a:spcPct val="115000"/>
              </a:lnSpc>
              <a:spcAft>
                <a:spcPts val="1000"/>
              </a:spcAft>
              <a:tabLst>
                <a:tab pos="635635" algn="l"/>
                <a:tab pos="3559810" algn="l"/>
              </a:tabLst>
            </a:pPr>
            <a:r>
              <a:rPr lang="ar-IQ" sz="2800" dirty="0">
                <a:ea typeface="Calibri"/>
              </a:rPr>
              <a:t>وهي عدد القيم التي تقع في مدى تلك </a:t>
            </a:r>
            <a:r>
              <a:rPr lang="ar-IQ" sz="2800" dirty="0" err="1">
                <a:ea typeface="Calibri"/>
              </a:rPr>
              <a:t>الفئة.ونرمز</a:t>
            </a:r>
            <a:r>
              <a:rPr lang="ar-IQ" sz="2800" dirty="0">
                <a:ea typeface="Calibri"/>
              </a:rPr>
              <a:t> لها ب(</a:t>
            </a:r>
            <a:r>
              <a:rPr lang="en-US" sz="2800" dirty="0">
                <a:latin typeface="Arial"/>
                <a:ea typeface="Calibri"/>
                <a:cs typeface="Arial"/>
              </a:rPr>
              <a:t>fi</a:t>
            </a:r>
            <a:r>
              <a:rPr lang="ar-IQ" sz="2800" dirty="0">
                <a:ea typeface="Calibri"/>
              </a:rPr>
              <a:t>)</a:t>
            </a:r>
            <a:endParaRPr lang="en-US" sz="2800" dirty="0">
              <a:ea typeface="Calibri"/>
              <a:cs typeface="Arial"/>
            </a:endParaRPr>
          </a:p>
          <a:p>
            <a:pPr marL="187960">
              <a:lnSpc>
                <a:spcPct val="115000"/>
              </a:lnSpc>
              <a:spcAft>
                <a:spcPts val="1000"/>
              </a:spcAft>
              <a:tabLst>
                <a:tab pos="359410" algn="l"/>
                <a:tab pos="3559810" algn="l"/>
              </a:tabLst>
            </a:pPr>
            <a:r>
              <a:rPr lang="en-US" sz="2800" b="1" dirty="0">
                <a:latin typeface="Arial"/>
                <a:ea typeface="Calibri"/>
                <a:cs typeface="Arial"/>
              </a:rPr>
              <a:t>5</a:t>
            </a:r>
            <a:r>
              <a:rPr lang="ar-IQ" sz="2800" b="1" dirty="0">
                <a:ea typeface="Calibri"/>
              </a:rPr>
              <a:t>- الحدود الحقيقية للفئات:-</a:t>
            </a:r>
            <a:endParaRPr lang="en-US" sz="2800" dirty="0">
              <a:ea typeface="Calibri"/>
              <a:cs typeface="Arial"/>
            </a:endParaRPr>
          </a:p>
          <a:p>
            <a:pPr marL="302260">
              <a:lnSpc>
                <a:spcPct val="115000"/>
              </a:lnSpc>
              <a:spcAft>
                <a:spcPts val="1000"/>
              </a:spcAft>
              <a:tabLst>
                <a:tab pos="359410" algn="l"/>
                <a:tab pos="3559810" algn="l"/>
              </a:tabLst>
            </a:pPr>
            <a:r>
              <a:rPr lang="ar-IQ" sz="2800" dirty="0">
                <a:ea typeface="Calibri"/>
              </a:rPr>
              <a:t>    لكل فئة حدان حقيقيان حد أدنى حقيقي وحد أعلى حقيقي</a:t>
            </a:r>
            <a:endParaRPr lang="en-US" sz="2800" dirty="0">
              <a:ea typeface="Calibri"/>
              <a:cs typeface="Arial"/>
            </a:endParaRPr>
          </a:p>
          <a:p>
            <a:pPr marL="302260">
              <a:lnSpc>
                <a:spcPct val="115000"/>
              </a:lnSpc>
              <a:spcAft>
                <a:spcPts val="1000"/>
              </a:spcAft>
              <a:tabLst>
                <a:tab pos="359410" algn="l"/>
                <a:tab pos="3559810" algn="l"/>
              </a:tabLst>
            </a:pPr>
            <a:r>
              <a:rPr lang="ar-IQ" sz="2800" dirty="0">
                <a:ea typeface="Calibri"/>
              </a:rPr>
              <a:t>قانون     الحد الأدنى الحقيقي= الحد الأدنى -</a:t>
            </a:r>
            <a:r>
              <a:rPr lang="en-US" sz="2800" dirty="0">
                <a:latin typeface="Arial"/>
                <a:ea typeface="Calibri"/>
                <a:cs typeface="Arial"/>
              </a:rPr>
              <a:t>0.5 </a:t>
            </a:r>
            <a:r>
              <a:rPr lang="ar-IQ" sz="2800" dirty="0">
                <a:ea typeface="Calibri"/>
              </a:rPr>
              <a:t>   </a:t>
            </a:r>
            <a:endParaRPr lang="en-US" sz="2800" dirty="0">
              <a:ea typeface="Calibri"/>
              <a:cs typeface="Arial"/>
            </a:endParaRPr>
          </a:p>
          <a:p>
            <a:pPr marL="302260">
              <a:lnSpc>
                <a:spcPct val="115000"/>
              </a:lnSpc>
              <a:spcAft>
                <a:spcPts val="1000"/>
              </a:spcAft>
              <a:tabLst>
                <a:tab pos="359410" algn="l"/>
                <a:tab pos="3559810" algn="l"/>
              </a:tabLst>
            </a:pPr>
            <a:r>
              <a:rPr lang="ar-IQ" sz="2800" dirty="0">
                <a:ea typeface="Calibri"/>
              </a:rPr>
              <a:t>مثال/ أذا كان الحد الأدنى (</a:t>
            </a:r>
            <a:r>
              <a:rPr lang="en-US" sz="2800" dirty="0">
                <a:latin typeface="Arial"/>
                <a:ea typeface="Calibri"/>
                <a:cs typeface="Arial"/>
              </a:rPr>
              <a:t>41</a:t>
            </a:r>
            <a:r>
              <a:rPr lang="ar-IQ" sz="2800" dirty="0">
                <a:ea typeface="Calibri"/>
              </a:rPr>
              <a:t>) جد الحد الأدنى الحقيقي. </a:t>
            </a:r>
            <a:endParaRPr lang="en-US" sz="2800" dirty="0">
              <a:ea typeface="Calibri"/>
              <a:cs typeface="Arial"/>
            </a:endParaRPr>
          </a:p>
          <a:p>
            <a:pPr marL="302260">
              <a:lnSpc>
                <a:spcPct val="115000"/>
              </a:lnSpc>
              <a:spcAft>
                <a:spcPts val="1000"/>
              </a:spcAft>
              <a:tabLst>
                <a:tab pos="359410" algn="l"/>
                <a:tab pos="3559810" algn="l"/>
              </a:tabLst>
            </a:pPr>
            <a:r>
              <a:rPr lang="ar-IQ" sz="2800" dirty="0">
                <a:ea typeface="Calibri"/>
              </a:rPr>
              <a:t>الحد الأدنى الحقيقي= الحد الأدنى -</a:t>
            </a:r>
            <a:r>
              <a:rPr lang="en-US" sz="2800" dirty="0">
                <a:latin typeface="Arial"/>
                <a:ea typeface="Calibri"/>
                <a:cs typeface="Arial"/>
              </a:rPr>
              <a:t>0.5 </a:t>
            </a:r>
            <a:r>
              <a:rPr lang="ar-IQ" sz="2800" dirty="0">
                <a:latin typeface="Arial"/>
                <a:ea typeface="Calibri"/>
              </a:rPr>
              <a:t>   </a:t>
            </a:r>
            <a:endParaRPr lang="en-US" sz="2800" dirty="0">
              <a:ea typeface="Calibri"/>
              <a:cs typeface="Arial"/>
            </a:endParaRPr>
          </a:p>
          <a:p>
            <a:pPr marL="302260">
              <a:lnSpc>
                <a:spcPct val="115000"/>
              </a:lnSpc>
              <a:spcAft>
                <a:spcPts val="1000"/>
              </a:spcAft>
              <a:tabLst>
                <a:tab pos="359410" algn="l"/>
                <a:tab pos="3559810" algn="l"/>
              </a:tabLst>
            </a:pPr>
            <a:r>
              <a:rPr lang="ar-IQ" sz="2800" dirty="0">
                <a:ea typeface="Calibri"/>
              </a:rPr>
              <a:t>=</a:t>
            </a:r>
            <a:r>
              <a:rPr lang="en-US" sz="2800" dirty="0">
                <a:latin typeface="Arial"/>
                <a:ea typeface="Calibri"/>
                <a:cs typeface="Arial"/>
              </a:rPr>
              <a:t>41</a:t>
            </a:r>
            <a:r>
              <a:rPr lang="ar-IQ" sz="2800" dirty="0">
                <a:ea typeface="Calibri"/>
              </a:rPr>
              <a:t>-</a:t>
            </a:r>
            <a:r>
              <a:rPr lang="en-US" sz="2800" dirty="0">
                <a:latin typeface="Arial"/>
                <a:ea typeface="Calibri"/>
                <a:cs typeface="Arial"/>
              </a:rPr>
              <a:t> 40.5=</a:t>
            </a:r>
            <a:endParaRPr lang="en-US" sz="1600" dirty="0">
              <a:ea typeface="Calibri"/>
              <a:cs typeface="Arial"/>
            </a:endParaRPr>
          </a:p>
          <a:p>
            <a:pPr marL="302260">
              <a:lnSpc>
                <a:spcPct val="115000"/>
              </a:lnSpc>
              <a:spcAft>
                <a:spcPts val="1000"/>
              </a:spcAft>
              <a:tabLst>
                <a:tab pos="359410" algn="l"/>
                <a:tab pos="3559810" algn="l"/>
              </a:tabLst>
            </a:pPr>
            <a:r>
              <a:rPr lang="en-US" sz="2800" dirty="0" smtClean="0">
                <a:latin typeface="Arial"/>
                <a:ea typeface="Calibri"/>
                <a:cs typeface="Arial"/>
              </a:rPr>
              <a:t>  </a:t>
            </a:r>
            <a:r>
              <a:rPr lang="en-US" sz="2800" dirty="0">
                <a:latin typeface="Arial"/>
                <a:ea typeface="Calibri"/>
                <a:cs typeface="Arial"/>
              </a:rPr>
              <a:t>0.5 </a:t>
            </a:r>
            <a:endParaRPr lang="en-US" sz="28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074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1052736"/>
            <a:ext cx="7200800" cy="3082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2260">
              <a:lnSpc>
                <a:spcPct val="115000"/>
              </a:lnSpc>
              <a:spcAft>
                <a:spcPts val="1000"/>
              </a:spcAft>
              <a:tabLst>
                <a:tab pos="359410" algn="l"/>
                <a:tab pos="3559810" algn="l"/>
              </a:tabLst>
            </a:pPr>
            <a:r>
              <a:rPr lang="ar-IQ" sz="2800" dirty="0">
                <a:ea typeface="Calibri"/>
              </a:rPr>
              <a:t>قانون  /   الحد الأعلى الحقيقي= الحد الأعلى +</a:t>
            </a:r>
            <a:r>
              <a:rPr lang="en-US" sz="2800" dirty="0">
                <a:latin typeface="Arial"/>
                <a:ea typeface="Calibri"/>
                <a:cs typeface="Arial"/>
              </a:rPr>
              <a:t>0.5 </a:t>
            </a:r>
            <a:r>
              <a:rPr lang="ar-IQ" sz="2800" dirty="0">
                <a:ea typeface="Calibri"/>
              </a:rPr>
              <a:t>   </a:t>
            </a:r>
            <a:endParaRPr lang="en-US" sz="2800" dirty="0">
              <a:ea typeface="Calibri"/>
              <a:cs typeface="Arial"/>
            </a:endParaRPr>
          </a:p>
          <a:p>
            <a:pPr marL="302260">
              <a:lnSpc>
                <a:spcPct val="115000"/>
              </a:lnSpc>
              <a:spcAft>
                <a:spcPts val="1000"/>
              </a:spcAft>
              <a:tabLst>
                <a:tab pos="359410" algn="l"/>
                <a:tab pos="3559810" algn="l"/>
              </a:tabLst>
            </a:pPr>
            <a:r>
              <a:rPr lang="ar-IQ" sz="2800" dirty="0">
                <a:ea typeface="Calibri"/>
              </a:rPr>
              <a:t>مثال/ اذا كان الحد الأدنى (</a:t>
            </a:r>
            <a:r>
              <a:rPr lang="en-US" sz="2800" dirty="0">
                <a:latin typeface="Arial"/>
                <a:ea typeface="Calibri"/>
                <a:cs typeface="Arial"/>
              </a:rPr>
              <a:t>50</a:t>
            </a:r>
            <a:r>
              <a:rPr lang="ar-IQ" sz="2800" dirty="0">
                <a:ea typeface="Calibri"/>
              </a:rPr>
              <a:t>) جد الحد الأدنى الحقيقي. </a:t>
            </a:r>
            <a:endParaRPr lang="en-US" sz="2800" dirty="0">
              <a:ea typeface="Calibri"/>
              <a:cs typeface="Arial"/>
            </a:endParaRPr>
          </a:p>
          <a:p>
            <a:pPr marL="302260">
              <a:lnSpc>
                <a:spcPct val="115000"/>
              </a:lnSpc>
              <a:spcAft>
                <a:spcPts val="1000"/>
              </a:spcAft>
              <a:tabLst>
                <a:tab pos="359410" algn="l"/>
                <a:tab pos="3559810" algn="l"/>
              </a:tabLst>
            </a:pPr>
            <a:r>
              <a:rPr lang="ar-IQ" sz="2800" dirty="0">
                <a:ea typeface="Calibri"/>
              </a:rPr>
              <a:t>الحد الأعلى الحقيقي= الحد الأعلى -</a:t>
            </a:r>
            <a:r>
              <a:rPr lang="en-US" sz="2800" dirty="0">
                <a:latin typeface="Arial"/>
                <a:ea typeface="Calibri"/>
                <a:cs typeface="Arial"/>
              </a:rPr>
              <a:t>0.5</a:t>
            </a:r>
            <a:r>
              <a:rPr lang="ar-IQ" sz="2800" dirty="0">
                <a:ea typeface="Calibri"/>
              </a:rPr>
              <a:t>   </a:t>
            </a:r>
            <a:endParaRPr lang="en-US" sz="2800" dirty="0">
              <a:ea typeface="Calibri"/>
              <a:cs typeface="Arial"/>
            </a:endParaRPr>
          </a:p>
          <a:p>
            <a:pPr marL="302260">
              <a:lnSpc>
                <a:spcPct val="115000"/>
              </a:lnSpc>
              <a:spcAft>
                <a:spcPts val="1000"/>
              </a:spcAft>
              <a:tabLst>
                <a:tab pos="359410" algn="l"/>
                <a:tab pos="3559810" algn="l"/>
              </a:tabLst>
            </a:pPr>
            <a:r>
              <a:rPr lang="ar-IQ" sz="2800" dirty="0">
                <a:ea typeface="Calibri"/>
              </a:rPr>
              <a:t>=</a:t>
            </a:r>
            <a:r>
              <a:rPr lang="en-US" sz="2800" dirty="0">
                <a:latin typeface="Arial"/>
                <a:ea typeface="Calibri"/>
                <a:cs typeface="Arial"/>
              </a:rPr>
              <a:t>50+   0.5 </a:t>
            </a:r>
            <a:endParaRPr lang="en-US" sz="2800" dirty="0">
              <a:ea typeface="Calibri"/>
              <a:cs typeface="Arial"/>
            </a:endParaRPr>
          </a:p>
          <a:p>
            <a:pPr marL="302260">
              <a:lnSpc>
                <a:spcPct val="115000"/>
              </a:lnSpc>
              <a:spcAft>
                <a:spcPts val="1000"/>
              </a:spcAft>
              <a:tabLst>
                <a:tab pos="359410" algn="l"/>
                <a:tab pos="3559810" algn="l"/>
              </a:tabLst>
            </a:pPr>
            <a:r>
              <a:rPr lang="en-US" sz="2800" dirty="0">
                <a:latin typeface="Arial"/>
                <a:ea typeface="Calibri"/>
                <a:cs typeface="Arial"/>
              </a:rPr>
              <a:t>50.5 =</a:t>
            </a:r>
            <a:endParaRPr lang="en-US" sz="28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1436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75856" y="2420888"/>
            <a:ext cx="2965877" cy="708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>
                <a:ea typeface="Calibri"/>
                <a:cs typeface="Andalus"/>
              </a:rPr>
              <a:t>تمنياتي لكم التوفيق</a:t>
            </a:r>
            <a:endParaRPr lang="en-US" sz="36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6565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</TotalTime>
  <Words>209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Maher</cp:lastModifiedBy>
  <cp:revision>10</cp:revision>
  <dcterms:created xsi:type="dcterms:W3CDTF">2019-02-20T13:43:27Z</dcterms:created>
  <dcterms:modified xsi:type="dcterms:W3CDTF">2019-02-20T14:17:21Z</dcterms:modified>
</cp:coreProperties>
</file>