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39280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مدرسة المادة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solidFill>
                  <a:prstClr val="black"/>
                </a:solidFill>
                <a:ea typeface="Calibri"/>
                <a:cs typeface="Andalus"/>
              </a:rPr>
              <a:t>م.م</a:t>
            </a: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. تغريد خضير هذال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/>
            <a:r>
              <a:rPr lang="ar-IQ" sz="3600" b="1">
                <a:solidFill>
                  <a:prstClr val="black"/>
                </a:solidFill>
                <a:ea typeface="Calibri"/>
                <a:cs typeface="Andalus"/>
              </a:rPr>
              <a:t>قسم الرياضيات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07124"/>
            <a:ext cx="7344816" cy="5662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48883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7200800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043608" y="409680"/>
                <a:ext cx="6696744" cy="6038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ar-IQ" sz="2000" dirty="0">
                    <a:solidFill>
                      <a:srgbClr val="FF0000"/>
                    </a:solidFill>
                    <a:ea typeface="Calibri"/>
                  </a:rPr>
                  <a:t>بعض القواعد في عملية الجمع:-</a:t>
                </a:r>
                <a:endParaRPr lang="en-US" sz="1400" dirty="0">
                  <a:ea typeface="Calibri"/>
                  <a:cs typeface="Arial"/>
                </a:endParaRPr>
              </a:p>
              <a:p>
                <a:r>
                  <a:rPr lang="en-US" dirty="0">
                    <a:ea typeface="Calibri"/>
                    <a:cs typeface="Arial"/>
                  </a:rPr>
                  <a:t>1</a:t>
                </a:r>
                <a:r>
                  <a:rPr lang="ar-IQ" dirty="0">
                    <a:ea typeface="Calibri"/>
                  </a:rPr>
                  <a:t>-أذا كان ( </a:t>
                </a:r>
                <a:r>
                  <a:rPr lang="en-US" dirty="0">
                    <a:ea typeface="Calibri"/>
                    <a:cs typeface="Arial"/>
                  </a:rPr>
                  <a:t>c</a:t>
                </a:r>
                <a:r>
                  <a:rPr lang="ar-IQ" dirty="0">
                    <a:ea typeface="Calibri"/>
                  </a:rPr>
                  <a:t> ) أي عدد ثابت فان</a:t>
                </a:r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naryPr>
                        <m:sub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𝐢</m:t>
                          </m:r>
                          <m:r>
                            <a:rPr lang="en-US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𝒏</m:t>
                          </m:r>
                        </m:sup>
                        <m:e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𝐜</m:t>
                          </m:r>
                          <m:r>
                            <a:rPr lang="en-US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𝐧𝐜</m:t>
                          </m:r>
                        </m:e>
                      </m:nary>
                    </m:oMath>
                  </m:oMathPara>
                </a14:m>
                <a:endParaRPr lang="en-US" sz="1400" dirty="0">
                  <a:ea typeface="Calibri"/>
                  <a:cs typeface="Arial"/>
                </a:endParaRPr>
              </a:p>
              <a:p>
                <a:r>
                  <a:rPr lang="ar-IQ" dirty="0">
                    <a:ea typeface="Calibri"/>
                  </a:rPr>
                  <a:t>البرهان:-</a:t>
                </a:r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naryPr>
                        <m:sub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𝐢</m:t>
                          </m:r>
                          <m:r>
                            <a:rPr lang="en-US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𝒏</m:t>
                          </m:r>
                        </m:sup>
                        <m:e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𝐜</m:t>
                          </m:r>
                          <m:r>
                            <a:rPr lang="en-US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>
                                  <a:effectLst/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effectLst/>
                                  <a:latin typeface="Cambria Math"/>
                                  <a:ea typeface="Calibri"/>
                                  <a:cs typeface="Arial"/>
                                </a:rPr>
                                <m:t>𝐜</m:t>
                              </m:r>
                            </m:e>
                            <m:sub>
                              <m:r>
                                <a:rPr lang="en-US" b="1" i="1">
                                  <a:effectLst/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</m:sSub>
                        </m:e>
                      </m:nary>
                      <m:r>
                        <a:rPr lang="en-US" b="1">
                          <a:effectLst/>
                          <a:latin typeface="Cambria Math"/>
                          <a:ea typeface="Calibri"/>
                          <a:cs typeface="Arial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𝒄</m:t>
                          </m:r>
                        </m:e>
                        <m:sub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𝟐</m:t>
                          </m:r>
                          <m:r>
                            <a:rPr lang="en-US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 </m:t>
                          </m:r>
                        </m:sub>
                      </m:sSub>
                      <m:r>
                        <a:rPr lang="en-US" b="1">
                          <a:effectLst/>
                          <a:latin typeface="Cambria Math"/>
                          <a:ea typeface="Calibri"/>
                          <a:cs typeface="Arial"/>
                        </a:rPr>
                        <m:t>+ </m:t>
                      </m:r>
                      <m:r>
                        <a:rPr lang="en-US" b="1" i="1">
                          <a:effectLst/>
                          <a:latin typeface="Cambria Math"/>
                          <a:ea typeface="Calibri"/>
                          <a:cs typeface="Arial"/>
                        </a:rPr>
                        <m:t>−−−</m:t>
                      </m:r>
                      <m:r>
                        <a:rPr lang="en-US" b="1">
                          <a:effectLst/>
                          <a:latin typeface="Cambria Math"/>
                          <a:ea typeface="Calibri"/>
                          <a:cs typeface="Arial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𝐜</m:t>
                          </m:r>
                        </m:e>
                        <m:sub>
                          <m:r>
                            <a:rPr lang="en-US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𝐧</m:t>
                          </m:r>
                        </m:sub>
                      </m:sSub>
                    </m:oMath>
                  </m:oMathPara>
                </a14:m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en-US" b="1" dirty="0" err="1">
                    <a:effectLst/>
                    <a:latin typeface="Arial"/>
                    <a:ea typeface="Calibri"/>
                    <a:cs typeface="Arial"/>
                  </a:rPr>
                  <a:t>nc</a:t>
                </a:r>
                <a:r>
                  <a:rPr lang="en-US" b="1" dirty="0">
                    <a:effectLst/>
                    <a:latin typeface="Arial"/>
                    <a:ea typeface="Calibri"/>
                    <a:cs typeface="Arial"/>
                  </a:rPr>
                  <a:t>                                                   </a:t>
                </a:r>
                <a:r>
                  <a:rPr lang="ar-IQ" b="1" dirty="0">
                    <a:ea typeface="Calibri"/>
                  </a:rPr>
                  <a:t>=</a:t>
                </a:r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en-US" b="1" dirty="0">
                    <a:effectLst/>
                    <a:latin typeface="Arial"/>
                    <a:ea typeface="Calibri"/>
                    <a:cs typeface="Arial"/>
                  </a:rPr>
                  <a:t> </a:t>
                </a:r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ar-IQ" b="1" dirty="0">
                    <a:ea typeface="Calibri"/>
                  </a:rPr>
                  <a:t>مثال/   </a:t>
                </a:r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naryPr>
                        <m:sub>
                          <m: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𝐢</m:t>
                          </m:r>
                          <m:r>
                            <a:rPr lang="en-US" sz="2400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𝟏</m:t>
                          </m:r>
                        </m:sub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𝟒</m:t>
                          </m:r>
                        </m:sup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𝟕</m:t>
                          </m:r>
                          <m:r>
                            <a:rPr lang="en-US" sz="2400" b="1">
                              <a:effectLst/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US" sz="1400" dirty="0">
                  <a:ea typeface="Calibri"/>
                  <a:cs typeface="Arial"/>
                </a:endParaRPr>
              </a:p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ar-IQ" sz="2400" b="1" dirty="0">
                    <a:ea typeface="Calibri"/>
                  </a:rPr>
                  <a:t>                           </a:t>
                </a:r>
                <a:r>
                  <a:rPr lang="en-US" sz="2400" b="1" dirty="0">
                    <a:effectLst/>
                    <a:latin typeface="Arial"/>
                    <a:ea typeface="Calibri"/>
                    <a:cs typeface="Arial"/>
                  </a:rPr>
                  <a:t>=7×4=28</a:t>
                </a:r>
                <a:endParaRPr lang="en-US" sz="1400" dirty="0"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09680"/>
                <a:ext cx="6696744" cy="6038641"/>
              </a:xfrm>
              <a:prstGeom prst="rect">
                <a:avLst/>
              </a:prstGeom>
              <a:blipFill rotWithShape="1">
                <a:blip r:embed="rId2"/>
                <a:stretch>
                  <a:fillRect t="-505" r="-1001" b="-90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980728"/>
                <a:ext cx="5382344" cy="4187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45110" indent="-17145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ar-IQ" b="1" dirty="0">
                    <a:ea typeface="Calibri"/>
                  </a:rPr>
                  <a:t> </a:t>
                </a:r>
                <a:endParaRPr lang="en-US" sz="1100" dirty="0">
                  <a:ea typeface="Calibri"/>
                  <a:cs typeface="Arial"/>
                </a:endParaRPr>
              </a:p>
              <a:p>
                <a:pPr marL="400050" indent="-32639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en-US" dirty="0">
                    <a:latin typeface="Arial"/>
                    <a:ea typeface="Calibri"/>
                    <a:cs typeface="Arial"/>
                  </a:rPr>
                  <a:t>2</a:t>
                </a:r>
                <a:r>
                  <a:rPr lang="ar-IQ" dirty="0">
                    <a:ea typeface="Calibri"/>
                  </a:rPr>
                  <a:t>- أذا كان( </a:t>
                </a:r>
                <a:r>
                  <a:rPr lang="en-US" dirty="0">
                    <a:latin typeface="Arial"/>
                    <a:ea typeface="Calibri"/>
                    <a:cs typeface="Arial"/>
                  </a:rPr>
                  <a:t>c</a:t>
                </a:r>
                <a:r>
                  <a:rPr lang="ar-IQ" dirty="0">
                    <a:ea typeface="Calibri"/>
                  </a:rPr>
                  <a:t> )أي عدد ثابت فان</a:t>
                </a:r>
                <a:endParaRPr lang="en-US" sz="11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naryPr>
                        <m:sub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𝐢</m:t>
                          </m:r>
                          <m:r>
                            <a:rPr lang="en-US" b="1"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𝒏</m:t>
                          </m:r>
                        </m:sup>
                        <m:e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𝐜𝐱𝐢</m:t>
                          </m:r>
                          <m:r>
                            <a:rPr lang="en-US" b="1"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𝐜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naryPr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𝐢</m:t>
                              </m:r>
                              <m:r>
                                <a:rPr lang="en-US" b="1">
                                  <a:latin typeface="Cambria Math"/>
                                  <a:ea typeface="Calibri"/>
                                  <a:cs typeface="Arial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𝐧</m:t>
                              </m:r>
                            </m:sup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𝐱𝐢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1100" dirty="0">
                  <a:ea typeface="Calibri"/>
                  <a:cs typeface="Arial"/>
                </a:endParaRPr>
              </a:p>
              <a:p>
                <a:pPr marL="24511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ar-IQ" b="1" dirty="0">
                    <a:ea typeface="Calibri"/>
                  </a:rPr>
                  <a:t>البرهان</a:t>
                </a:r>
                <a:endParaRPr lang="en-US" sz="11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naryPr>
                        <m:sub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𝐢</m:t>
                          </m:r>
                          <m:r>
                            <a:rPr lang="en-US" b="1"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𝒏</m:t>
                          </m:r>
                        </m:sup>
                        <m:e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𝐜𝐱𝐢</m:t>
                          </m:r>
                          <m:r>
                            <a:rPr lang="en-US" b="1"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𝐜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  <m:r>
                                <a:rPr lang="en-US" b="1">
                                  <a:latin typeface="Cambria Math"/>
                                  <a:ea typeface="Calibri"/>
                                  <a:cs typeface="Arial"/>
                                </a:rPr>
                                <m:t> </m:t>
                              </m:r>
                            </m:sub>
                          </m:sSub>
                        </m:e>
                      </m:nary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𝒄𝒙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𝟐</m:t>
                          </m:r>
                        </m:sub>
                      </m:sSub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+ </m:t>
                      </m:r>
                      <m:r>
                        <a:rPr lang="en-US" b="1" i="1">
                          <a:latin typeface="Cambria Math"/>
                          <a:ea typeface="Calibri"/>
                          <a:cs typeface="Arial"/>
                        </a:rPr>
                        <m:t>−−−</m:t>
                      </m:r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 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𝒄𝒙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𝐧</m:t>
                          </m:r>
                        </m:sub>
                      </m:sSub>
                    </m:oMath>
                  </m:oMathPara>
                </a14:m>
                <a:endParaRPr lang="en-US" sz="1100" dirty="0">
                  <a:ea typeface="Calibri"/>
                  <a:cs typeface="Arial"/>
                </a:endParaRPr>
              </a:p>
              <a:p>
                <a:pPr marL="24511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en-US" b="1" dirty="0">
                    <a:latin typeface="Arial"/>
                    <a:ea typeface="Calibri"/>
                    <a:cs typeface="Arial"/>
                  </a:rPr>
                  <a:t>C(x</a:t>
                </a:r>
                <a:r>
                  <a:rPr lang="en-US" b="1" baseline="-25000" dirty="0">
                    <a:latin typeface="Arial"/>
                    <a:ea typeface="Calibri"/>
                    <a:cs typeface="Arial"/>
                  </a:rPr>
                  <a:t>1</a:t>
                </a:r>
                <a:r>
                  <a:rPr lang="en-US" b="1" dirty="0">
                    <a:latin typeface="Arial"/>
                    <a:ea typeface="Calibri"/>
                    <a:cs typeface="Arial"/>
                  </a:rPr>
                  <a:t>+x</a:t>
                </a:r>
                <a:r>
                  <a:rPr lang="en-US" b="1" baseline="-25000" dirty="0">
                    <a:latin typeface="Arial"/>
                    <a:ea typeface="Calibri"/>
                    <a:cs typeface="Arial"/>
                  </a:rPr>
                  <a:t>2</a:t>
                </a:r>
                <a:r>
                  <a:rPr lang="en-US" b="1" dirty="0">
                    <a:latin typeface="Arial"/>
                    <a:ea typeface="Calibri"/>
                    <a:cs typeface="Arial"/>
                  </a:rPr>
                  <a:t>+------+</a:t>
                </a:r>
                <a:r>
                  <a:rPr lang="en-US" b="1" dirty="0" err="1">
                    <a:latin typeface="Arial"/>
                    <a:ea typeface="Calibri"/>
                    <a:cs typeface="Arial"/>
                  </a:rPr>
                  <a:t>x</a:t>
                </a:r>
                <a:r>
                  <a:rPr lang="en-US" b="1" baseline="-25000" dirty="0" err="1">
                    <a:latin typeface="Arial"/>
                    <a:ea typeface="Calibri"/>
                    <a:cs typeface="Arial"/>
                  </a:rPr>
                  <a:t>n</a:t>
                </a:r>
                <a:r>
                  <a:rPr lang="en-US" b="1" dirty="0">
                    <a:latin typeface="Arial"/>
                    <a:ea typeface="Calibri"/>
                    <a:cs typeface="Arial"/>
                  </a:rPr>
                  <a:t>)                        </a:t>
                </a:r>
                <a:r>
                  <a:rPr lang="ar-IQ" b="1" dirty="0">
                    <a:ea typeface="Calibri"/>
                  </a:rPr>
                  <a:t>= </a:t>
                </a:r>
                <a:endParaRPr lang="en-US" sz="1100" dirty="0">
                  <a:ea typeface="Calibri"/>
                  <a:cs typeface="Arial"/>
                </a:endParaRPr>
              </a:p>
              <a:p>
                <a:pPr marL="245110">
                  <a:lnSpc>
                    <a:spcPct val="115000"/>
                  </a:lnSpc>
                  <a:spcAft>
                    <a:spcPts val="1000"/>
                  </a:spcAft>
                  <a:tabLst>
                    <a:tab pos="73660" algn="l"/>
                    <a:tab pos="130810" algn="l"/>
                  </a:tabLst>
                </a:pPr>
                <a:r>
                  <a:rPr lang="en-US" b="1" dirty="0" err="1">
                    <a:latin typeface="Arial"/>
                    <a:ea typeface="Calibri"/>
                    <a:cs typeface="Arial"/>
                  </a:rPr>
                  <a:t>c∑xi</a:t>
                </a:r>
                <a:r>
                  <a:rPr lang="en-US" b="1" dirty="0">
                    <a:latin typeface="Arial"/>
                    <a:ea typeface="Calibri"/>
                    <a:cs typeface="Arial"/>
                  </a:rPr>
                  <a:t>                                             </a:t>
                </a:r>
                <a:r>
                  <a:rPr lang="ar-IQ" b="1" dirty="0">
                    <a:ea typeface="Calibri"/>
                  </a:rPr>
                  <a:t>=</a:t>
                </a:r>
                <a:endParaRPr lang="en-US" sz="1100" dirty="0"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980728"/>
                <a:ext cx="5382344" cy="4187813"/>
              </a:xfrm>
              <a:prstGeom prst="rect">
                <a:avLst/>
              </a:prstGeom>
              <a:blipFill rotWithShape="1">
                <a:blip r:embed="rId2"/>
                <a:stretch>
                  <a:fillRect t="-291" b="-72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49" y="908720"/>
            <a:ext cx="5994171" cy="450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43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5896" y="2708920"/>
            <a:ext cx="2656497" cy="640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ea typeface="Calibri"/>
                <a:cs typeface="Andalus"/>
              </a:rPr>
              <a:t>تمنياتي لكم التوفيق</a:t>
            </a: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70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10</cp:revision>
  <dcterms:created xsi:type="dcterms:W3CDTF">2019-02-20T13:43:27Z</dcterms:created>
  <dcterms:modified xsi:type="dcterms:W3CDTF">2019-02-20T14:12:31Z</dcterms:modified>
</cp:coreProperties>
</file>