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15/06/1440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628800"/>
            <a:ext cx="4572000" cy="357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IQ" sz="3600" b="1" dirty="0">
                <a:ea typeface="Calibri"/>
                <a:cs typeface="Andalus"/>
              </a:rPr>
              <a:t>مدرسة المادة</a:t>
            </a:r>
            <a:endParaRPr lang="en-US" sz="3600" dirty="0"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IQ" sz="3600" b="1" dirty="0" err="1">
                <a:ea typeface="Calibri"/>
                <a:cs typeface="Andalus"/>
              </a:rPr>
              <a:t>م.م</a:t>
            </a:r>
            <a:r>
              <a:rPr lang="ar-IQ" sz="3600" b="1" dirty="0">
                <a:ea typeface="Calibri"/>
                <a:cs typeface="Andalus"/>
              </a:rPr>
              <a:t>. تغريد خضير هذال</a:t>
            </a:r>
            <a:endParaRPr lang="en-US" sz="3600" dirty="0"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IQ" sz="3600" b="1" dirty="0">
                <a:ea typeface="Calibri"/>
                <a:cs typeface="Andalus"/>
              </a:rPr>
              <a:t>الجامعة المستنصرية/كلية التربية الاساسية</a:t>
            </a:r>
            <a:endParaRPr lang="en-US" sz="3600" dirty="0">
              <a:ea typeface="Calibri"/>
              <a:cs typeface="Arial"/>
            </a:endParaRPr>
          </a:p>
          <a:p>
            <a:pPr algn="ctr"/>
            <a:r>
              <a:rPr lang="ar-IQ" sz="3600" b="1" dirty="0">
                <a:ea typeface="Calibri"/>
                <a:cs typeface="Andalus"/>
              </a:rPr>
              <a:t>قسم الرياضيات</a:t>
            </a:r>
            <a:endParaRPr lang="ar-IQ" sz="3600" dirty="0"/>
          </a:p>
        </p:txBody>
      </p:sp>
    </p:spTree>
    <p:extLst>
      <p:ext uri="{BB962C8B-B14F-4D97-AF65-F5344CB8AC3E}">
        <p14:creationId xmlns:p14="http://schemas.microsoft.com/office/powerpoint/2010/main" val="407699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620688"/>
            <a:ext cx="6732240" cy="4073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49784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b="1" dirty="0">
                <a:solidFill>
                  <a:srgbClr val="FF0000"/>
                </a:solidFill>
                <a:ea typeface="Calibri"/>
              </a:rPr>
              <a:t>القياس :-</a:t>
            </a:r>
            <a:endParaRPr lang="en-US" sz="2800" dirty="0">
              <a:ea typeface="Calibri"/>
              <a:cs typeface="Arial"/>
            </a:endParaRPr>
          </a:p>
          <a:p>
            <a:pPr marL="473710" indent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 هو عملية تحديد درجة امتلاك الفرد سمة معينة. فمثلا نقول طالباً معينا حصل على </a:t>
            </a:r>
            <a:r>
              <a:rPr lang="en-US" sz="2800" dirty="0">
                <a:latin typeface="Arial"/>
                <a:ea typeface="Calibri"/>
                <a:cs typeface="Arial"/>
              </a:rPr>
              <a:t>74</a:t>
            </a:r>
            <a:r>
              <a:rPr lang="ar-IQ" sz="2800" dirty="0">
                <a:ea typeface="Calibri"/>
              </a:rPr>
              <a:t>% في اختبار الإحصاء.</a:t>
            </a:r>
            <a:endParaRPr lang="en-US" sz="2800" dirty="0">
              <a:ea typeface="Calibri"/>
              <a:cs typeface="Arial"/>
            </a:endParaRPr>
          </a:p>
          <a:p>
            <a:pPr marL="187960" indent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b="1" dirty="0">
                <a:solidFill>
                  <a:srgbClr val="FF0000"/>
                </a:solidFill>
                <a:ea typeface="Calibri"/>
              </a:rPr>
              <a:t>المجتمع:-</a:t>
            </a:r>
            <a:endParaRPr lang="en-US" sz="2800" dirty="0">
              <a:ea typeface="Calibri"/>
              <a:cs typeface="Arial"/>
            </a:endParaRPr>
          </a:p>
          <a:p>
            <a:pPr marL="473710" indent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هو مجموعة القيم التي يأخذها متغير ما.</a:t>
            </a:r>
            <a:endParaRPr lang="en-US" sz="2800" dirty="0">
              <a:ea typeface="Calibri"/>
              <a:cs typeface="Arial"/>
            </a:endParaRPr>
          </a:p>
          <a:p>
            <a:pPr marL="473710" indent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المجتمع أما أن يكون:-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243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908720"/>
            <a:ext cx="5598368" cy="3785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3710" indent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 </a:t>
            </a:r>
            <a:endParaRPr lang="en-US" sz="2800" dirty="0">
              <a:ea typeface="Calibri"/>
              <a:cs typeface="Arial"/>
            </a:endParaRPr>
          </a:p>
          <a:p>
            <a:pPr marL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en-US" sz="2800" b="1" dirty="0">
                <a:latin typeface="Arial"/>
                <a:ea typeface="Calibri"/>
                <a:cs typeface="Arial"/>
              </a:rPr>
              <a:t>1</a:t>
            </a:r>
            <a:r>
              <a:rPr lang="ar-IQ" sz="2800" b="1" dirty="0">
                <a:ea typeface="Calibri"/>
              </a:rPr>
              <a:t>- مجتمع محدود</a:t>
            </a:r>
            <a:r>
              <a:rPr lang="ar-IQ" sz="2800" dirty="0">
                <a:ea typeface="Calibri"/>
              </a:rPr>
              <a:t>:-أي يمكن حصر عدد مفرداته كما في أطوال الطلبة في كلية التربية الأساسية</a:t>
            </a:r>
            <a:r>
              <a:rPr lang="ar-IQ" sz="2800" b="1" dirty="0">
                <a:ea typeface="Calibri"/>
              </a:rPr>
              <a:t>.</a:t>
            </a:r>
            <a:endParaRPr lang="en-US" sz="2800" dirty="0">
              <a:ea typeface="Calibri"/>
              <a:cs typeface="Arial"/>
            </a:endParaRPr>
          </a:p>
          <a:p>
            <a:pPr marL="5715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en-US" sz="2800" b="1" dirty="0">
                <a:latin typeface="Arial"/>
                <a:ea typeface="Calibri"/>
                <a:cs typeface="Arial"/>
              </a:rPr>
              <a:t>2</a:t>
            </a:r>
            <a:r>
              <a:rPr lang="ar-IQ" sz="2800" b="1" dirty="0">
                <a:ea typeface="Calibri"/>
              </a:rPr>
              <a:t>- مجتمع غير محدود:-</a:t>
            </a:r>
            <a:r>
              <a:rPr lang="ar-IQ" sz="2800" dirty="0">
                <a:ea typeface="Calibri"/>
              </a:rPr>
              <a:t>هو المجتمع الذي من الصعب او المستحيل حصر عدد مفرداته. مثل/ مجتمع نوع سمك معين في نهر دجلة.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391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8743" y="908720"/>
            <a:ext cx="5454352" cy="233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51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b="1" dirty="0">
                <a:solidFill>
                  <a:srgbClr val="FF0000"/>
                </a:solidFill>
                <a:ea typeface="Calibri"/>
              </a:rPr>
              <a:t>العينة:-</a:t>
            </a:r>
            <a:endParaRPr lang="en-US" sz="2800" dirty="0">
              <a:ea typeface="Calibri"/>
              <a:cs typeface="Arial"/>
            </a:endParaRPr>
          </a:p>
          <a:p>
            <a:pPr marL="1651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    عبارة عن مجموعة من المشاهدات اختيرت بطريقة ما من المجتمع.</a:t>
            </a:r>
            <a:endParaRPr lang="en-US" sz="2800" dirty="0">
              <a:ea typeface="Calibri"/>
              <a:cs typeface="Arial"/>
            </a:endParaRPr>
          </a:p>
          <a:p>
            <a:pPr marL="16510">
              <a:lnSpc>
                <a:spcPct val="115000"/>
              </a:lnSpc>
              <a:spcAft>
                <a:spcPts val="1000"/>
              </a:spcAft>
              <a:tabLst>
                <a:tab pos="130810" algn="l"/>
              </a:tabLst>
            </a:pPr>
            <a:r>
              <a:rPr lang="ar-IQ" sz="2800" dirty="0">
                <a:ea typeface="Calibri"/>
              </a:rPr>
              <a:t>وعلية فالعينة جزء من المجتمع.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007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2656"/>
            <a:ext cx="7416824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62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80728"/>
            <a:ext cx="783875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7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8116182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43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47864" y="2613800"/>
            <a:ext cx="2656497" cy="6401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IQ" sz="3200" b="1" dirty="0">
                <a:ea typeface="Calibri"/>
                <a:cs typeface="Andalus"/>
              </a:rPr>
              <a:t>تمنياتي لكم التوفيق</a:t>
            </a:r>
            <a:endParaRPr lang="en-US" sz="32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6565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</TotalTime>
  <Words>75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Maher</cp:lastModifiedBy>
  <cp:revision>10</cp:revision>
  <dcterms:created xsi:type="dcterms:W3CDTF">2019-02-20T13:43:27Z</dcterms:created>
  <dcterms:modified xsi:type="dcterms:W3CDTF">2019-02-20T14:06:24Z</dcterms:modified>
</cp:coreProperties>
</file>