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11760" y="1412776"/>
            <a:ext cx="4572000" cy="32347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3200" b="1" dirty="0">
                <a:ea typeface="Calibri"/>
                <a:cs typeface="Andalus"/>
              </a:rPr>
              <a:t>مدرسة المادة</a:t>
            </a:r>
            <a:endParaRPr lang="en-US" sz="3200" dirty="0"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3200" b="1" dirty="0" err="1">
                <a:ea typeface="Calibri"/>
                <a:cs typeface="Andalus"/>
              </a:rPr>
              <a:t>م.م</a:t>
            </a:r>
            <a:r>
              <a:rPr lang="ar-IQ" sz="3200" b="1" dirty="0">
                <a:ea typeface="Calibri"/>
                <a:cs typeface="Andalus"/>
              </a:rPr>
              <a:t>. تغريد خضير هذال</a:t>
            </a:r>
            <a:endParaRPr lang="en-US" sz="3200" dirty="0"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3200" b="1" dirty="0">
                <a:ea typeface="Calibri"/>
                <a:cs typeface="Andalus"/>
              </a:rPr>
              <a:t>الجامعة المستنصرية/كلية التربية الاساسية</a:t>
            </a:r>
            <a:endParaRPr lang="en-US" sz="3200" dirty="0">
              <a:ea typeface="Calibri"/>
              <a:cs typeface="Arial"/>
            </a:endParaRPr>
          </a:p>
          <a:p>
            <a:pPr algn="ctr"/>
            <a:r>
              <a:rPr lang="ar-IQ" sz="3200" b="1" dirty="0">
                <a:ea typeface="Calibri"/>
                <a:cs typeface="Andalus"/>
              </a:rPr>
              <a:t>قسم الرياضيات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4076992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124744"/>
            <a:ext cx="6030416" cy="282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solidFill>
                  <a:srgbClr val="FF0000"/>
                </a:solidFill>
                <a:ea typeface="Calibri"/>
              </a:rPr>
              <a:t>الفصل الأول</a:t>
            </a:r>
            <a:endParaRPr lang="en-US" sz="28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>
                <a:solidFill>
                  <a:srgbClr val="FF0000"/>
                </a:solidFill>
                <a:ea typeface="Calibri"/>
              </a:rPr>
              <a:t>علم الإحصاء:-</a:t>
            </a:r>
            <a:endParaRPr lang="en-US" sz="28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800" dirty="0">
                <a:ea typeface="Calibri"/>
              </a:rPr>
              <a:t>    هو ذلك العلم الذي يعمل على استخدام الأسلوب العلمي في طرق جمع البيانات وعرضها وتحليلها للوصول منها الى استنتاجات وقرارات مناسبة.</a:t>
            </a:r>
            <a:endParaRPr lang="en-US" sz="28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2435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908720"/>
            <a:ext cx="5742384" cy="3746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3200" b="1" dirty="0">
                <a:solidFill>
                  <a:srgbClr val="FF0000"/>
                </a:solidFill>
                <a:ea typeface="Calibri"/>
              </a:rPr>
              <a:t>الفصل الأول</a:t>
            </a:r>
            <a:endParaRPr lang="en-US" sz="32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3200" b="1" dirty="0">
                <a:solidFill>
                  <a:srgbClr val="FF0000"/>
                </a:solidFill>
                <a:ea typeface="Calibri"/>
              </a:rPr>
              <a:t>علم الإحصاء:-</a:t>
            </a:r>
            <a:endParaRPr lang="en-US" sz="32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3200" dirty="0">
                <a:ea typeface="Calibri"/>
              </a:rPr>
              <a:t>    هو ذلك العلم الذي يعمل على استخدام الأسلوب العلمي في طرق جمع البيانات وعرضها وتحليلها للوصول منها الى استنتاجات وقرارات مناسبة.</a:t>
            </a:r>
            <a:endParaRPr lang="en-US" sz="32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3919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692696"/>
            <a:ext cx="7056784" cy="3290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800" b="1" u="sng" dirty="0">
                <a:solidFill>
                  <a:srgbClr val="FF0000"/>
                </a:solidFill>
                <a:ea typeface="Calibri"/>
              </a:rPr>
              <a:t>أنواع علم الإحصاء</a:t>
            </a:r>
            <a:endParaRPr lang="en-US" sz="2800" dirty="0">
              <a:ea typeface="Calibri"/>
              <a:cs typeface="Arial"/>
            </a:endParaRPr>
          </a:p>
          <a:p>
            <a:pPr marL="57150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ea typeface="Calibri"/>
                <a:cs typeface="Arial"/>
              </a:rPr>
              <a:t>1</a:t>
            </a:r>
            <a:r>
              <a:rPr lang="ar-IQ" sz="2800" b="1" dirty="0">
                <a:ea typeface="Calibri"/>
              </a:rPr>
              <a:t>- الإحصاء الوصفي:-</a:t>
            </a:r>
            <a:endParaRPr lang="en-US" sz="2800" dirty="0">
              <a:ea typeface="Calibri"/>
              <a:cs typeface="Arial"/>
            </a:endParaRPr>
          </a:p>
          <a:p>
            <a:pPr marL="187960" algn="just">
              <a:lnSpc>
                <a:spcPct val="115000"/>
              </a:lnSpc>
              <a:spcAft>
                <a:spcPts val="1000"/>
              </a:spcAft>
            </a:pPr>
            <a:r>
              <a:rPr lang="ar-IQ" sz="2800" dirty="0">
                <a:ea typeface="Calibri"/>
              </a:rPr>
              <a:t>   ويشمل الطرق الإحصائية المستخدمة في وصف مجموعة معينة من البيانات. وتتضمن الطرق الإحصائية أساليب جمع البيانات في صورة قياسات رقمية ثم تبويبها أو تنظيمها وعرضها وحساب المقاييس الإحصائية المختلفة لها.</a:t>
            </a:r>
            <a:endParaRPr lang="en-US" sz="28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40073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836713"/>
            <a:ext cx="7920880" cy="5688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7960" algn="just">
              <a:lnSpc>
                <a:spcPct val="115000"/>
              </a:lnSpc>
              <a:spcAft>
                <a:spcPts val="1000"/>
              </a:spcAft>
            </a:pPr>
            <a:r>
              <a:rPr lang="ar-IQ" sz="2800" dirty="0">
                <a:ea typeface="Calibri"/>
              </a:rPr>
              <a:t> </a:t>
            </a:r>
            <a:endParaRPr lang="en-US" sz="2800" dirty="0">
              <a:ea typeface="Calibri"/>
              <a:cs typeface="Arial"/>
            </a:endParaRPr>
          </a:p>
          <a:p>
            <a:pPr marL="73660">
              <a:lnSpc>
                <a:spcPct val="115000"/>
              </a:lnSpc>
              <a:spcAft>
                <a:spcPts val="1000"/>
              </a:spcAft>
              <a:tabLst>
                <a:tab pos="130810" algn="l"/>
              </a:tabLst>
            </a:pPr>
            <a:r>
              <a:rPr lang="en-US" sz="2800" dirty="0">
                <a:latin typeface="Arial"/>
                <a:ea typeface="Calibri"/>
                <a:cs typeface="Arial"/>
              </a:rPr>
              <a:t>2</a:t>
            </a:r>
            <a:r>
              <a:rPr lang="ar-IQ" sz="2800" b="1" dirty="0">
                <a:ea typeface="Calibri"/>
              </a:rPr>
              <a:t>- الإحصاء ألاستنتاجي أو الاستدلالي:-</a:t>
            </a:r>
            <a:endParaRPr lang="en-US" sz="2800" dirty="0">
              <a:ea typeface="Calibri"/>
              <a:cs typeface="Arial"/>
            </a:endParaRPr>
          </a:p>
          <a:p>
            <a:pPr marL="187960">
              <a:lnSpc>
                <a:spcPct val="115000"/>
              </a:lnSpc>
              <a:spcAft>
                <a:spcPts val="1000"/>
              </a:spcAft>
              <a:tabLst>
                <a:tab pos="130810" algn="l"/>
              </a:tabLst>
            </a:pPr>
            <a:r>
              <a:rPr lang="ar-IQ" sz="2800" dirty="0">
                <a:ea typeface="Calibri"/>
              </a:rPr>
              <a:t>   يشمل الطرق الإحصائية التي تهدف الى عمل استنتاجات </a:t>
            </a:r>
            <a:r>
              <a:rPr lang="ar-IQ" sz="2800" dirty="0" err="1">
                <a:ea typeface="Calibri"/>
              </a:rPr>
              <a:t>اواستدلالات</a:t>
            </a:r>
            <a:r>
              <a:rPr lang="ar-IQ" sz="2800" dirty="0">
                <a:ea typeface="Calibri"/>
              </a:rPr>
              <a:t> حول المصدر الذي جمعت منه البيانات</a:t>
            </a:r>
            <a:r>
              <a:rPr lang="ar-IQ" sz="2800" b="1" dirty="0">
                <a:ea typeface="Calibri"/>
              </a:rPr>
              <a:t>.</a:t>
            </a:r>
            <a:endParaRPr lang="en-US" sz="2800" dirty="0">
              <a:ea typeface="Calibri"/>
              <a:cs typeface="Arial"/>
            </a:endParaRPr>
          </a:p>
          <a:p>
            <a:pPr marL="187960">
              <a:lnSpc>
                <a:spcPct val="115000"/>
              </a:lnSpc>
              <a:spcAft>
                <a:spcPts val="1000"/>
              </a:spcAft>
              <a:tabLst>
                <a:tab pos="130810" algn="l"/>
              </a:tabLst>
            </a:pPr>
            <a:r>
              <a:rPr lang="ar-IQ" sz="2800" b="1" dirty="0">
                <a:ea typeface="Calibri"/>
              </a:rPr>
              <a:t>وتضم فرعيين هما:-</a:t>
            </a:r>
            <a:endParaRPr lang="en-US" sz="2800" dirty="0">
              <a:ea typeface="Calibri"/>
              <a:cs typeface="Arial"/>
            </a:endParaRPr>
          </a:p>
          <a:p>
            <a:pPr marL="187960">
              <a:lnSpc>
                <a:spcPct val="115000"/>
              </a:lnSpc>
              <a:spcAft>
                <a:spcPts val="1000"/>
              </a:spcAft>
              <a:tabLst>
                <a:tab pos="130810" algn="l"/>
              </a:tabLst>
            </a:pPr>
            <a:r>
              <a:rPr lang="en-US" sz="2800" dirty="0">
                <a:latin typeface="Arial"/>
                <a:ea typeface="Calibri"/>
                <a:cs typeface="Arial"/>
              </a:rPr>
              <a:t>1</a:t>
            </a:r>
            <a:r>
              <a:rPr lang="ar-IQ" sz="2800" dirty="0">
                <a:ea typeface="Calibri"/>
              </a:rPr>
              <a:t>- التقدير:- ويهتم بإيجاد قيم تقديرية للاستدلال منها على القيم الحقيقية لمصدر جمع البيانات.</a:t>
            </a:r>
            <a:endParaRPr lang="en-US" sz="2800" dirty="0">
              <a:ea typeface="Calibri"/>
              <a:cs typeface="Arial"/>
            </a:endParaRPr>
          </a:p>
          <a:p>
            <a:pPr marL="245110" indent="-57150" algn="just">
              <a:lnSpc>
                <a:spcPct val="115000"/>
              </a:lnSpc>
              <a:spcAft>
                <a:spcPts val="1000"/>
              </a:spcAft>
              <a:tabLst>
                <a:tab pos="130810" algn="l"/>
              </a:tabLst>
            </a:pPr>
            <a:r>
              <a:rPr lang="en-US" sz="2800" b="1" dirty="0">
                <a:latin typeface="Arial"/>
                <a:ea typeface="Calibri"/>
                <a:cs typeface="Arial"/>
              </a:rPr>
              <a:t>2 </a:t>
            </a:r>
            <a:r>
              <a:rPr lang="ar-IQ" sz="2800" b="1" dirty="0">
                <a:latin typeface="Arial"/>
                <a:ea typeface="Calibri"/>
              </a:rPr>
              <a:t>-</a:t>
            </a:r>
            <a:r>
              <a:rPr lang="ar-IQ" sz="2800" dirty="0">
                <a:ea typeface="Calibri"/>
              </a:rPr>
              <a:t> اختبار الفرضيات:-ويتضمن اختبار الفرضيات التي توضع كتفسير أولي للظاهرة المراد دراستها للوصول منها الى قرار بقبولها أو رفضها.</a:t>
            </a:r>
            <a:endParaRPr lang="en-US" sz="28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0628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620688"/>
            <a:ext cx="7272808" cy="4569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2260" indent="-228600">
              <a:lnSpc>
                <a:spcPct val="115000"/>
              </a:lnSpc>
              <a:spcAft>
                <a:spcPts val="1000"/>
              </a:spcAft>
              <a:tabLst>
                <a:tab pos="130810" algn="l"/>
              </a:tabLst>
            </a:pPr>
            <a:r>
              <a:rPr lang="ar-IQ" sz="2800" b="1" dirty="0">
                <a:solidFill>
                  <a:srgbClr val="FF0000"/>
                </a:solidFill>
                <a:ea typeface="Calibri"/>
              </a:rPr>
              <a:t>طبيعة البيانات الإحصائية:</a:t>
            </a:r>
            <a:r>
              <a:rPr lang="ar-IQ" sz="2800" dirty="0">
                <a:solidFill>
                  <a:srgbClr val="FF0000"/>
                </a:solidFill>
                <a:ea typeface="Calibri"/>
              </a:rPr>
              <a:t>-</a:t>
            </a:r>
            <a:endParaRPr lang="en-US" sz="2800" dirty="0">
              <a:ea typeface="Calibri"/>
              <a:cs typeface="Arial"/>
            </a:endParaRPr>
          </a:p>
          <a:p>
            <a:pPr marL="302260" indent="-228600">
              <a:lnSpc>
                <a:spcPct val="115000"/>
              </a:lnSpc>
              <a:spcAft>
                <a:spcPts val="1000"/>
              </a:spcAft>
              <a:tabLst>
                <a:tab pos="130810" algn="l"/>
              </a:tabLst>
            </a:pPr>
            <a:r>
              <a:rPr lang="ar-IQ" sz="2800" dirty="0">
                <a:ea typeface="Calibri"/>
              </a:rPr>
              <a:t>    عند جمع بيانات حول ظاهرة ما فإننا نرمز للظاهرة بالرمز(</a:t>
            </a:r>
            <a:r>
              <a:rPr lang="en-US" sz="2800" dirty="0">
                <a:latin typeface="Arial"/>
                <a:ea typeface="Calibri"/>
                <a:cs typeface="Arial"/>
              </a:rPr>
              <a:t>x</a:t>
            </a:r>
            <a:r>
              <a:rPr lang="ar-IQ" sz="2800" dirty="0">
                <a:ea typeface="Calibri"/>
              </a:rPr>
              <a:t>) وكل مفردة أو مشاهدة منها نرمز لها بالرمز ( </a:t>
            </a:r>
            <a:r>
              <a:rPr lang="en-US" sz="2800" dirty="0">
                <a:latin typeface="Arial"/>
                <a:ea typeface="Calibri"/>
                <a:cs typeface="Arial"/>
              </a:rPr>
              <a:t>xi</a:t>
            </a:r>
            <a:r>
              <a:rPr lang="ar-IQ" sz="2800" dirty="0">
                <a:ea typeface="Calibri"/>
              </a:rPr>
              <a:t>).</a:t>
            </a:r>
            <a:endParaRPr lang="en-US" sz="2800" dirty="0">
              <a:ea typeface="Calibri"/>
              <a:cs typeface="Arial"/>
            </a:endParaRPr>
          </a:p>
          <a:p>
            <a:pPr marL="530860">
              <a:lnSpc>
                <a:spcPct val="115000"/>
              </a:lnSpc>
              <a:spcAft>
                <a:spcPts val="1000"/>
              </a:spcAft>
              <a:tabLst>
                <a:tab pos="130810" algn="l"/>
              </a:tabLst>
            </a:pPr>
            <a:r>
              <a:rPr lang="ar-IQ" sz="2800" b="1" dirty="0">
                <a:solidFill>
                  <a:srgbClr val="FF0000"/>
                </a:solidFill>
                <a:ea typeface="Calibri"/>
              </a:rPr>
              <a:t>المتغير:-</a:t>
            </a:r>
            <a:endParaRPr lang="en-US" sz="2800" dirty="0">
              <a:ea typeface="Calibri"/>
              <a:cs typeface="Arial"/>
            </a:endParaRPr>
          </a:p>
          <a:p>
            <a:pPr marL="530860">
              <a:lnSpc>
                <a:spcPct val="115000"/>
              </a:lnSpc>
              <a:spcAft>
                <a:spcPts val="1000"/>
              </a:spcAft>
              <a:tabLst>
                <a:tab pos="130810" algn="l"/>
              </a:tabLst>
            </a:pPr>
            <a:r>
              <a:rPr lang="ar-IQ" sz="2800" dirty="0">
                <a:ea typeface="Calibri"/>
              </a:rPr>
              <a:t>   هو أي ظاهرة تظهر اختلافات بين مفرداتها .</a:t>
            </a:r>
            <a:r>
              <a:rPr lang="ar-IQ" sz="2800" dirty="0" err="1">
                <a:ea typeface="Calibri"/>
              </a:rPr>
              <a:t>ويرمزله</a:t>
            </a:r>
            <a:r>
              <a:rPr lang="ar-IQ" sz="2800" dirty="0">
                <a:ea typeface="Calibri"/>
              </a:rPr>
              <a:t> بالرمز</a:t>
            </a:r>
            <a:r>
              <a:rPr lang="en-US" sz="2800" dirty="0">
                <a:latin typeface="Arial"/>
                <a:ea typeface="Calibri"/>
                <a:cs typeface="Arial"/>
              </a:rPr>
              <a:t>x</a:t>
            </a:r>
            <a:r>
              <a:rPr lang="ar-IQ" sz="2800" dirty="0">
                <a:ea typeface="Calibri"/>
              </a:rPr>
              <a:t>أو</a:t>
            </a:r>
            <a:endParaRPr lang="en-US" sz="2800" dirty="0">
              <a:ea typeface="Calibri"/>
              <a:cs typeface="Arial"/>
            </a:endParaRPr>
          </a:p>
          <a:p>
            <a:pPr marL="416560">
              <a:lnSpc>
                <a:spcPct val="115000"/>
              </a:lnSpc>
              <a:spcAft>
                <a:spcPts val="1000"/>
              </a:spcAft>
              <a:tabLst>
                <a:tab pos="130810" algn="l"/>
              </a:tabLst>
            </a:pPr>
            <a:r>
              <a:rPr lang="ar-IQ" sz="2800" dirty="0">
                <a:ea typeface="Calibri"/>
              </a:rPr>
              <a:t>أي رمز أخر مثل</a:t>
            </a:r>
            <a:r>
              <a:rPr lang="en-US" sz="2800" dirty="0">
                <a:latin typeface="Arial"/>
                <a:ea typeface="Calibri"/>
                <a:cs typeface="Arial"/>
              </a:rPr>
              <a:t>y </a:t>
            </a:r>
            <a:r>
              <a:rPr lang="ar-IQ" sz="2800" dirty="0">
                <a:ea typeface="Calibri"/>
              </a:rPr>
              <a:t> او</a:t>
            </a:r>
            <a:r>
              <a:rPr lang="en-US" sz="2800" dirty="0">
                <a:latin typeface="Arial"/>
                <a:ea typeface="Calibri"/>
                <a:cs typeface="Arial"/>
              </a:rPr>
              <a:t>z</a:t>
            </a:r>
            <a:r>
              <a:rPr lang="ar-IQ" sz="2800" dirty="0">
                <a:ea typeface="Calibri"/>
              </a:rPr>
              <a:t>-----الخ.</a:t>
            </a:r>
            <a:endParaRPr lang="en-US" sz="28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074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260648"/>
            <a:ext cx="7992888" cy="4697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6560">
              <a:lnSpc>
                <a:spcPct val="115000"/>
              </a:lnSpc>
              <a:spcAft>
                <a:spcPts val="1000"/>
              </a:spcAft>
              <a:tabLst>
                <a:tab pos="130810" algn="l"/>
              </a:tabLst>
            </a:pPr>
            <a:r>
              <a:rPr lang="ar-IQ" sz="2800" b="1" dirty="0">
                <a:ea typeface="Calibri"/>
              </a:rPr>
              <a:t>وينقسم الى:-</a:t>
            </a:r>
            <a:endParaRPr lang="en-US" sz="2800" dirty="0">
              <a:ea typeface="Calibri"/>
              <a:cs typeface="Arial"/>
            </a:endParaRPr>
          </a:p>
          <a:p>
            <a:pPr marL="416560">
              <a:lnSpc>
                <a:spcPct val="115000"/>
              </a:lnSpc>
              <a:spcAft>
                <a:spcPts val="1000"/>
              </a:spcAft>
              <a:tabLst>
                <a:tab pos="130810" algn="l"/>
              </a:tabLst>
            </a:pPr>
            <a:r>
              <a:rPr lang="en-US" sz="2800" b="1" dirty="0">
                <a:solidFill>
                  <a:srgbClr val="FF0000"/>
                </a:solidFill>
                <a:latin typeface="Arial"/>
                <a:ea typeface="Calibri"/>
                <a:cs typeface="Arial"/>
              </a:rPr>
              <a:t>1</a:t>
            </a:r>
            <a:r>
              <a:rPr lang="ar-IQ" sz="2800" b="1" dirty="0">
                <a:solidFill>
                  <a:srgbClr val="FF0000"/>
                </a:solidFill>
                <a:ea typeface="Calibri"/>
              </a:rPr>
              <a:t>-</a:t>
            </a:r>
            <a:r>
              <a:rPr lang="ar-IQ" sz="2800" b="1" dirty="0">
                <a:ea typeface="Calibri"/>
              </a:rPr>
              <a:t> </a:t>
            </a:r>
            <a:r>
              <a:rPr lang="ar-IQ" sz="2800" b="1" dirty="0">
                <a:solidFill>
                  <a:srgbClr val="FF0000"/>
                </a:solidFill>
                <a:ea typeface="Calibri"/>
              </a:rPr>
              <a:t>متغيرات وصفية او نوعية:-</a:t>
            </a:r>
            <a:endParaRPr lang="en-US" sz="2800" dirty="0">
              <a:ea typeface="Calibri"/>
              <a:cs typeface="Arial"/>
            </a:endParaRPr>
          </a:p>
          <a:p>
            <a:pPr marL="645160">
              <a:lnSpc>
                <a:spcPct val="115000"/>
              </a:lnSpc>
              <a:spcAft>
                <a:spcPts val="1000"/>
              </a:spcAft>
              <a:tabLst>
                <a:tab pos="130810" algn="l"/>
              </a:tabLst>
            </a:pPr>
            <a:r>
              <a:rPr lang="ar-IQ" sz="2800" dirty="0">
                <a:ea typeface="Calibri"/>
              </a:rPr>
              <a:t>وهي تلك الظواهر او الصفات التي </a:t>
            </a:r>
            <a:r>
              <a:rPr lang="ar-IQ" sz="2800" dirty="0" err="1">
                <a:ea typeface="Calibri"/>
              </a:rPr>
              <a:t>لايمكن</a:t>
            </a:r>
            <a:r>
              <a:rPr lang="ar-IQ" sz="2800" dirty="0">
                <a:ea typeface="Calibri"/>
              </a:rPr>
              <a:t> قياسها بالأرقام العددية.  مثل صفة لون العيون(</a:t>
            </a:r>
            <a:r>
              <a:rPr lang="ar-IQ" sz="2800" dirty="0" err="1">
                <a:ea typeface="Calibri"/>
              </a:rPr>
              <a:t>اسود،ازرق</a:t>
            </a:r>
            <a:r>
              <a:rPr lang="ar-IQ" sz="2800" dirty="0">
                <a:ea typeface="Calibri"/>
              </a:rPr>
              <a:t>، بني)----الخ.</a:t>
            </a:r>
            <a:endParaRPr lang="en-US" sz="2800" dirty="0">
              <a:ea typeface="Calibri"/>
              <a:cs typeface="Arial"/>
            </a:endParaRPr>
          </a:p>
          <a:p>
            <a:pPr marL="473710">
              <a:lnSpc>
                <a:spcPct val="115000"/>
              </a:lnSpc>
              <a:spcAft>
                <a:spcPts val="1000"/>
              </a:spcAft>
              <a:tabLst>
                <a:tab pos="130810" algn="l"/>
              </a:tabLst>
            </a:pPr>
            <a:r>
              <a:rPr lang="en-US" sz="2800" b="1" dirty="0">
                <a:solidFill>
                  <a:srgbClr val="FF0000"/>
                </a:solidFill>
                <a:latin typeface="Arial"/>
                <a:ea typeface="Calibri"/>
                <a:cs typeface="Arial"/>
              </a:rPr>
              <a:t>2</a:t>
            </a:r>
            <a:r>
              <a:rPr lang="ar-IQ" sz="2800" b="1" dirty="0">
                <a:solidFill>
                  <a:srgbClr val="FF0000"/>
                </a:solidFill>
                <a:ea typeface="Calibri"/>
              </a:rPr>
              <a:t>- متغيرات كمية:-</a:t>
            </a:r>
            <a:endParaRPr lang="en-US" sz="2800" dirty="0">
              <a:ea typeface="Calibri"/>
              <a:cs typeface="Arial"/>
            </a:endParaRPr>
          </a:p>
          <a:p>
            <a:pPr marL="473710">
              <a:lnSpc>
                <a:spcPct val="115000"/>
              </a:lnSpc>
              <a:spcAft>
                <a:spcPts val="1000"/>
              </a:spcAft>
              <a:tabLst>
                <a:tab pos="130810" algn="l"/>
              </a:tabLst>
            </a:pPr>
            <a:r>
              <a:rPr lang="ar-IQ" sz="2800" dirty="0">
                <a:ea typeface="Calibri"/>
              </a:rPr>
              <a:t>وهي تلك الظواهر او الصفات التي يمكن قياسها بأرقام عددية. مثل صفة </a:t>
            </a:r>
            <a:r>
              <a:rPr lang="ar-IQ" sz="2800" dirty="0" err="1">
                <a:ea typeface="Calibri"/>
              </a:rPr>
              <a:t>العمر،الوزن</a:t>
            </a:r>
            <a:r>
              <a:rPr lang="ar-IQ" sz="2800" dirty="0">
                <a:ea typeface="Calibri"/>
              </a:rPr>
              <a:t>،-----الخ.</a:t>
            </a:r>
            <a:endParaRPr lang="en-US" sz="2800" dirty="0">
              <a:ea typeface="Calibri"/>
              <a:cs typeface="Arial"/>
            </a:endParaRPr>
          </a:p>
          <a:p>
            <a:pPr marL="473710">
              <a:lnSpc>
                <a:spcPct val="115000"/>
              </a:lnSpc>
              <a:spcAft>
                <a:spcPts val="1000"/>
              </a:spcAft>
              <a:tabLst>
                <a:tab pos="130810" algn="l"/>
              </a:tabLst>
            </a:pPr>
            <a:r>
              <a:rPr lang="ar-IQ" sz="2800" dirty="0">
                <a:ea typeface="Calibri"/>
              </a:rPr>
              <a:t>وتنقسم المتغيرات الكمية الى نوعين هما:-</a:t>
            </a:r>
            <a:endParaRPr lang="en-US" sz="28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1436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404664"/>
            <a:ext cx="6768752" cy="4697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3710">
              <a:lnSpc>
                <a:spcPct val="115000"/>
              </a:lnSpc>
              <a:spcAft>
                <a:spcPts val="1000"/>
              </a:spcAft>
              <a:tabLst>
                <a:tab pos="130810" algn="l"/>
              </a:tabLst>
            </a:pPr>
            <a:r>
              <a:rPr lang="ar-IQ" sz="2800" dirty="0">
                <a:ea typeface="Calibri"/>
              </a:rPr>
              <a:t> </a:t>
            </a:r>
            <a:endParaRPr lang="en-US" sz="2800" dirty="0"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cs"/>
              <a:buAutoNum type="arabic1Minus"/>
              <a:tabLst>
                <a:tab pos="130810" algn="l"/>
              </a:tabLst>
            </a:pPr>
            <a:r>
              <a:rPr lang="ar-IQ" sz="2800" b="1" dirty="0">
                <a:ea typeface="Calibri"/>
              </a:rPr>
              <a:t>متغيرات مستمرة او متصلة:-</a:t>
            </a:r>
            <a:endParaRPr lang="en-US" sz="2800" dirty="0">
              <a:ea typeface="Calibri"/>
              <a:cs typeface="Arial"/>
            </a:endParaRPr>
          </a:p>
          <a:p>
            <a:pPr marL="702310">
              <a:lnSpc>
                <a:spcPct val="115000"/>
              </a:lnSpc>
              <a:spcAft>
                <a:spcPts val="1000"/>
              </a:spcAft>
              <a:tabLst>
                <a:tab pos="130810" algn="l"/>
              </a:tabLst>
            </a:pPr>
            <a:r>
              <a:rPr lang="ar-IQ" sz="2800" dirty="0">
                <a:ea typeface="Calibri"/>
              </a:rPr>
              <a:t>فالمتغير المستمر هو المتغير الذي تأخذ المشاهدة أو المفردة أي </a:t>
            </a:r>
            <a:endParaRPr lang="en-US" sz="2800" dirty="0">
              <a:ea typeface="Calibri"/>
              <a:cs typeface="Arial"/>
            </a:endParaRPr>
          </a:p>
          <a:p>
            <a:pPr marL="645160">
              <a:lnSpc>
                <a:spcPct val="115000"/>
              </a:lnSpc>
              <a:spcAft>
                <a:spcPts val="1000"/>
              </a:spcAft>
              <a:tabLst>
                <a:tab pos="130810" algn="l"/>
              </a:tabLst>
            </a:pPr>
            <a:r>
              <a:rPr lang="ar-IQ" sz="2800" dirty="0">
                <a:ea typeface="Calibri"/>
              </a:rPr>
              <a:t> قيمة رقمية في مدى معين.</a:t>
            </a:r>
            <a:endParaRPr lang="en-US" sz="2800" dirty="0"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cs"/>
              <a:buAutoNum type="arabic1Minus"/>
              <a:tabLst>
                <a:tab pos="130810" algn="l"/>
              </a:tabLst>
            </a:pPr>
            <a:r>
              <a:rPr lang="ar-IQ" sz="2800" b="1" dirty="0">
                <a:ea typeface="Calibri"/>
              </a:rPr>
              <a:t>متغيرات غير مستمرة او منفصلة:-</a:t>
            </a:r>
            <a:endParaRPr lang="en-US" sz="2800" dirty="0">
              <a:ea typeface="Calibri"/>
              <a:cs typeface="Arial"/>
            </a:endParaRPr>
          </a:p>
          <a:p>
            <a:pPr marL="685800">
              <a:lnSpc>
                <a:spcPct val="115000"/>
              </a:lnSpc>
              <a:spcAft>
                <a:spcPts val="1000"/>
              </a:spcAft>
              <a:tabLst>
                <a:tab pos="130810" algn="l"/>
              </a:tabLst>
            </a:pPr>
            <a:r>
              <a:rPr lang="ar-IQ" sz="2800" dirty="0">
                <a:ea typeface="Calibri"/>
              </a:rPr>
              <a:t>المتغير المنفصل هو المتغير الذي تأخذ المشاهدة أو المفردة قيما متباعدة أو متقطعة غير مستمرة. </a:t>
            </a:r>
            <a:endParaRPr lang="en-US" sz="28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6565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19872" y="2514903"/>
            <a:ext cx="2965877" cy="708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>
                <a:ea typeface="Calibri"/>
                <a:cs typeface="Andalus"/>
              </a:rPr>
              <a:t>تمنياتي لكم التوفيق</a:t>
            </a:r>
            <a:endParaRPr lang="en-US" sz="36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90711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</TotalTime>
  <Words>226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Maher</cp:lastModifiedBy>
  <cp:revision>8</cp:revision>
  <dcterms:created xsi:type="dcterms:W3CDTF">2019-02-20T13:43:27Z</dcterms:created>
  <dcterms:modified xsi:type="dcterms:W3CDTF">2019-02-20T13:59:30Z</dcterms:modified>
</cp:coreProperties>
</file>