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1ADF1-27D5-421A-97BF-E44B611AF2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ED372F-06CC-4C50-99E5-A2FBDEF39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9B9134-02E5-4357-A87D-ED9DCE0F4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15/3/2019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F8860-2491-40EF-B3CF-B99CDE3C1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6FD0AF-A3C7-4212-A4E4-CDDA009F4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2454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E46FA-2E69-4EEE-9DA2-BAEA7B3AF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14FFB5-4D6F-4240-BE9B-2FAD2F8CB4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1DF0CD-A517-4098-AB42-F8FC2498B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15/3/2019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84CBDB-C2BD-423D-A6FF-1FEC0D9A1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08D7F-0E6D-4D3B-9139-BB91A9CDD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10598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6E34B5-0481-4573-969F-8307FFF465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82A4A3-4515-4CDE-991A-6DBE36C9BF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D47A17-D9E0-4DF0-A360-FC92C791B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15/3/2019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C352C-FDF3-4E57-89C2-322672EE7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826F7C-EC7D-4E27-A910-A17ABB57C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91093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FDFC4-8879-4431-AA6D-F03B7A6F0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597CD-F8FF-4FAA-B713-EEC59852F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F7FEA4-2DC9-44AA-BE3A-2E67FD8D5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15/3/2019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E596B-C4BF-404E-AC9A-E51E1975C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D75F90-F166-4A58-8B26-09C5F79BE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64452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4666A-029C-439B-BAAD-333FF7CF8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0DF6B9-5279-44D1-95A1-AF691B2BFB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20245C-AA1E-436A-AC10-4A521D13B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15/3/2019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4D2F4-3B13-4B36-ABF1-50BE4BDE8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5B44C2-6D3F-41AE-86DF-F4AF8EB86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7750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3E170-5910-4D54-9C39-7AF1A4D03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FB1E6-5073-4FCC-92D3-688966F8CD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A0B27E-A146-4953-8C4E-CA55AD511C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5CC270-B351-422B-BB3F-15A8BA970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15/3/2019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A63196-F067-44D7-91E4-9A4C4B93B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58E20B-84E9-4F5A-81ED-999E2B4B5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24832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81E95-A96D-4428-A723-65994C19E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505B62-AA72-4026-89E5-5AFE316187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3E2533-63EC-43A7-8721-28C0B95CEE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1E5E98-7F90-44A8-AA8E-347FB72D61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8E28A9-7E9C-46F6-9ACD-5C5E40A3EC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F9EE38-173A-4EAA-81A9-DD42B68F7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15/3/2019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91B5B0-750C-4C8D-B1F1-C9B0EAE18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C07075-9B14-4461-BD11-C396840CB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40649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5AC7A-8606-4FFD-8A4E-55ED38965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143BA8-262A-4F00-8F45-7F3E23A9E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15/3/2019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15CCC0-E700-48DC-B7F8-235F10D36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E1B8B9-02F5-47E2-9790-7479AB1FE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57735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35E28A-9686-426B-8A91-1A4202C5A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15/3/2019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B37D8C-4A64-4EF6-9C66-71D94B20E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C27ECE-45F8-471A-8F00-6A21B4873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65220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5B855-BECD-4A13-A132-EDAE52216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F82A29-A4FC-4AA0-B382-3E1B74683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4D4DC9-2E72-477F-9BD2-822E4D95C3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939F41-8F38-4D8D-A9AD-66E1B0A17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15/3/2019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2A2FF9-57A9-4E08-8BA4-EDFBEB835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DB2BFD-4452-4CA2-8A3E-487631F0A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15550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9569C-0BBF-4DC5-BE86-21FD01CE3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935B73-7B6A-4841-9675-04A074557D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F8B659-CFA0-4941-8BB6-5B98A47770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6643AD-D2AC-4181-B045-20CEE7989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15/3/2019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8678B1-BEEC-40C0-8F8C-0F6FAB78A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BAFB6B-68FC-45BC-93A5-FC2DDEAF0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65347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617B1F-EAC0-47E4-A4E2-2E7E20989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0B7603-52A1-472D-B5D0-F254C7A6A6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0015C6-8FBD-4260-B0FE-0E98BFE98B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0F5A7-F038-4A98-95AD-CE807DBA8475}" type="datetimeFigureOut">
              <a:rPr lang="en-MY" smtClean="0"/>
              <a:t>15/3/2019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1397F1-17FB-4FF7-B259-2AC1178904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BCB81D-5D2F-4DD3-A3C1-3099EDB5A4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76153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58B83DFE-A16C-4D58-BC9C-736157711319}"/>
                  </a:ext>
                </a:extLst>
              </p:cNvPr>
              <p:cNvSpPr/>
              <p:nvPr/>
            </p:nvSpPr>
            <p:spPr>
              <a:xfrm>
                <a:off x="98474" y="259286"/>
                <a:ext cx="11788726" cy="65346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b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Definition 2.1: - 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Let I be a nonempty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subset of a ring R, then I is ideal of  R if 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SzPts val="1600"/>
                  <a:buFont typeface="+mj-lt"/>
                  <a:buAutoNum type="arabicParenR"/>
                </a:pPr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 – b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I for all a , b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I. 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SzPts val="1600"/>
                  <a:buFont typeface="+mj-lt"/>
                  <a:buAutoNum type="arabicParenR"/>
                </a:pPr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a r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I , ( ra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I) for all a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I , r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R. 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SzPts val="1600"/>
                  <a:buFont typeface="+mj-lt"/>
                  <a:buAutoNum type="arabicParenR"/>
                </a:pPr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I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≠∅</m:t>
                    </m:r>
                  </m:oMath>
                </a14:m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  Remark 2.2: - </a:t>
                </a:r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Every ideal is subring. 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    Proof: Let I be an ideal, to show that I is subring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+mj-lt"/>
                  <a:buAutoNum type="arabicParenR"/>
                </a:pPr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I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≠∅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+mj-lt"/>
                  <a:buAutoNum type="arabicParenR"/>
                </a:pPr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Let a , b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I, implies that a .b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I , a – b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I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                       I is a subring 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But the converse is not true for example : 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(Q , + , .)  is a ring,   Z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⊆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Q , Z is a subring 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3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Z, ½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Q , implies that 3.1/2 = 3/2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∉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Z .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Z is not ideal. 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58B83DFE-A16C-4D58-BC9C-73615771131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74" y="259286"/>
                <a:ext cx="11788726" cy="6534609"/>
              </a:xfrm>
              <a:prstGeom prst="rect">
                <a:avLst/>
              </a:prstGeom>
              <a:blipFill>
                <a:blip r:embed="rId2"/>
                <a:stretch>
                  <a:fillRect l="-672" t="-654" b="-934"/>
                </a:stretch>
              </a:blipFill>
            </p:spPr>
            <p:txBody>
              <a:bodyPr/>
              <a:lstStyle/>
              <a:p>
                <a:r>
                  <a:rPr lang="en-M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7162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3F64D281-E902-4040-B01C-86C2E56B85C2}"/>
                  </a:ext>
                </a:extLst>
              </p:cNvPr>
              <p:cNvSpPr/>
              <p:nvPr/>
            </p:nvSpPr>
            <p:spPr>
              <a:xfrm>
                <a:off x="398584" y="810767"/>
                <a:ext cx="11000936" cy="7671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b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Example 2.3 : - 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+mj-lt"/>
                  <a:buAutoNum type="arabicParenR"/>
                </a:pPr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2Z is subring and ideal. 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+mj-lt"/>
                  <a:buAutoNum type="arabicParenR"/>
                </a:pPr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5Z , 3Z are ideals. 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In general </a:t>
                </a:r>
                <a:r>
                  <a:rPr lang="en-US" sz="22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nZ</a:t>
                </a:r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is an ideal for all n. 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</a:t>
                </a:r>
                <a:r>
                  <a:rPr lang="en-US" sz="2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Remark 2.4 : - 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62992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Let I be an ideal of a ring R with 1. If 1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I , then I = R. 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62992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Proof :- I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⊆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R, let r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R, 1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I, but I is an ideal 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62992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ar-IQ" sz="22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اذن </a:t>
                </a:r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1.r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I implies that r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I implies that R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⊆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I. Thus I = R. </a:t>
                </a:r>
              </a:p>
              <a:p>
                <a:pPr marL="629920">
                  <a:lnSpc>
                    <a:spcPct val="107000"/>
                  </a:lnSpc>
                  <a:spcAft>
                    <a:spcPts val="800"/>
                  </a:spcAft>
                </a:pPr>
                <a:endParaRPr lang="en-US" sz="2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629920">
                  <a:lnSpc>
                    <a:spcPct val="107000"/>
                  </a:lnSpc>
                  <a:spcAft>
                    <a:spcPts val="800"/>
                  </a:spcAft>
                </a:pPr>
                <a:endParaRPr lang="en-US" sz="2200" dirty="0"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629920">
                  <a:lnSpc>
                    <a:spcPct val="107000"/>
                  </a:lnSpc>
                  <a:spcAft>
                    <a:spcPts val="800"/>
                  </a:spcAft>
                </a:pPr>
                <a:endParaRPr lang="en-US" sz="2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629920">
                  <a:lnSpc>
                    <a:spcPct val="107000"/>
                  </a:lnSpc>
                  <a:spcAft>
                    <a:spcPts val="800"/>
                  </a:spcAft>
                </a:pPr>
                <a:endParaRPr lang="en-US" sz="2200" dirty="0"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629920">
                  <a:lnSpc>
                    <a:spcPct val="107000"/>
                  </a:lnSpc>
                  <a:spcAft>
                    <a:spcPts val="800"/>
                  </a:spcAft>
                </a:pPr>
                <a:endParaRPr lang="en-US" sz="2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629920">
                  <a:lnSpc>
                    <a:spcPct val="107000"/>
                  </a:lnSpc>
                  <a:spcAft>
                    <a:spcPts val="800"/>
                  </a:spcAft>
                </a:pPr>
                <a:endParaRPr lang="en-US" sz="2200" dirty="0"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629920">
                  <a:lnSpc>
                    <a:spcPct val="107000"/>
                  </a:lnSpc>
                  <a:spcAft>
                    <a:spcPts val="800"/>
                  </a:spcAft>
                </a:pPr>
                <a:endParaRPr lang="en-US" sz="2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629920">
                  <a:lnSpc>
                    <a:spcPct val="107000"/>
                  </a:lnSpc>
                  <a:spcAft>
                    <a:spcPts val="800"/>
                  </a:spcAft>
                </a:pPr>
                <a:endParaRPr lang="en-US" sz="2200" dirty="0"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629920">
                  <a:lnSpc>
                    <a:spcPct val="107000"/>
                  </a:lnSpc>
                  <a:spcAft>
                    <a:spcPts val="800"/>
                  </a:spcAft>
                </a:pP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3F64D281-E902-4040-B01C-86C2E56B85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584" y="810767"/>
                <a:ext cx="11000936" cy="7671331"/>
              </a:xfrm>
              <a:prstGeom prst="rect">
                <a:avLst/>
              </a:prstGeom>
              <a:blipFill>
                <a:blip r:embed="rId2"/>
                <a:stretch>
                  <a:fillRect l="-720" t="-556"/>
                </a:stretch>
              </a:blipFill>
            </p:spPr>
            <p:txBody>
              <a:bodyPr/>
              <a:lstStyle/>
              <a:p>
                <a:r>
                  <a:rPr lang="en-M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9133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36001525-7B6D-43B5-9C41-49E1CC31094E}"/>
                  </a:ext>
                </a:extLst>
              </p:cNvPr>
              <p:cNvSpPr/>
              <p:nvPr/>
            </p:nvSpPr>
            <p:spPr>
              <a:xfrm>
                <a:off x="604911" y="454901"/>
                <a:ext cx="10452294" cy="43831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b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200" b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Remark 2. 5:- </a:t>
                </a:r>
                <a:endParaRPr lang="en-MY" sz="22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Let I be an ideal of a ring R with 1and I contains an invertible element, then </a:t>
                </a:r>
                <a:endParaRPr lang="en-MY" sz="22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I = R. </a:t>
                </a:r>
                <a:endParaRPr lang="en-MY" sz="22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Proof: - a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I, but a is invertible, then there exist b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R such that </a:t>
                </a:r>
                <a:r>
                  <a:rPr lang="en-US" sz="22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a.b</a:t>
                </a:r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I implies 1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I </a:t>
                </a:r>
                <a:endParaRPr lang="en-MY" sz="22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ar-IQ" sz="22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اذن </a:t>
                </a:r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I=R, by remark ( 2.4). </a:t>
                </a:r>
                <a:endParaRPr lang="en-MY" sz="22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</a:t>
                </a:r>
                <a:endParaRPr lang="en-MY" sz="22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US" dirty="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US" dirty="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US" dirty="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US" dirty="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MY" dirty="0"/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36001525-7B6D-43B5-9C41-49E1CC3109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911" y="454901"/>
                <a:ext cx="10452294" cy="4383123"/>
              </a:xfrm>
              <a:prstGeom prst="rect">
                <a:avLst/>
              </a:prstGeom>
              <a:blipFill>
                <a:blip r:embed="rId2"/>
                <a:stretch>
                  <a:fillRect l="-58" t="-417"/>
                </a:stretch>
              </a:blipFill>
            </p:spPr>
            <p:txBody>
              <a:bodyPr/>
              <a:lstStyle/>
              <a:p>
                <a:r>
                  <a:rPr lang="en-M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5743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185</Words>
  <Application>Microsoft Office PowerPoint</Application>
  <PresentationFormat>Widescreen</PresentationFormat>
  <Paragraphs>39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8</cp:revision>
  <dcterms:created xsi:type="dcterms:W3CDTF">2019-03-03T18:03:26Z</dcterms:created>
  <dcterms:modified xsi:type="dcterms:W3CDTF">2019-03-15T19:12:46Z</dcterms:modified>
</cp:coreProperties>
</file>