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1ADF1-27D5-421A-97BF-E44B611AF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D372F-06CC-4C50-99E5-A2FBDEF39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B9134-02E5-4357-A87D-ED9DCE0F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F8860-2491-40EF-B3CF-B99CDE3C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FD0AF-A3C7-4212-A4E4-CDDA009F4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245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E46FA-2E69-4EEE-9DA2-BAEA7B3AF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4FFB5-4D6F-4240-BE9B-2FAD2F8CB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DF0CD-A517-4098-AB42-F8FC2498B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4CBDB-C2BD-423D-A6FF-1FEC0D9A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08D7F-0E6D-4D3B-9139-BB91A9CDD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059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6E34B5-0481-4573-969F-8307FFF46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82A4A3-4515-4CDE-991A-6DBE36C9B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47A17-D9E0-4DF0-A360-FC92C791B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352C-FDF3-4E57-89C2-322672EE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26F7C-EC7D-4E27-A910-A17ABB57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109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FDFC4-8879-4431-AA6D-F03B7A6F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597CD-F8FF-4FAA-B713-EEC59852F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7FEA4-2DC9-44AA-BE3A-2E67FD8D5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E596B-C4BF-404E-AC9A-E51E1975C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75F90-F166-4A58-8B26-09C5F79B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445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4666A-029C-439B-BAAD-333FF7CF8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DF6B9-5279-44D1-95A1-AF691B2BF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0245C-AA1E-436A-AC10-4A521D13B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4D2F4-3B13-4B36-ABF1-50BE4BDE8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B44C2-6D3F-41AE-86DF-F4AF8EB8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75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3E170-5910-4D54-9C39-7AF1A4D03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FB1E6-5073-4FCC-92D3-688966F8C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0B27E-A146-4953-8C4E-CA55AD511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CC270-B351-422B-BB3F-15A8BA970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63196-F067-44D7-91E4-9A4C4B93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8E20B-84E9-4F5A-81ED-999E2B4B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2483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81E95-A96D-4428-A723-65994C19E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05B62-AA72-4026-89E5-5AFE31618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E2533-63EC-43A7-8721-28C0B95CE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1E5E98-7F90-44A8-AA8E-347FB72D6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8E28A9-7E9C-46F6-9ACD-5C5E40A3E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F9EE38-173A-4EAA-81A9-DD42B68F7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91B5B0-750C-4C8D-B1F1-C9B0EAE18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07075-9B14-4461-BD11-C396840C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4064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5AC7A-8606-4FFD-8A4E-55ED38965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143BA8-262A-4F00-8F45-7F3E23A9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5CCC0-E700-48DC-B7F8-235F10D3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E1B8B9-02F5-47E2-9790-7479AB1F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5773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35E28A-9686-426B-8A91-1A4202C5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B37D8C-4A64-4EF6-9C66-71D94B20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27ECE-45F8-471A-8F00-6A21B4873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522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5B855-BECD-4A13-A132-EDAE52216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82A29-A4FC-4AA0-B382-3E1B74683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D4DC9-2E72-477F-9BD2-822E4D95C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39F41-8F38-4D8D-A9AD-66E1B0A17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A2FF9-57A9-4E08-8BA4-EDFBEB83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B2BFD-4452-4CA2-8A3E-487631F0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555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9569C-0BBF-4DC5-BE86-21FD01CE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35B73-7B6A-4841-9675-04A074557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F8B659-CFA0-4941-8BB6-5B98A4777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643AD-D2AC-4181-B045-20CEE798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678B1-BEEC-40C0-8F8C-0F6FAB78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AFB6B-68FC-45BC-93A5-FC2DDEAF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5347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617B1F-EAC0-47E4-A4E2-2E7E20989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7603-52A1-472D-B5D0-F254C7A6A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015C6-8FBD-4260-B0FE-0E98BFE98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F5A7-F038-4A98-95AD-CE807DBA8475}" type="datetimeFigureOut">
              <a:rPr lang="en-MY" smtClean="0"/>
              <a:t>4/3/2019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397F1-17FB-4FF7-B259-2AC117890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CB81D-5D2F-4DD3-A3C1-3099EDB5A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1AE5-BC7F-4A78-9ABA-D768EAE91D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615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ACF2790-AA73-41E8-BBD0-D4758538EE35}"/>
                  </a:ext>
                </a:extLst>
              </p:cNvPr>
              <p:cNvSpPr/>
              <p:nvPr/>
            </p:nvSpPr>
            <p:spPr>
              <a:xfrm>
                <a:off x="267286" y="705947"/>
                <a:ext cx="11718388" cy="5511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proof: -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a.0=a.(0+0)=a.0+a.0=0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0 = 0.b=(a + (-a))b= ab + (-a)b implies that (-a)b = -(ab)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(-a) (-b) = - (a. (-b)) = - ( - (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)) =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a.(b-c) = a. [ b + (-c)] =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+ a. (-c) =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a.c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144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Definition 1.8:- 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Let R be a commutative ring. An element a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is called zero divisor if a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and there exists b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R, b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with </a:t>
                </a:r>
                <a:r>
                  <a:rPr lang="en-US" sz="22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=0.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 1.9:-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6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 {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0, 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}.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Solution 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0, 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,  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are zero divisor of Z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6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 1.10:-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</a:t>
                </a:r>
                <a:r>
                  <a:rPr lang="en-US" sz="22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 {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0, 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} has no zero divisors.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ACF2790-AA73-41E8-BBD0-D4758538EE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86" y="705947"/>
                <a:ext cx="11718388" cy="5511060"/>
              </a:xfrm>
              <a:prstGeom prst="rect">
                <a:avLst/>
              </a:prstGeom>
              <a:blipFill>
                <a:blip r:embed="rId2"/>
                <a:stretch>
                  <a:fillRect l="-676" t="-774" b="-1217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716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C6BC25D-23BA-4CE9-9EC0-507F225674C1}"/>
                  </a:ext>
                </a:extLst>
              </p:cNvPr>
              <p:cNvSpPr/>
              <p:nvPr/>
            </p:nvSpPr>
            <p:spPr>
              <a:xfrm>
                <a:off x="239151" y="662313"/>
                <a:ext cx="11690251" cy="49829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Definition 1.11:-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 commutative ring with identity is called an integral domain if it has no zero divisors.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 1.12:-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(Z,+,.), (Q,+,.), (R,+,.), 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Z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,+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,.</a:t>
                </a:r>
                <a:r>
                  <a:rPr lang="en-US" sz="2200" baseline="-25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 where p is prime are integral domains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Lemma 1.13:- 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Let R be a commutative ring with identity, R is integral domain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iff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; a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, then b=c,  </a:t>
                </a:r>
                <a:r>
                  <a:rPr lang="en-US" sz="22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b.a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= </a:t>
                </a:r>
                <a:r>
                  <a:rPr lang="en-US" sz="22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c.a</a:t>
                </a:r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; a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, then b = c.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Proof : → suppose  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, a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 – (</a:t>
                </a:r>
                <a:r>
                  <a:rPr lang="en-US" sz="22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a.c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 =0 (associative)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a.(b -c) = 0 [ R is integral domain]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ar-IQ" sz="22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بما ان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has no zero divisor and a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ar-IQ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اذن  </a:t>
                </a:r>
                <a:r>
                  <a:rPr lang="en-US" sz="22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b -c = 0 implies that b = c</a:t>
                </a:r>
                <a:endParaRPr lang="en-MY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FC6BC25D-23BA-4CE9-9EC0-507F225674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51" y="662313"/>
                <a:ext cx="11690251" cy="4982903"/>
              </a:xfrm>
              <a:prstGeom prst="rect">
                <a:avLst/>
              </a:prstGeom>
              <a:blipFill>
                <a:blip r:embed="rId2"/>
                <a:stretch>
                  <a:fillRect l="-730" t="-857" b="-146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913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DDDAB6D-CC38-4CAD-BD3B-BED9135ED5EC}"/>
                  </a:ext>
                </a:extLst>
              </p:cNvPr>
              <p:cNvSpPr/>
              <p:nvPr/>
            </p:nvSpPr>
            <p:spPr>
              <a:xfrm>
                <a:off x="140677" y="-37366"/>
                <a:ext cx="12051323" cy="6340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← Let 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 , a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≠0</m:t>
                    </m:r>
                  </m:oMath>
                </a14:m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 . b = 0 , and we have 0.a = a.0 =0, </a:t>
                </a:r>
                <a:r>
                  <a:rPr lang="en-US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a.b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=a.0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ar-IQ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اذن 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b =0.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Definition 1.14 ( subring)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Let ( R, +, .) be a ring, and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∅ ≠</m:t>
                    </m:r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R, then ( S , + , .)  is called subring if ( S, + , .) is a ring itself.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Example 1.15: -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( 2Z, + , .) subring of ( Z , + , .) (H. W) .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Definition 1.16: - 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Let (R,+,.) be a ring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∅ ≠</m:t>
                    </m:r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⊆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R, then ( S, +, .) is subring if :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arenR"/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 – b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S for all </a:t>
                </a:r>
                <a:r>
                  <a:rPr lang="en-US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a,b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S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arenR"/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a.b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S for all </a:t>
                </a:r>
                <a:r>
                  <a:rPr lang="en-US" sz="20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a,b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S.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Example 1.17:-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Z is a subring of (Q,+,.)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Q is a subring of (R,+,.)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R is a subring of (C ,+, .)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( 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{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0, </m:t>
                        </m:r>
                      </m:e>
                    </m:acc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acc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</m:acc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}, +, .) is a subring of Z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6</a:t>
                </a: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eriod"/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(</a:t>
                </a:r>
                <a:r>
                  <a:rPr lang="en-US" sz="20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{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0, </m:t>
                        </m:r>
                      </m:e>
                    </m:acc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MY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acc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}, +, .) is a subring of Z</a:t>
                </a:r>
                <a:r>
                  <a:rPr lang="en-US" sz="2000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6</a:t>
                </a: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:endParaRPr lang="en-MY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DDDAB6D-CC38-4CAD-BD3B-BED9135ED5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77" y="-37366"/>
                <a:ext cx="12051323" cy="6340005"/>
              </a:xfrm>
              <a:prstGeom prst="rect">
                <a:avLst/>
              </a:prstGeom>
              <a:blipFill>
                <a:blip r:embed="rId2"/>
                <a:stretch>
                  <a:fillRect l="-556" t="-577" b="-1250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574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3544214-3AC9-480A-8099-CC7A31A19685}"/>
                  </a:ext>
                </a:extLst>
              </p:cNvPr>
              <p:cNvSpPr/>
              <p:nvPr/>
            </p:nvSpPr>
            <p:spPr>
              <a:xfrm>
                <a:off x="196947" y="2252171"/>
                <a:ext cx="11732455" cy="3399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Example 1.18:-  H.W</a:t>
                </a:r>
                <a:endParaRPr lang="en-MY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Let ( R, +, .) be a ring  R x R = { (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a,b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):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a,b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R)} such that </a:t>
                </a:r>
                <a:endParaRPr lang="en-MY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MY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a,b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+ (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c,d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= ( a +c, 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b+c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), </a:t>
                </a:r>
                <a:endParaRPr lang="en-MY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a,b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). (</a:t>
                </a:r>
                <a:r>
                  <a:rPr lang="en-US" sz="28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c.d</a:t>
                </a: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= (ac, bd). </a:t>
                </a:r>
                <a:endParaRPr lang="en-MY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Prove that S=R x R is a subring. </a:t>
                </a:r>
                <a:endParaRPr lang="en-MY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en-MY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B3544214-3AC9-480A-8099-CC7A31A196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47" y="2252171"/>
                <a:ext cx="11732455" cy="3399329"/>
              </a:xfrm>
              <a:prstGeom prst="rect">
                <a:avLst/>
              </a:prstGeom>
              <a:blipFill>
                <a:blip r:embed="rId2"/>
                <a:stretch>
                  <a:fillRect l="-1039" t="-1792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0338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525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2019-03-03T18:03:26Z</dcterms:created>
  <dcterms:modified xsi:type="dcterms:W3CDTF">2019-03-04T18:50:37Z</dcterms:modified>
</cp:coreProperties>
</file>