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BE973D0-6D48-4385-A5D1-CC00A20BAABE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05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880D719-10EF-4AB0-8EB2-E710A0B1A0E1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314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9D31C5C-9F9D-4034-935A-C3B7644BC9CB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306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B135633-B08B-423C-A769-497C99379C2A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307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33F11DE-A5F1-4759-A4BA-F3ACEA07B345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308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DA4ED66-CEF7-4D6D-A330-CFF4ED66DE42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309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52DDCE2-34DA-49B9-9A79-7E4807884B0D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310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8CCD87-072C-4DEF-9DB2-F999422179D0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311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BF8F20-4DDF-4DCF-84DD-B49EA32FBA5F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312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8E44717-CEDB-480E-8CF5-13B74A005721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313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533400"/>
            <a:ext cx="8915400" cy="57150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3</a:t>
            </a:r>
            <a:r>
              <a:rPr lang="ar-SA" sz="2400" b="1" u="sng" dirty="0">
                <a:solidFill>
                  <a:srgbClr val="C00000"/>
                </a:solidFill>
              </a:rPr>
              <a:t>- خطة البحث وإجراءاته: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يوضح فيه الباحث الإجراءات التي استخدمها والمنهج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 الذي اتبعه والعينة، والاختبارات أو الأدوات التي استخدمها وكيفية إعدادها.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4- نتائج البحث: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ويعرض فيها النتائج الإحصائية لبحثه ويوظفها لإثبات فروضه ، مع تحليل ذلك ووضع تفسيرات واضحة للنتائج التي توصل إليها.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5- ملخص البحث: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هو تقرير قصير يعرض كل مراحل البحث ولا يحتاج فيه الباحث لتوثيق.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6- توصيات البحث ومقترحاته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وفيه يقدم حلول أو توصيات في ضوء نتائج البحث مع اقتراح قضايا وموضوعات بحثية أخري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7- مراجع البحث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8- ملاحق البحث 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وتشمل المواد والأدوات والمراسلات التي أعدها الباحث وهي لا تعد جزء من البحث.</a:t>
            </a:r>
            <a:endParaRPr lang="ar-SA" sz="2400" b="1" dirty="0">
              <a:solidFill>
                <a:srgbClr val="7E0000"/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228600"/>
            <a:ext cx="2895600" cy="1524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محتويات تقرير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</a:t>
            </a:r>
          </a:p>
        </p:txBody>
      </p:sp>
    </p:spTree>
    <p:extLst>
      <p:ext uri="{BB962C8B-B14F-4D97-AF65-F5344CB8AC3E}">
        <p14:creationId xmlns:p14="http://schemas.microsoft.com/office/powerpoint/2010/main" val="351235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1447800" y="1801813"/>
            <a:ext cx="7239000" cy="2667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IQ" sz="3200" b="1" dirty="0">
                <a:solidFill>
                  <a:schemeClr val="accent1">
                    <a:lumMod val="25000"/>
                  </a:schemeClr>
                </a:solidFill>
              </a:rPr>
              <a:t>مع تحياتي </a:t>
            </a:r>
            <a:endParaRPr lang="ar-SA" sz="32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58723" name="Rectangle 1"/>
          <p:cNvSpPr>
            <a:spLocks noChangeArrowheads="1"/>
          </p:cNvSpPr>
          <p:nvPr/>
        </p:nvSpPr>
        <p:spPr bwMode="auto">
          <a:xfrm>
            <a:off x="609600" y="2557463"/>
            <a:ext cx="792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80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1066800" y="1752600"/>
            <a:ext cx="7239000" cy="2667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ثانيا كتابة مراجع البحث</a:t>
            </a:r>
          </a:p>
        </p:txBody>
      </p:sp>
      <p:sp>
        <p:nvSpPr>
          <p:cNvPr id="150531" name="Rectangle 1"/>
          <p:cNvSpPr>
            <a:spLocks noChangeArrowheads="1"/>
          </p:cNvSpPr>
          <p:nvPr/>
        </p:nvSpPr>
        <p:spPr bwMode="auto">
          <a:xfrm>
            <a:off x="609600" y="2557463"/>
            <a:ext cx="792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52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1981200"/>
            <a:ext cx="8915400" cy="3429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400" b="1">
                <a:solidFill>
                  <a:srgbClr val="7E0000"/>
                </a:solidFill>
              </a:rPr>
              <a:t>1</a:t>
            </a:r>
            <a:r>
              <a:rPr lang="ar-SA" sz="2400" b="1"/>
              <a:t>- تبرز المراجع قيمة البحث وتؤكد على اطلاع الباحث </a:t>
            </a:r>
          </a:p>
          <a:p>
            <a:pPr algn="r"/>
            <a:r>
              <a:rPr lang="ar-SA" sz="2400" b="1"/>
              <a:t>واتساع خبرته.</a:t>
            </a:r>
          </a:p>
          <a:p>
            <a:pPr algn="r"/>
            <a:r>
              <a:rPr lang="ar-SA" sz="2400" b="1"/>
              <a:t>2- توضح مدى حداثة المعلومات التي رجع لها الباحث وأحيانا قدم المرجع يعد قيمة.</a:t>
            </a:r>
          </a:p>
          <a:p>
            <a:pPr algn="r"/>
            <a:r>
              <a:rPr lang="ar-SA" sz="2400" b="1"/>
              <a:t>3- توفر قائمة المراجع الجهد والوقت لباحثين آخرين فهي تعد قيمة علمية.</a:t>
            </a:r>
          </a:p>
          <a:p>
            <a:pPr algn="r"/>
            <a:endParaRPr lang="ar-SA" sz="2400" b="1">
              <a:solidFill>
                <a:srgbClr val="7E0000"/>
              </a:solidFill>
            </a:endParaRPr>
          </a:p>
          <a:p>
            <a:pPr algn="r"/>
            <a:endParaRPr lang="ar-SA" sz="2400" b="1"/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152400"/>
            <a:ext cx="2895600" cy="1524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أهمية مراجع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</a:t>
            </a:r>
          </a:p>
        </p:txBody>
      </p:sp>
    </p:spTree>
    <p:extLst>
      <p:ext uri="{BB962C8B-B14F-4D97-AF65-F5344CB8AC3E}">
        <p14:creationId xmlns:p14="http://schemas.microsoft.com/office/powerpoint/2010/main" val="1174302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533400"/>
            <a:ext cx="8915400" cy="5715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7E0000"/>
                </a:solidFill>
              </a:rPr>
              <a:t>طريقة كتابة المراجع:</a:t>
            </a:r>
          </a:p>
          <a:p>
            <a:pPr algn="r"/>
            <a:r>
              <a:rPr lang="ar-SA" sz="2400" b="1"/>
              <a:t>رغم اختلاف طرق توثيق المراجع ولكن كلها يجب أن تحتوي على:</a:t>
            </a:r>
          </a:p>
          <a:p>
            <a:pPr algn="r"/>
            <a:r>
              <a:rPr lang="ar-SA" sz="2400" b="1"/>
              <a:t>اسم المؤلف.</a:t>
            </a:r>
          </a:p>
          <a:p>
            <a:pPr algn="r"/>
            <a:r>
              <a:rPr lang="ar-SA" sz="2400" b="1"/>
              <a:t>اسم الكتاب.</a:t>
            </a:r>
          </a:p>
          <a:p>
            <a:pPr algn="r"/>
            <a:r>
              <a:rPr lang="ar-SA" sz="2400" b="1"/>
              <a:t>رقم الطبعة والجزء.</a:t>
            </a:r>
          </a:p>
          <a:p>
            <a:pPr algn="r"/>
            <a:r>
              <a:rPr lang="ar-SA" sz="2400" b="1"/>
              <a:t>بلد النشر.</a:t>
            </a:r>
          </a:p>
          <a:p>
            <a:pPr algn="r"/>
            <a:r>
              <a:rPr lang="ar-SA" sz="2400" b="1"/>
              <a:t>دار النشر.</a:t>
            </a:r>
          </a:p>
          <a:p>
            <a:pPr algn="r"/>
            <a:r>
              <a:rPr lang="ar-SA" sz="2400" b="1"/>
              <a:t>سنة النشر</a:t>
            </a:r>
          </a:p>
          <a:p>
            <a:pPr algn="r"/>
            <a:r>
              <a:rPr lang="ar-SA" sz="2400" b="1" u="sng">
                <a:solidFill>
                  <a:srgbClr val="C00000"/>
                </a:solidFill>
              </a:rPr>
              <a:t>أولا: كتابة المراجع في الحواشي ( داخل البحث أسفل الصفحة).:</a:t>
            </a:r>
          </a:p>
          <a:p>
            <a:pPr algn="r"/>
            <a:r>
              <a:rPr lang="ar-SA" sz="2400" b="1"/>
              <a:t>1</a:t>
            </a:r>
            <a:r>
              <a:rPr lang="ar-SA" sz="2400" b="1">
                <a:solidFill>
                  <a:srgbClr val="C00000"/>
                </a:solidFill>
              </a:rPr>
              <a:t>- الكتب:</a:t>
            </a:r>
          </a:p>
          <a:p>
            <a:pPr algn="r"/>
            <a:r>
              <a:rPr lang="ar-SA" sz="2400" b="1"/>
              <a:t>اسم المؤلف،اسم الكتاب.الطبعة.الجزء.بلد النشر:الناشر.السنة.الصفحة.</a:t>
            </a:r>
          </a:p>
          <a:p>
            <a:pPr algn="r"/>
            <a:r>
              <a:rPr lang="ar-SA" sz="2400" b="1"/>
              <a:t>مثال: ذوقان عبيدات، </a:t>
            </a:r>
            <a:r>
              <a:rPr lang="ar-SA" sz="2400" b="1" u="sng"/>
              <a:t>البحث العلمي.الطبعة </a:t>
            </a:r>
            <a:r>
              <a:rPr lang="ar-SA" sz="2400" b="1"/>
              <a:t>الثالثة عشر.عمان: دار الفكر.2011.ص5.</a:t>
            </a: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152400"/>
            <a:ext cx="2895600" cy="1524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طريقة كتابة المراجع</a:t>
            </a:r>
          </a:p>
        </p:txBody>
      </p:sp>
    </p:spTree>
    <p:extLst>
      <p:ext uri="{BB962C8B-B14F-4D97-AF65-F5344CB8AC3E}">
        <p14:creationId xmlns:p14="http://schemas.microsoft.com/office/powerpoint/2010/main" val="4217376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533400"/>
            <a:ext cx="8915400" cy="5715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400" b="1"/>
              <a:t>2</a:t>
            </a:r>
            <a:r>
              <a:rPr lang="ar-SA" sz="2400" b="1">
                <a:solidFill>
                  <a:srgbClr val="C00000"/>
                </a:solidFill>
              </a:rPr>
              <a:t>- الكتاب المترجم:</a:t>
            </a:r>
          </a:p>
          <a:p>
            <a:pPr algn="r"/>
            <a:r>
              <a:rPr lang="ar-SA" sz="2400" b="1"/>
              <a:t>اسم المؤلف الأجنبي، اسم الكتاب، المترجم، بلد النشر.الناشر. السنة. الصفحة.</a:t>
            </a:r>
          </a:p>
          <a:p>
            <a:pPr algn="r"/>
            <a:endParaRPr lang="ar-SA" sz="2400" b="1"/>
          </a:p>
          <a:p>
            <a:pPr algn="r"/>
            <a:r>
              <a:rPr lang="ar-SA" sz="2400" b="1">
                <a:solidFill>
                  <a:srgbClr val="C00000"/>
                </a:solidFill>
              </a:rPr>
              <a:t>3- الكتاب الأجنبي</a:t>
            </a:r>
            <a:r>
              <a:rPr lang="ar-SA" sz="2400" b="1"/>
              <a:t>:</a:t>
            </a:r>
          </a:p>
          <a:p>
            <a:pPr algn="r"/>
            <a:r>
              <a:rPr lang="ar-SA" sz="2400" b="1"/>
              <a:t>اسم المؤلف . اسم الكتاب . بلد النشر. الناشر. السنة. الصفحة... </a:t>
            </a:r>
            <a:r>
              <a:rPr lang="en-US" sz="2400" b="1"/>
              <a:t>P</a:t>
            </a:r>
            <a:r>
              <a:rPr lang="ar-SA" sz="2400" b="1"/>
              <a:t>. ولو فكرة من أكثر من صفحة  </a:t>
            </a:r>
            <a:r>
              <a:rPr lang="en-US" sz="2400" b="1"/>
              <a:t>PP</a:t>
            </a:r>
            <a:endParaRPr lang="ar-SA" sz="2400" b="1"/>
          </a:p>
          <a:p>
            <a:pPr algn="r"/>
            <a:r>
              <a:rPr lang="ar-SA" sz="2400" b="1" u="sng">
                <a:solidFill>
                  <a:srgbClr val="C00000"/>
                </a:solidFill>
              </a:rPr>
              <a:t>ثانيا: توثيق المجلات:</a:t>
            </a:r>
          </a:p>
          <a:p>
            <a:pPr algn="r"/>
            <a:r>
              <a:rPr lang="ar-SA" sz="2400" b="1"/>
              <a:t>1- المجلات العربية:</a:t>
            </a:r>
          </a:p>
          <a:p>
            <a:pPr algn="r"/>
            <a:r>
              <a:rPr lang="ar-SA" sz="2400" b="1"/>
              <a:t>اسم الكتاب. ”اسم الموضوع“ . اسم المجلة ( تاريخ صدورها أو رقم العدد : السنة) الصفحة.</a:t>
            </a:r>
          </a:p>
          <a:p>
            <a:pPr algn="r"/>
            <a:r>
              <a:rPr lang="ar-SA" sz="2400" b="1"/>
              <a:t>2- مجلات أجنبية:</a:t>
            </a:r>
          </a:p>
          <a:p>
            <a:pPr algn="r"/>
            <a:r>
              <a:rPr lang="ar-SA" sz="2400" b="1"/>
              <a:t>اسم الكاتب. ” اسم الموضوع“ اسم المجلة( العدد: السنة) ص.</a:t>
            </a:r>
          </a:p>
          <a:p>
            <a:pPr algn="r"/>
            <a:endParaRPr lang="ar-SA" sz="2400" b="1"/>
          </a:p>
          <a:p>
            <a:pPr algn="r"/>
            <a:endParaRPr lang="ar-SA" sz="2400" b="1"/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152400"/>
            <a:ext cx="2895600" cy="1524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طريقة كتابة المراجع</a:t>
            </a:r>
          </a:p>
        </p:txBody>
      </p:sp>
    </p:spTree>
    <p:extLst>
      <p:ext uri="{BB962C8B-B14F-4D97-AF65-F5344CB8AC3E}">
        <p14:creationId xmlns:p14="http://schemas.microsoft.com/office/powerpoint/2010/main" val="770445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0" y="457200"/>
            <a:ext cx="8915400" cy="5715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400" b="1" u="sng">
                <a:solidFill>
                  <a:srgbClr val="C00000"/>
                </a:solidFill>
              </a:rPr>
              <a:t>رابعا: الأبحاث والرسائل العلمية</a:t>
            </a:r>
            <a:r>
              <a:rPr lang="ar-SA" sz="2400" b="1"/>
              <a:t>:</a:t>
            </a:r>
          </a:p>
          <a:p>
            <a:pPr algn="r"/>
            <a:r>
              <a:rPr lang="ar-SA" sz="2400" b="1"/>
              <a:t>1- الرسائل العلمية باللغة العربية والأجنبية:</a:t>
            </a:r>
          </a:p>
          <a:p>
            <a:pPr algn="r"/>
            <a:r>
              <a:rPr lang="ar-SA" sz="2400" b="1"/>
              <a:t>اسم الباحث“موضوع الرسالة أو البحث“ درجة الرسالة. الجامعة، السنة التي قدمت فيها الرسالة. الصفحة.</a:t>
            </a:r>
          </a:p>
          <a:p>
            <a:pPr algn="r"/>
            <a:endParaRPr lang="ar-SA" sz="2400" b="1"/>
          </a:p>
          <a:p>
            <a:pPr algn="r"/>
            <a:r>
              <a:rPr lang="ar-SA" sz="2400" b="1" u="sng">
                <a:solidFill>
                  <a:srgbClr val="C00000"/>
                </a:solidFill>
              </a:rPr>
              <a:t>حالات خاصة:</a:t>
            </a:r>
          </a:p>
          <a:p>
            <a:pPr algn="r"/>
            <a:r>
              <a:rPr lang="ar-SA" sz="2400" b="1"/>
              <a:t>1- إذا كان للكتاب مؤلفان: يكتب جابر عبد الحميد وأحمد خيري كاظم.</a:t>
            </a:r>
          </a:p>
          <a:p>
            <a:pPr algn="r"/>
            <a:r>
              <a:rPr lang="ar-SA" sz="2400" b="1"/>
              <a:t>2- إذا كان للكتاب ثلاث مؤلفين: يكتب أحمد محمد ، نادية أحمد ، خيري حسن.</a:t>
            </a:r>
          </a:p>
          <a:p>
            <a:pPr algn="r"/>
            <a:r>
              <a:rPr lang="ar-SA" sz="2400" b="1"/>
              <a:t>3- إذا كان أكثر من ثلاث مؤلفين يكتب الأول وآخرون.</a:t>
            </a:r>
          </a:p>
          <a:p>
            <a:pPr algn="r"/>
            <a:r>
              <a:rPr lang="ar-SA" sz="2400" b="1"/>
              <a:t>خامسا كتابة المراجع بنهاية البحث:</a:t>
            </a:r>
          </a:p>
          <a:p>
            <a:pPr algn="r"/>
            <a:r>
              <a:rPr lang="ar-SA" sz="2400" b="1"/>
              <a:t>تتبع نفس الخطوات ولكن بفروق في المرجع الأجنبي </a:t>
            </a:r>
          </a:p>
          <a:p>
            <a:pPr algn="r"/>
            <a:r>
              <a:rPr lang="ar-SA" sz="2400" b="1"/>
              <a:t>لو اسم المؤلف:</a:t>
            </a:r>
            <a:r>
              <a:rPr lang="en-US" sz="2400" b="1"/>
              <a:t>Arthur Blumberg</a:t>
            </a:r>
            <a:r>
              <a:rPr lang="ar-SA" sz="2400" b="1"/>
              <a:t>  يصبح بنهاية البحث ...</a:t>
            </a:r>
            <a:endParaRPr lang="en-US" sz="2400" b="1"/>
          </a:p>
          <a:p>
            <a:pPr algn="r"/>
            <a:r>
              <a:rPr lang="en-US" sz="2400" b="1"/>
              <a:t>Blumberg, Arthur</a:t>
            </a:r>
            <a:endParaRPr lang="ar-SA" sz="2400" b="1"/>
          </a:p>
          <a:p>
            <a:pPr algn="r"/>
            <a:endParaRPr lang="ar-SA" sz="2400" b="1"/>
          </a:p>
          <a:p>
            <a:pPr algn="r"/>
            <a:endParaRPr lang="ar-SA" sz="2400" b="1"/>
          </a:p>
          <a:p>
            <a:pPr algn="r"/>
            <a:endParaRPr lang="ar-SA" sz="2400" b="1"/>
          </a:p>
          <a:p>
            <a:pPr algn="r"/>
            <a:endParaRPr lang="ar-SA" sz="2400" b="1"/>
          </a:p>
          <a:p>
            <a:pPr algn="r"/>
            <a:endParaRPr lang="en-US" sz="2400" b="1"/>
          </a:p>
          <a:p>
            <a:pPr algn="r"/>
            <a:endParaRPr lang="en-US" sz="2400" b="1"/>
          </a:p>
          <a:p>
            <a:pPr algn="r"/>
            <a:endParaRPr lang="ar-SA" sz="2400" b="1"/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152400"/>
            <a:ext cx="2895600" cy="1524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طريقة كتابة المراجع</a:t>
            </a:r>
          </a:p>
        </p:txBody>
      </p:sp>
    </p:spTree>
    <p:extLst>
      <p:ext uri="{BB962C8B-B14F-4D97-AF65-F5344CB8AC3E}">
        <p14:creationId xmlns:p14="http://schemas.microsoft.com/office/powerpoint/2010/main" val="3523974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152400" y="2057400"/>
            <a:ext cx="8915400" cy="3505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C00000"/>
                </a:solidFill>
              </a:rPr>
              <a:t>وترتب قائمة المراجع على النحو التالي:</a:t>
            </a:r>
          </a:p>
          <a:p>
            <a:pPr algn="r"/>
            <a:r>
              <a:rPr lang="ar-SA" b="1"/>
              <a:t>1- ترتب أبجديا حسب المؤلف.</a:t>
            </a:r>
          </a:p>
          <a:p>
            <a:pPr algn="r"/>
            <a:r>
              <a:rPr lang="ar-SA" b="1"/>
              <a:t>2- إذا كان للمؤلف أكثر من كتاب ، يكتب بالمرة الأولى ، ويكتفي بعد ذلك بخط بدل الاسم .</a:t>
            </a:r>
          </a:p>
          <a:p>
            <a:pPr algn="r"/>
            <a:r>
              <a:rPr lang="ar-SA" b="1"/>
              <a:t>3- وضع قائمة بأسماء الكتب ، وأخرى الدوريات ، وأخرى الرسائل العلمية.</a:t>
            </a:r>
          </a:p>
          <a:p>
            <a:pPr algn="r"/>
            <a:r>
              <a:rPr lang="ar-SA" b="1"/>
              <a:t>4- القائمة العربية والقائمة الأجنبية.</a:t>
            </a:r>
          </a:p>
          <a:p>
            <a:pPr algn="r"/>
            <a:endParaRPr lang="ar-SA" b="1"/>
          </a:p>
          <a:p>
            <a:pPr algn="r"/>
            <a:endParaRPr lang="ar-SA" sz="2400" b="1"/>
          </a:p>
          <a:p>
            <a:pPr algn="r"/>
            <a:endParaRPr lang="ar-SA" sz="2400" b="1"/>
          </a:p>
          <a:p>
            <a:pPr algn="r"/>
            <a:endParaRPr lang="en-US" sz="2400" b="1"/>
          </a:p>
          <a:p>
            <a:pPr algn="r"/>
            <a:endParaRPr lang="en-US" sz="2400" b="1"/>
          </a:p>
          <a:p>
            <a:pPr algn="r"/>
            <a:endParaRPr lang="ar-SA" sz="2400" b="1"/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152400"/>
            <a:ext cx="2895600" cy="1524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طريقة كتابة المراجع</a:t>
            </a:r>
          </a:p>
        </p:txBody>
      </p:sp>
    </p:spTree>
    <p:extLst>
      <p:ext uri="{BB962C8B-B14F-4D97-AF65-F5344CB8AC3E}">
        <p14:creationId xmlns:p14="http://schemas.microsoft.com/office/powerpoint/2010/main" val="2497856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1066800" y="1752600"/>
            <a:ext cx="7239000" cy="26670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ثالثا: معايير تقويم البحث</a:t>
            </a:r>
          </a:p>
        </p:txBody>
      </p:sp>
      <p:sp>
        <p:nvSpPr>
          <p:cNvPr id="156675" name="Rectangle 1"/>
          <p:cNvSpPr>
            <a:spLocks noChangeArrowheads="1"/>
          </p:cNvSpPr>
          <p:nvPr/>
        </p:nvSpPr>
        <p:spPr bwMode="auto">
          <a:xfrm>
            <a:off x="609600" y="2557463"/>
            <a:ext cx="7924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>
              <a:latin typeface="AL-Mohanad" pitchFamily="2" charset="-7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06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76200" y="228600"/>
            <a:ext cx="8915400" cy="6096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ar-IQ" b="1" u="sng">
              <a:solidFill>
                <a:srgbClr val="7E0000"/>
              </a:solidFill>
            </a:endParaRP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0" y="457200"/>
            <a:ext cx="2895600" cy="1295400"/>
          </a:xfrm>
          <a:prstGeom prst="star8">
            <a:avLst>
              <a:gd name="adj" fmla="val 38250"/>
            </a:avLst>
          </a:prstGeom>
          <a:solidFill>
            <a:schemeClr val="accent1">
              <a:lumMod val="75000"/>
            </a:schemeClr>
          </a:solidFill>
          <a:ln w="9525">
            <a:miter lim="800000"/>
            <a:headEnd/>
            <a:tailEnd/>
          </a:ln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معايير تقويم البحث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العلمي</a:t>
            </a:r>
          </a:p>
        </p:txBody>
      </p:sp>
      <p:sp>
        <p:nvSpPr>
          <p:cNvPr id="157700" name="Rectangle 1"/>
          <p:cNvSpPr>
            <a:spLocks noChangeArrowheads="1"/>
          </p:cNvSpPr>
          <p:nvPr/>
        </p:nvSpPr>
        <p:spPr bwMode="auto">
          <a:xfrm>
            <a:off x="609600" y="-762000"/>
            <a:ext cx="7924800" cy="6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eaLnBrk="0" hangingPunct="0"/>
            <a:endParaRPr lang="en-US" sz="2400" b="1"/>
          </a:p>
          <a:p>
            <a:pPr algn="justLow" eaLnBrk="0" hangingPunct="0"/>
            <a:endParaRPr lang="ar-SA" sz="2400" b="1" u="sng">
              <a:solidFill>
                <a:srgbClr val="C00000"/>
              </a:solidFill>
              <a:latin typeface="AL-Mohanad" pitchFamily="2" charset="-78"/>
              <a:cs typeface="Times New Roman" pitchFamily="18" charset="0"/>
            </a:endParaRPr>
          </a:p>
          <a:p>
            <a:pPr algn="justLow" eaLnBrk="0" hangingPunct="0"/>
            <a:endParaRPr lang="ar-SA" sz="2400" b="1" u="sng">
              <a:solidFill>
                <a:srgbClr val="C00000"/>
              </a:solidFill>
              <a:latin typeface="AL-Mohanad" pitchFamily="2" charset="-78"/>
              <a:cs typeface="Times New Roman" pitchFamily="18" charset="0"/>
            </a:endParaRPr>
          </a:p>
          <a:p>
            <a:pPr algn="justLow" eaLnBrk="0" hangingPunct="0"/>
            <a:r>
              <a:rPr lang="ar-SA" sz="2400" b="1" u="sng">
                <a:solidFill>
                  <a:srgbClr val="C00000"/>
                </a:solidFill>
                <a:latin typeface="AL-Mohanad" pitchFamily="2" charset="-78"/>
                <a:cs typeface="Times New Roman" pitchFamily="18" charset="0"/>
              </a:rPr>
              <a:t>عملية التقويم تتضمن تقويم: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أولا: تقويم موضوع الدراسة.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ثانيا: تقويم أسلوب الدراسة.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ثالثا تقويم: شكل الدراسة.</a:t>
            </a:r>
          </a:p>
          <a:p>
            <a:pPr algn="justLow" eaLnBrk="0" hangingPunct="0"/>
            <a:r>
              <a:rPr lang="ar-SA" sz="2400" b="1" u="sng">
                <a:solidFill>
                  <a:srgbClr val="C00000"/>
                </a:solidFill>
                <a:latin typeface="AL-Mohanad" pitchFamily="2" charset="-78"/>
                <a:cs typeface="Times New Roman" pitchFamily="18" charset="0"/>
              </a:rPr>
              <a:t>أولا: تقويم موضوع الدراسة: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فهناك معايير لتقويم مشكلة البحث وهي ذاتها معايير اختيارها التي سبق عرضها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بالفصل الأول.</a:t>
            </a:r>
          </a:p>
          <a:p>
            <a:pPr algn="justLow" eaLnBrk="0" hangingPunct="0"/>
            <a:r>
              <a:rPr lang="ar-SA" sz="2400" b="1" u="sng">
                <a:solidFill>
                  <a:srgbClr val="C00000"/>
                </a:solidFill>
                <a:latin typeface="AL-Mohanad" pitchFamily="2" charset="-78"/>
                <a:cs typeface="Times New Roman" pitchFamily="18" charset="0"/>
              </a:rPr>
              <a:t>ثانيا: تقويم أسلوب الدراسة: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وتتضمن 1- معايير تحديد المشكلة.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           2- معايير تخطيط إجراءات الدراسة.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            3- معايير تنفيذ الدراسة.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             4- معايير تحليل النتائج.</a:t>
            </a:r>
          </a:p>
          <a:p>
            <a:pPr algn="justLow" eaLnBrk="0" hangingPunct="0"/>
            <a:r>
              <a:rPr lang="ar-SA" sz="2400" b="1" u="sng">
                <a:solidFill>
                  <a:srgbClr val="C00000"/>
                </a:solidFill>
                <a:latin typeface="AL-Mohanad" pitchFamily="2" charset="-78"/>
                <a:cs typeface="Times New Roman" pitchFamily="18" charset="0"/>
              </a:rPr>
              <a:t>ثالثا: تقويم شكل الدراسة: ( </a:t>
            </a:r>
            <a:r>
              <a:rPr lang="ar-SA" sz="2400" b="1">
                <a:latin typeface="AL-Mohanad" pitchFamily="2" charset="-78"/>
                <a:cs typeface="Times New Roman" pitchFamily="18" charset="0"/>
              </a:rPr>
              <a:t>تنظيم الدراسة – تقسيم الفصول – كتابة العنواين</a:t>
            </a:r>
          </a:p>
          <a:p>
            <a:pPr algn="justLow" eaLnBrk="0" hangingPunct="0"/>
            <a:r>
              <a:rPr lang="ar-SA" sz="2400" b="1">
                <a:latin typeface="AL-Mohanad" pitchFamily="2" charset="-78"/>
                <a:cs typeface="Times New Roman" pitchFamily="18" charset="0"/>
              </a:rPr>
              <a:t>تسجيل المراجع- الأخطاء المطبعية- وضوح اللغة العربية وصحتها – حجم الدراسة مناسب أم لا.................)</a:t>
            </a:r>
          </a:p>
        </p:txBody>
      </p:sp>
    </p:spTree>
    <p:extLst>
      <p:ext uri="{BB962C8B-B14F-4D97-AF65-F5344CB8AC3E}">
        <p14:creationId xmlns:p14="http://schemas.microsoft.com/office/powerpoint/2010/main" val="4292240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</Words>
  <Application>Microsoft Office PowerPoint</Application>
  <PresentationFormat>عرض على الشاشة (3:4)‏</PresentationFormat>
  <Paragraphs>103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2019-03-14T05:37:39Z</dcterms:modified>
</cp:coreProperties>
</file>