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332FD8C-7EFF-479D-8100-9020A4EB9CEE}" type="datetimeFigureOut">
              <a:rPr lang="ar-IQ" smtClean="0"/>
              <a:t>08/07/1440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2B677F5-2688-416D-B2A3-3AAC9EB715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0109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2D37C23-F65C-4EAC-BF26-ED38620FB517}" type="slidenum">
              <a:rPr lang="ar-SA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294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6A44459-B881-4C47-B887-877B0861141B}" type="slidenum">
              <a:rPr lang="ar-SA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304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D044601-06F2-4757-96B0-FFC75DFD95CB}" type="slidenum">
              <a:rPr lang="ar-SA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295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A959392-9F83-4BD2-A16B-3DF18286C8FA}" type="slidenum">
              <a:rPr lang="ar-SA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296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CF14EFD-7D20-4C73-9841-90B65288E6DB}" type="slidenum">
              <a:rPr lang="ar-SA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297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710BB09-8265-4B6F-B37A-D426CB9B6D7A}" type="slidenum">
              <a:rPr lang="ar-SA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299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35108DF-B656-44BA-8B42-C1ABF10D8652}" type="slidenum">
              <a:rPr lang="ar-SA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300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12BE8C4-F2E4-4CD8-AA94-6E5876B9F824}" type="slidenum">
              <a:rPr lang="ar-SA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301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24E5992-AC29-4F06-9B9F-7756A13A59EA}" type="slidenum">
              <a:rPr lang="ar-SA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302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69EE715-3F42-42E9-AA94-E18ABB1B5AEF}" type="slidenum">
              <a:rPr lang="ar-SA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303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304800"/>
            <a:ext cx="8915400" cy="61722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endParaRPr lang="ar-SA" b="1" u="sng" dirty="0">
              <a:solidFill>
                <a:srgbClr val="7E0000"/>
              </a:solidFill>
            </a:endParaRPr>
          </a:p>
          <a:p>
            <a:pPr algn="r">
              <a:defRPr/>
            </a:pPr>
            <a:r>
              <a:rPr lang="ar-SA" sz="2400" b="1" u="sng" dirty="0">
                <a:solidFill>
                  <a:srgbClr val="7E0000"/>
                </a:solidFill>
              </a:rPr>
              <a:t>المميزات:</a:t>
            </a:r>
          </a:p>
          <a:p>
            <a:pPr algn="r">
              <a:defRPr/>
            </a:pPr>
            <a:r>
              <a:rPr lang="ar-SA" sz="2400" b="1" u="sng" dirty="0">
                <a:solidFill>
                  <a:schemeClr val="accent5">
                    <a:lumMod val="25000"/>
                  </a:schemeClr>
                </a:solidFill>
              </a:rPr>
              <a:t>1</a:t>
            </a:r>
            <a:r>
              <a:rPr lang="ar-SA" sz="2400" b="1" dirty="0">
                <a:solidFill>
                  <a:schemeClr val="accent5">
                    <a:lumMod val="25000"/>
                  </a:schemeClr>
                </a:solidFill>
              </a:rPr>
              <a:t>- يستطيع الباحث من تكرار التجربة أكثر من مرة للتأكد من صحة النتائج.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5">
                    <a:lumMod val="25000"/>
                  </a:schemeClr>
                </a:solidFill>
              </a:rPr>
              <a:t>2- يستطيع الباحث التحكم في العوامل ويضبطها.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7E0000"/>
                </a:solidFill>
              </a:rPr>
              <a:t>العيوب: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7E0000"/>
                </a:solidFill>
              </a:rPr>
              <a:t>1</a:t>
            </a:r>
            <a:r>
              <a:rPr lang="ar-SA" sz="2400" b="1" dirty="0">
                <a:solidFill>
                  <a:schemeClr val="accent5">
                    <a:lumMod val="25000"/>
                  </a:schemeClr>
                </a:solidFill>
              </a:rPr>
              <a:t>- يصعب تعميم النتائج إلا إذا كانت العينة  </a:t>
            </a:r>
            <a:r>
              <a:rPr lang="ar-SA" sz="2400" b="1" dirty="0" err="1">
                <a:solidFill>
                  <a:schemeClr val="accent5">
                    <a:lumMod val="25000"/>
                  </a:schemeClr>
                </a:solidFill>
              </a:rPr>
              <a:t>غيرممثلة</a:t>
            </a:r>
            <a:r>
              <a:rPr lang="ar-SA" sz="2400" b="1" dirty="0">
                <a:solidFill>
                  <a:schemeClr val="accent5">
                    <a:lumMod val="25000"/>
                  </a:schemeClr>
                </a:solidFill>
              </a:rPr>
              <a:t> للمجتمع الأصلي.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5">
                    <a:lumMod val="25000"/>
                  </a:schemeClr>
                </a:solidFill>
              </a:rPr>
              <a:t>2- التجربة لا تكتشف معلومات جديدة ولكن يثبت من خلالها معلومات أو علاقات معينة.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5">
                    <a:lumMod val="25000"/>
                  </a:schemeClr>
                </a:solidFill>
              </a:rPr>
              <a:t>3- دقة النتائج تعتمد على دقة الأدوات.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5">
                    <a:lumMod val="25000"/>
                  </a:schemeClr>
                </a:solidFill>
              </a:rPr>
              <a:t>4- دقة النتائج تعتمد على دقة ضبط العوامل المؤثرة.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5">
                    <a:lumMod val="25000"/>
                  </a:schemeClr>
                </a:solidFill>
              </a:rPr>
              <a:t>5- استخدام التجريب في دراسة الظواهر الإنسانية لصعوبات أخلاقية وفنية وإدارية.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5">
                    <a:lumMod val="25000"/>
                  </a:schemeClr>
                </a:solidFill>
              </a:rPr>
              <a:t>6- وفقا لأسلوب تحليل النظم فإن العلاقة بين المتغيرات متداخلة بشكل يصعب عزلها أو تثبيتها .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5">
                    <a:lumMod val="25000"/>
                  </a:schemeClr>
                </a:solidFill>
              </a:rPr>
              <a:t>7- تتم التجارب في ظروف صناعية وليست طبيعية مما تؤثر على استجابة المفحوصين</a:t>
            </a:r>
          </a:p>
        </p:txBody>
      </p:sp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0" y="228600"/>
            <a:ext cx="2895600" cy="1295400"/>
          </a:xfrm>
          <a:prstGeom prst="star8">
            <a:avLst>
              <a:gd name="adj" fmla="val 38250"/>
            </a:avLst>
          </a:prstGeom>
          <a:solidFill>
            <a:srgbClr val="92D050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مميزات وعيوب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المنهج التجريبي</a:t>
            </a:r>
          </a:p>
        </p:txBody>
      </p:sp>
    </p:spTree>
    <p:extLst>
      <p:ext uri="{BB962C8B-B14F-4D97-AF65-F5344CB8AC3E}">
        <p14:creationId xmlns:p14="http://schemas.microsoft.com/office/powerpoint/2010/main" val="630033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533400"/>
            <a:ext cx="8915400" cy="57150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محتويات تقرير البحث: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25000"/>
                  </a:schemeClr>
                </a:solidFill>
              </a:rPr>
              <a:t>1</a:t>
            </a:r>
            <a:r>
              <a:rPr lang="ar-SA" b="1" u="sng" dirty="0">
                <a:solidFill>
                  <a:srgbClr val="C00000"/>
                </a:solidFill>
              </a:rPr>
              <a:t>- الصفحات التمهيدية: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25000"/>
                  </a:schemeClr>
                </a:solidFill>
              </a:rPr>
              <a:t>وتشتمل على:</a:t>
            </a:r>
          </a:p>
          <a:p>
            <a:pPr algn="r">
              <a:buFontTx/>
              <a:buChar char="-"/>
              <a:defRPr/>
            </a:pPr>
            <a:r>
              <a:rPr lang="ar-SA" b="1" u="sng" dirty="0">
                <a:solidFill>
                  <a:schemeClr val="accent1">
                    <a:lumMod val="25000"/>
                  </a:schemeClr>
                </a:solidFill>
              </a:rPr>
              <a:t>الصفحة الأولى: 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اسم الجامعة والكلية، عنوان الدراسة، الدرجة التي سيحصل عليها الباحث، واسم المشرف، والسنة المقدمة فيها الدراسة.</a:t>
            </a:r>
          </a:p>
          <a:p>
            <a:pPr algn="r">
              <a:buFontTx/>
              <a:buChar char="-"/>
              <a:defRPr/>
            </a:pPr>
            <a:r>
              <a:rPr lang="ar-SA" b="1" u="sng" dirty="0">
                <a:solidFill>
                  <a:schemeClr val="accent1">
                    <a:lumMod val="25000"/>
                  </a:schemeClr>
                </a:solidFill>
              </a:rPr>
              <a:t>الصفحة الثانية : 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صفحة الشكر وتكون باختصار وغير مبالغ فيها.</a:t>
            </a:r>
          </a:p>
          <a:p>
            <a:pPr algn="r">
              <a:buFontTx/>
              <a:buChar char="-"/>
              <a:defRPr/>
            </a:pPr>
            <a:r>
              <a:rPr lang="ar-SA" b="1" u="sng" dirty="0">
                <a:solidFill>
                  <a:schemeClr val="accent1">
                    <a:lumMod val="25000"/>
                  </a:schemeClr>
                </a:solidFill>
              </a:rPr>
              <a:t>فهرس الدراسة: 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ويبين فهرس الأشكال والرسوم والدراسة وفصولها. ويتم تسلسلها بالحروف </a:t>
            </a:r>
            <a:r>
              <a:rPr lang="ar-SA" b="1" dirty="0" err="1">
                <a:solidFill>
                  <a:schemeClr val="accent1">
                    <a:lumMod val="25000"/>
                  </a:schemeClr>
                </a:solidFill>
              </a:rPr>
              <a:t>أ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 ، </a:t>
            </a:r>
            <a:r>
              <a:rPr lang="ar-SA" b="1" dirty="0" err="1">
                <a:solidFill>
                  <a:schemeClr val="accent1">
                    <a:lumMod val="25000"/>
                  </a:schemeClr>
                </a:solidFill>
              </a:rPr>
              <a:t>ب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، </a:t>
            </a:r>
            <a:r>
              <a:rPr lang="ar-SA" b="1" dirty="0" err="1">
                <a:solidFill>
                  <a:schemeClr val="accent1">
                    <a:lumMod val="25000"/>
                  </a:schemeClr>
                </a:solidFill>
              </a:rPr>
              <a:t>ج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 ... وليس بالأرقام.</a:t>
            </a:r>
          </a:p>
          <a:p>
            <a:pPr algn="r">
              <a:buFontTx/>
              <a:buChar char="-"/>
              <a:defRPr/>
            </a:pPr>
            <a:endParaRPr lang="ar-SA" b="1" dirty="0">
              <a:solidFill>
                <a:schemeClr val="accent1">
                  <a:lumMod val="25000"/>
                </a:schemeClr>
              </a:solidFill>
            </a:endParaRP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 2</a:t>
            </a:r>
            <a:r>
              <a:rPr lang="ar-SA" b="1" u="sng" dirty="0">
                <a:solidFill>
                  <a:srgbClr val="C00000"/>
                </a:solidFill>
              </a:rPr>
              <a:t>- مقدمة البحث: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ويعرض فيها الباحث المشكلة وأهميتها وأسئلتها والمصطلحات الأساسية وفروضها ومتغيراتها ، وهدف الدراسة وأهميتها.</a:t>
            </a:r>
            <a:endParaRPr lang="ar-SA" b="1" dirty="0">
              <a:solidFill>
                <a:srgbClr val="7E0000"/>
              </a:solidFill>
            </a:endParaRPr>
          </a:p>
        </p:txBody>
      </p:sp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0" y="457200"/>
            <a:ext cx="2895600" cy="1295400"/>
          </a:xfrm>
          <a:prstGeom prst="star8">
            <a:avLst>
              <a:gd name="adj" fmla="val 38250"/>
            </a:avLst>
          </a:prstGeom>
          <a:solidFill>
            <a:schemeClr val="accent1">
              <a:lumMod val="75000"/>
            </a:schemeClr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محتويات تقرير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البحث</a:t>
            </a:r>
          </a:p>
        </p:txBody>
      </p:sp>
    </p:spTree>
    <p:extLst>
      <p:ext uri="{BB962C8B-B14F-4D97-AF65-F5344CB8AC3E}">
        <p14:creationId xmlns:p14="http://schemas.microsoft.com/office/powerpoint/2010/main" val="4085330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نجمة ذات 8 نقاط 4"/>
          <p:cNvSpPr>
            <a:spLocks noChangeArrowheads="1"/>
          </p:cNvSpPr>
          <p:nvPr/>
        </p:nvSpPr>
        <p:spPr bwMode="auto">
          <a:xfrm>
            <a:off x="1676400" y="2286000"/>
            <a:ext cx="5562600" cy="2057400"/>
          </a:xfrm>
          <a:prstGeom prst="star8">
            <a:avLst>
              <a:gd name="adj" fmla="val 375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 sz="3200" b="1"/>
          </a:p>
          <a:p>
            <a:r>
              <a:rPr lang="ar-SA" sz="3200" b="1"/>
              <a:t>المنهج الاستشرافي</a:t>
            </a:r>
          </a:p>
        </p:txBody>
      </p:sp>
    </p:spTree>
    <p:extLst>
      <p:ext uri="{BB962C8B-B14F-4D97-AF65-F5344CB8AC3E}">
        <p14:creationId xmlns:p14="http://schemas.microsoft.com/office/powerpoint/2010/main" val="3082780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304800"/>
            <a:ext cx="8915400" cy="61722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ar-IQ" b="1" u="sng">
              <a:solidFill>
                <a:srgbClr val="7E0000"/>
              </a:solidFill>
            </a:endParaRPr>
          </a:p>
        </p:txBody>
      </p:sp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0" y="-228600"/>
            <a:ext cx="2895600" cy="1295400"/>
          </a:xfrm>
          <a:prstGeom prst="star8">
            <a:avLst>
              <a:gd name="adj" fmla="val 38250"/>
            </a:avLst>
          </a:prstGeom>
          <a:solidFill>
            <a:srgbClr val="92D050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مفهوم المنهج </a:t>
            </a:r>
          </a:p>
          <a:p>
            <a:pPr>
              <a:defRPr/>
            </a:pPr>
            <a:r>
              <a:rPr lang="ar-SA" sz="2400" b="1" dirty="0" err="1">
                <a:solidFill>
                  <a:schemeClr val="accent1">
                    <a:lumMod val="25000"/>
                  </a:schemeClr>
                </a:solidFill>
              </a:rPr>
              <a:t>الاستشرافي</a:t>
            </a: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1316" name="Rectangle 1"/>
          <p:cNvSpPr>
            <a:spLocks noChangeArrowheads="1"/>
          </p:cNvSpPr>
          <p:nvPr/>
        </p:nvSpPr>
        <p:spPr bwMode="auto">
          <a:xfrm>
            <a:off x="609600" y="-26988"/>
            <a:ext cx="7924800" cy="6000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eaLnBrk="0" hangingPunct="0"/>
            <a:endParaRPr lang="en-US" sz="2400" b="1"/>
          </a:p>
          <a:p>
            <a:pPr algn="justLow" eaLnBrk="0" hangingPunct="0"/>
            <a:endParaRPr lang="ar-SA" sz="2400" b="1">
              <a:latin typeface="AL-Mohanad" pitchFamily="2" charset="-78"/>
              <a:cs typeface="Times New Roman" pitchFamily="18" charset="0"/>
            </a:endParaRPr>
          </a:p>
          <a:p>
            <a:pPr algn="justLow" eaLnBrk="0" hangingPunct="0"/>
            <a:endParaRPr lang="ar-SA" sz="2400" b="1">
              <a:latin typeface="AL-Mohanad" pitchFamily="2" charset="-78"/>
              <a:cs typeface="Times New Roman" pitchFamily="18" charset="0"/>
            </a:endParaRPr>
          </a:p>
          <a:p>
            <a:pPr algn="justLow" eaLnBrk="0" hangingPunct="0"/>
            <a:r>
              <a:rPr lang="ar-SA" sz="2400" b="1">
                <a:latin typeface="AL-Mohanad" pitchFamily="2" charset="-78"/>
                <a:cs typeface="Times New Roman" pitchFamily="18" charset="0"/>
              </a:rPr>
              <a:t>1</a:t>
            </a:r>
            <a:r>
              <a:rPr lang="ar-EG" sz="2400" b="1">
                <a:latin typeface="AL-Mohanad" pitchFamily="2" charset="-78"/>
                <a:cs typeface="Times New Roman" pitchFamily="18" charset="0"/>
              </a:rPr>
              <a:t>-</a:t>
            </a:r>
            <a:r>
              <a:rPr lang="ar-SA" sz="2400" b="1">
                <a:latin typeface="AL-Mohanad" pitchFamily="2" charset="-78"/>
                <a:cs typeface="Times New Roman" pitchFamily="18" charset="0"/>
              </a:rPr>
              <a:t> هو: </a:t>
            </a:r>
            <a:r>
              <a:rPr lang="ar-SA" sz="2400" b="1">
                <a:latin typeface="AL-Hotham" pitchFamily="2" charset="-78"/>
                <a:cs typeface="Times New Roman" pitchFamily="18" charset="0"/>
              </a:rPr>
              <a:t>"جهد فكري علمي متعمق مبني على مؤشرات كمية و/أو نوعية منتقاة حسب طبيعة مجال الدراسة، ويقصد منه التنبؤ بمستقبل ظاهرة معينة من خلال طرح احتمالات وبدائل تتفاوت في درجة إمكانية وقوع أي منها".</a:t>
            </a:r>
          </a:p>
          <a:p>
            <a:pPr algn="justLow" eaLnBrk="0" hangingPunct="0"/>
            <a:r>
              <a:rPr lang="ar-SA" sz="2400" b="1">
                <a:latin typeface="AL-Hotham" pitchFamily="2" charset="-78"/>
                <a:cs typeface="Times New Roman" pitchFamily="18" charset="0"/>
              </a:rPr>
              <a:t> </a:t>
            </a:r>
            <a:endParaRPr lang="en-US" sz="2400" b="1"/>
          </a:p>
          <a:p>
            <a:pPr algn="justLow" eaLnBrk="0" hangingPunct="0"/>
            <a:r>
              <a:rPr lang="ar-SA" sz="2400" b="1">
                <a:latin typeface="AL-Hotham" pitchFamily="2" charset="-78"/>
                <a:cs typeface="Times New Roman" pitchFamily="18" charset="0"/>
              </a:rPr>
              <a:t>2-:(منهج قائم على استقراء الماضي وخصوصياته وفهم الحاضر ومعطياته من أجل التنبؤ بما يمكن أن تكون عليه المشاهد المستقبلية للظاهرة المدروسة).</a:t>
            </a:r>
          </a:p>
          <a:p>
            <a:pPr algn="justLow" eaLnBrk="0" hangingPunct="0"/>
            <a:endParaRPr lang="en-US" sz="2400" b="1"/>
          </a:p>
          <a:p>
            <a:pPr algn="justLow" eaLnBrk="0" hangingPunct="0"/>
            <a:r>
              <a:rPr lang="ar-SA" sz="2400" b="1">
                <a:latin typeface="AL-Hotham" pitchFamily="2" charset="-78"/>
                <a:cs typeface="Times New Roman" pitchFamily="18" charset="0"/>
              </a:rPr>
              <a:t> 3- هو (منهج قائم على استقراء الماضي وخصوصياته وفهم الحاضر ومعطياته من أجل التنبؤ بما يمكن أن تكون عليه المشاهد المستقبلية للظاهرة المدروسة.</a:t>
            </a:r>
          </a:p>
          <a:p>
            <a:pPr algn="justLow" eaLnBrk="0" hangingPunct="0"/>
            <a:r>
              <a:rPr lang="ar-SA" sz="2400" b="1">
                <a:latin typeface="AL-Hotham" pitchFamily="2" charset="-78"/>
                <a:cs typeface="Times New Roman" pitchFamily="18" charset="0"/>
              </a:rPr>
              <a:t> </a:t>
            </a:r>
            <a:r>
              <a:rPr lang="ar-SA" sz="2400" b="1">
                <a:solidFill>
                  <a:srgbClr val="224B50"/>
                </a:solidFill>
                <a:latin typeface="AL-Hotham" pitchFamily="2" charset="-78"/>
                <a:cs typeface="Times New Roman" pitchFamily="18" charset="0"/>
              </a:rPr>
              <a:t>وتعتمد الدراسات الاستشرافية على مؤشرات كمية وكيفية ترتبط بالأوضاع السكانية والاقتصادية والاجتماعية والسياسية والتعليمية والثقافية ودراسة العلاقات بينها مما يمكن من بناء فرضيات وتنبؤات للمستقبل) .</a:t>
            </a:r>
            <a:endParaRPr lang="ar-SA" sz="2400" b="1">
              <a:solidFill>
                <a:srgbClr val="224B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254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304800"/>
            <a:ext cx="8915400" cy="61722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ar-IQ" b="1" u="sng">
              <a:solidFill>
                <a:srgbClr val="7E0000"/>
              </a:solidFill>
            </a:endParaRPr>
          </a:p>
        </p:txBody>
      </p:sp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0" y="228600"/>
            <a:ext cx="2895600" cy="1295400"/>
          </a:xfrm>
          <a:prstGeom prst="star8">
            <a:avLst>
              <a:gd name="adj" fmla="val 38250"/>
            </a:avLst>
          </a:prstGeom>
          <a:solidFill>
            <a:srgbClr val="92D050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مفهوم المنهج </a:t>
            </a:r>
          </a:p>
          <a:p>
            <a:pPr>
              <a:defRPr/>
            </a:pPr>
            <a:r>
              <a:rPr lang="ar-SA" sz="2400" b="1" dirty="0" err="1">
                <a:solidFill>
                  <a:schemeClr val="accent1">
                    <a:lumMod val="25000"/>
                  </a:schemeClr>
                </a:solidFill>
              </a:rPr>
              <a:t>الاستشرافي</a:t>
            </a: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2340" name="Rectangle 1"/>
          <p:cNvSpPr>
            <a:spLocks noChangeArrowheads="1"/>
          </p:cNvSpPr>
          <p:nvPr/>
        </p:nvSpPr>
        <p:spPr bwMode="auto">
          <a:xfrm>
            <a:off x="609600" y="157163"/>
            <a:ext cx="79248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eaLnBrk="0" hangingPunct="0"/>
            <a:endParaRPr lang="en-US" sz="2400" b="1"/>
          </a:p>
          <a:p>
            <a:pPr algn="justLow" eaLnBrk="0" hangingPunct="0"/>
            <a:endParaRPr lang="ar-SA" sz="2400" b="1">
              <a:latin typeface="AL-Mohanad" pitchFamily="2" charset="-78"/>
              <a:cs typeface="Times New Roman" pitchFamily="18" charset="0"/>
            </a:endParaRPr>
          </a:p>
          <a:p>
            <a:pPr algn="justLow" eaLnBrk="0" hangingPunct="0"/>
            <a:endParaRPr lang="ar-SA" sz="2400" b="1">
              <a:latin typeface="AL-Mohanad" pitchFamily="2" charset="-78"/>
              <a:cs typeface="Times New Roman" pitchFamily="18" charset="0"/>
            </a:endParaRPr>
          </a:p>
          <a:p>
            <a:pPr algn="r"/>
            <a:r>
              <a:rPr lang="ar-SA" sz="2400" b="1">
                <a:solidFill>
                  <a:srgbClr val="224B50"/>
                </a:solidFill>
                <a:latin typeface="AL-Hotham" pitchFamily="2" charset="-78"/>
                <a:cs typeface="Times New Roman" pitchFamily="18" charset="0"/>
              </a:rPr>
              <a:t>.</a:t>
            </a:r>
            <a:r>
              <a:rPr lang="ar-SA" sz="2400" b="1"/>
              <a:t> </a:t>
            </a:r>
            <a:r>
              <a:rPr lang="ar-SA" sz="2400" b="1" u="sng">
                <a:solidFill>
                  <a:srgbClr val="7E0000"/>
                </a:solidFill>
              </a:rPr>
              <a:t>ولو تمعنا النظر لتلك التعريفات نجد أنها تشترك جميعها في النقاط التالية حول:</a:t>
            </a:r>
            <a:endParaRPr lang="en-US" sz="2400" b="1" u="sng">
              <a:solidFill>
                <a:srgbClr val="7E0000"/>
              </a:solidFill>
            </a:endParaRPr>
          </a:p>
          <a:p>
            <a:pPr algn="r"/>
            <a:r>
              <a:rPr lang="ar-SA" sz="2400" b="1"/>
              <a:t>1</a:t>
            </a:r>
            <a:r>
              <a:rPr lang="ar-EG" sz="2400" b="1"/>
              <a:t>-</a:t>
            </a:r>
            <a:r>
              <a:rPr lang="ar-SA" sz="2400" b="1"/>
              <a:t>المنهج ألاستشرافي اجتهاد علمي منظم، يرمى إلى صياغة مجموعة من التنبؤات المستقبلية.</a:t>
            </a:r>
            <a:endParaRPr lang="en-US" sz="2400" b="1"/>
          </a:p>
          <a:p>
            <a:pPr algn="r"/>
            <a:r>
              <a:rPr lang="ar-SA" sz="2400" b="1"/>
              <a:t>2-المنهج الاستشرافي جهد فكري مبنى على مؤشرات كمية ونوعية .</a:t>
            </a:r>
            <a:endParaRPr lang="en-US" sz="2400" b="1"/>
          </a:p>
          <a:p>
            <a:pPr algn="r"/>
            <a:r>
              <a:rPr lang="ar-SA" sz="2400" b="1"/>
              <a:t>3-المنهج الاستشرافي منهج استقرائي.</a:t>
            </a:r>
          </a:p>
          <a:p>
            <a:pPr algn="r"/>
            <a:endParaRPr lang="ar-SA" sz="2400" b="1"/>
          </a:p>
          <a:p>
            <a:pPr algn="r"/>
            <a:r>
              <a:rPr lang="ar-SA" sz="2400" b="1" u="sng">
                <a:solidFill>
                  <a:srgbClr val="7E0000"/>
                </a:solidFill>
              </a:rPr>
              <a:t>مراحل المنهج الاستشرافي:</a:t>
            </a:r>
          </a:p>
          <a:p>
            <a:pPr algn="r"/>
            <a:r>
              <a:rPr lang="ar-SA" sz="2400" b="1"/>
              <a:t>1- رصد الاتجاهات والمؤشرات.</a:t>
            </a:r>
          </a:p>
          <a:p>
            <a:pPr algn="r"/>
            <a:r>
              <a:rPr lang="ar-SA" sz="2400" b="1"/>
              <a:t>2- التوقع المستقبلي.</a:t>
            </a:r>
          </a:p>
          <a:p>
            <a:pPr algn="r"/>
            <a:r>
              <a:rPr lang="ar-SA" sz="2400" b="1"/>
              <a:t>3- ايجاد البدائل المستقبلية .</a:t>
            </a:r>
            <a:endParaRPr lang="en-US" sz="2400" b="1"/>
          </a:p>
          <a:p>
            <a:pPr algn="justLow" eaLnBrk="0" hangingPunct="0"/>
            <a:endParaRPr lang="ar-SA" sz="2400" b="1">
              <a:solidFill>
                <a:srgbClr val="224B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338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نجمة ذات 8 نقاط 4"/>
          <p:cNvSpPr>
            <a:spLocks noChangeArrowheads="1"/>
          </p:cNvSpPr>
          <p:nvPr/>
        </p:nvSpPr>
        <p:spPr bwMode="auto">
          <a:xfrm>
            <a:off x="1676400" y="2286000"/>
            <a:ext cx="5562600" cy="2057400"/>
          </a:xfrm>
          <a:prstGeom prst="star8">
            <a:avLst>
              <a:gd name="adj" fmla="val 375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ar-SA" sz="3200" b="1"/>
              <a:t>كتابة البحث</a:t>
            </a:r>
          </a:p>
          <a:p>
            <a:r>
              <a:rPr lang="ar-SA" sz="3200" b="1"/>
              <a:t>( تقرير البحث – المراجع – تقويم البحث)</a:t>
            </a:r>
          </a:p>
        </p:txBody>
      </p:sp>
    </p:spTree>
    <p:extLst>
      <p:ext uri="{BB962C8B-B14F-4D97-AF65-F5344CB8AC3E}">
        <p14:creationId xmlns:p14="http://schemas.microsoft.com/office/powerpoint/2010/main" val="635107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نجمة ذات 8 نقاط 4"/>
          <p:cNvSpPr>
            <a:spLocks noChangeArrowheads="1"/>
          </p:cNvSpPr>
          <p:nvPr/>
        </p:nvSpPr>
        <p:spPr bwMode="auto">
          <a:xfrm>
            <a:off x="1676400" y="2286000"/>
            <a:ext cx="5562600" cy="2057400"/>
          </a:xfrm>
          <a:prstGeom prst="star8">
            <a:avLst>
              <a:gd name="adj" fmla="val 375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 sz="3200" b="1"/>
          </a:p>
          <a:p>
            <a:r>
              <a:rPr lang="ar-SA" sz="3200" b="1"/>
              <a:t>أولا: تقرير البحث</a:t>
            </a:r>
          </a:p>
        </p:txBody>
      </p:sp>
    </p:spTree>
    <p:extLst>
      <p:ext uri="{BB962C8B-B14F-4D97-AF65-F5344CB8AC3E}">
        <p14:creationId xmlns:p14="http://schemas.microsoft.com/office/powerpoint/2010/main" val="417623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1143000"/>
            <a:ext cx="8915400" cy="46482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ar-IQ" b="1" u="sng">
              <a:solidFill>
                <a:srgbClr val="7E0000"/>
              </a:solidFill>
            </a:endParaRPr>
          </a:p>
        </p:txBody>
      </p:sp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0" y="457200"/>
            <a:ext cx="2895600" cy="1295400"/>
          </a:xfrm>
          <a:prstGeom prst="star8">
            <a:avLst>
              <a:gd name="adj" fmla="val 38250"/>
            </a:avLst>
          </a:prstGeom>
          <a:solidFill>
            <a:srgbClr val="92D050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تعريف تقرير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البحث</a:t>
            </a:r>
          </a:p>
        </p:txBody>
      </p:sp>
      <p:sp>
        <p:nvSpPr>
          <p:cNvPr id="145412" name="Rectangle 1"/>
          <p:cNvSpPr>
            <a:spLocks noChangeArrowheads="1"/>
          </p:cNvSpPr>
          <p:nvPr/>
        </p:nvSpPr>
        <p:spPr bwMode="auto">
          <a:xfrm>
            <a:off x="609600" y="1327150"/>
            <a:ext cx="792480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eaLnBrk="0" hangingPunct="0"/>
            <a:endParaRPr lang="en-US" sz="2400" b="1"/>
          </a:p>
          <a:p>
            <a:pPr algn="justLow" eaLnBrk="0" hangingPunct="0"/>
            <a:endParaRPr lang="ar-SA" sz="2400" b="1">
              <a:latin typeface="AL-Mohanad" pitchFamily="2" charset="-78"/>
              <a:cs typeface="Times New Roman" pitchFamily="18" charset="0"/>
            </a:endParaRPr>
          </a:p>
          <a:p>
            <a:pPr algn="justLow" eaLnBrk="0" hangingPunct="0"/>
            <a:r>
              <a:rPr lang="ar-SA" sz="3200" b="1" u="sng">
                <a:solidFill>
                  <a:srgbClr val="C00000"/>
                </a:solidFill>
                <a:latin typeface="AL-Mohanad" pitchFamily="2" charset="-78"/>
                <a:cs typeface="Times New Roman" pitchFamily="18" charset="0"/>
              </a:rPr>
              <a:t>تعريف تقرير البحث:</a:t>
            </a:r>
          </a:p>
          <a:p>
            <a:pPr algn="justLow" eaLnBrk="0" hangingPunct="0"/>
            <a:r>
              <a:rPr lang="ar-SA" sz="3200" b="1">
                <a:latin typeface="AL-Mohanad" pitchFamily="2" charset="-78"/>
                <a:cs typeface="Times New Roman" pitchFamily="18" charset="0"/>
              </a:rPr>
              <a:t>هو وصف يكتبه الباحث للجهود التي بذلها والخطوات التي سلكها والنتائج التي توصل إليها وذلك بعد الانتهاء من دراساته .</a:t>
            </a:r>
          </a:p>
          <a:p>
            <a:pPr algn="justLow" eaLnBrk="0" hangingPunct="0"/>
            <a:r>
              <a:rPr lang="ar-SA" sz="3200" b="1">
                <a:latin typeface="AL-Mohanad" pitchFamily="2" charset="-78"/>
                <a:cs typeface="Times New Roman" pitchFamily="18" charset="0"/>
              </a:rPr>
              <a:t>وتقرير البحث هو ما ينشر عن البحث ويقدم للقارئ</a:t>
            </a:r>
          </a:p>
        </p:txBody>
      </p:sp>
    </p:spTree>
    <p:extLst>
      <p:ext uri="{BB962C8B-B14F-4D97-AF65-F5344CB8AC3E}">
        <p14:creationId xmlns:p14="http://schemas.microsoft.com/office/powerpoint/2010/main" val="1424263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1"/>
          <p:cNvSpPr>
            <a:spLocks noChangeArrowheads="1"/>
          </p:cNvSpPr>
          <p:nvPr/>
        </p:nvSpPr>
        <p:spPr bwMode="auto">
          <a:xfrm>
            <a:off x="609600" y="2557463"/>
            <a:ext cx="7924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eaLnBrk="0" hangingPunct="0"/>
            <a:endParaRPr lang="en-US" sz="2400" b="1"/>
          </a:p>
          <a:p>
            <a:pPr algn="justLow" eaLnBrk="0" hangingPunct="0"/>
            <a:endParaRPr lang="ar-SA" sz="2400" b="1">
              <a:latin typeface="AL-Mohanad" pitchFamily="2" charset="-78"/>
              <a:cs typeface="Times New Roman" pitchFamily="18" charset="0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274638" y="533400"/>
          <a:ext cx="8564562" cy="6019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58429"/>
                <a:gridCol w="4306133"/>
              </a:tblGrid>
              <a:tr h="53340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tx1"/>
                          </a:solidFill>
                        </a:rPr>
                        <a:t>تقرير البحث</a:t>
                      </a:r>
                      <a:endParaRPr lang="ar-S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tx1"/>
                          </a:solidFill>
                        </a:rPr>
                        <a:t>المقالة</a:t>
                      </a:r>
                      <a:endParaRPr lang="ar-S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42257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1- هو وسيلة يستخدمها الباحث للإعلام عن بحثه من حيث مشكلة البحث والفروض والإجراءات والنتائج التي توصل لها</a:t>
                      </a:r>
                      <a:endParaRPr lang="ar-SA" sz="2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1- يقوم فيها الكاتب بمناقشة قضية أو موضوع معين ، وليس بحثا عن نتائج وأدلة معينة</a:t>
                      </a:r>
                      <a:endParaRPr lang="ar-SA" sz="2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42257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2- يسجل فيه الباحث مشكلة معينة وفروض هذه المشكلة ومنهج بحثها والنتائج التي توصل لها إذا فهو يكشف عن إضافة علمية جديدة</a:t>
                      </a:r>
                      <a:endParaRPr lang="ar-SA" sz="2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2- فيها يعرض الكاتب قضية أو مشكلة ورأي الكاتب فيها وتلخيصا لآراء الآخرين.</a:t>
                      </a:r>
                      <a:endParaRPr lang="ar-SA" sz="2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42257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3- يلتزم فيه الباحث بقواعد في كتابته كالتقيد بتوثيق المصادر والمراجع</a:t>
                      </a:r>
                      <a:endParaRPr lang="ar-SA" sz="2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4- لا يتقيد الكاتب بإثبات أو توثيق مصادره ومراجعه.</a:t>
                      </a:r>
                      <a:endParaRPr lang="ar-SA" sz="2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42257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4- لغة البحث المستخدمة في كتابة التقرير واضحة دقيقة بعيدة عن المبالغة مثل مطلقا ، أبدا.. وذلك لأنه يعتمد على أدلة ومؤشرات</a:t>
                      </a:r>
                      <a:endParaRPr lang="ar-SA" sz="2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قد يستخدم كلمات مبالغة .</a:t>
                      </a:r>
                      <a:endParaRPr lang="ar-SA" sz="2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33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1"/>
          <p:cNvSpPr>
            <a:spLocks noChangeArrowheads="1"/>
          </p:cNvSpPr>
          <p:nvPr/>
        </p:nvSpPr>
        <p:spPr bwMode="auto">
          <a:xfrm>
            <a:off x="609600" y="2557463"/>
            <a:ext cx="7924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eaLnBrk="0" hangingPunct="0"/>
            <a:endParaRPr lang="en-US" sz="2400" b="1"/>
          </a:p>
          <a:p>
            <a:pPr algn="justLow" eaLnBrk="0" hangingPunct="0"/>
            <a:endParaRPr lang="ar-SA" sz="2400" b="1">
              <a:latin typeface="AL-Mohanad" pitchFamily="2" charset="-78"/>
              <a:cs typeface="Times New Roman" pitchFamily="18" charset="0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304800" y="838200"/>
          <a:ext cx="8488363" cy="529272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20541"/>
                <a:gridCol w="4267822"/>
              </a:tblGrid>
              <a:tr h="720575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tx1"/>
                          </a:solidFill>
                        </a:rPr>
                        <a:t>تابع تقرير البحث</a:t>
                      </a:r>
                      <a:endParaRPr lang="ar-SA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22" marB="45722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tx1"/>
                          </a:solidFill>
                        </a:rPr>
                        <a:t>المقالة</a:t>
                      </a:r>
                      <a:endParaRPr lang="ar-SA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22" marB="45722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920303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5- لا يستخدم في البحث لغة ضمير المتكلم مثل قمت </a:t>
                      </a:r>
                      <a:r>
                        <a:rPr lang="ar-SA" sz="2400" b="1" dirty="0" err="1" smtClean="0"/>
                        <a:t>ـ</a:t>
                      </a:r>
                      <a:r>
                        <a:rPr lang="ar-SA" sz="2400" b="1" dirty="0" smtClean="0"/>
                        <a:t> فعلت ولكن يستخدم قام الباحث آي يستخدم ضمير الغائب للموضوعية والدقة.</a:t>
                      </a:r>
                      <a:endParaRPr lang="ar-SA" sz="2400" b="1" dirty="0"/>
                    </a:p>
                  </a:txBody>
                  <a:tcPr marT="45722" marB="45722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..5- يستخدم صيغة المتكلم قمت ، فعلت ، قابلت</a:t>
                      </a:r>
                      <a:endParaRPr lang="ar-SA" sz="2400" b="1" dirty="0"/>
                    </a:p>
                  </a:txBody>
                  <a:tcPr marT="45722" marB="45722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651847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6- يراعي الباحث الترابط والتسلسل والمنطقية في عرض المشكلة وإثبات فروضها والوصول للنتائج</a:t>
                      </a:r>
                    </a:p>
                    <a:p>
                      <a:pPr rtl="1"/>
                      <a:r>
                        <a:rPr lang="ar-SA" sz="2400" b="1" dirty="0" smtClean="0"/>
                        <a:t>وله شكل محدد في إخراجه وتنظيمه وكتابة هوامشه</a:t>
                      </a:r>
                    </a:p>
                    <a:p>
                      <a:pPr rtl="1"/>
                      <a:endParaRPr lang="ar-SA" sz="2400" b="1" dirty="0"/>
                    </a:p>
                  </a:txBody>
                  <a:tcPr marT="45722" marB="45722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6-  يراعي الكاتب أسلوب التشويق . </a:t>
                      </a:r>
                    </a:p>
                    <a:p>
                      <a:pPr rtl="1"/>
                      <a:r>
                        <a:rPr lang="ar-SA" sz="2400" b="1" dirty="0" smtClean="0"/>
                        <a:t>لا يوجد مثل تلك القواعد الخاصة بتقرير البحث</a:t>
                      </a:r>
                      <a:endParaRPr lang="ar-SA" sz="2400" b="1" dirty="0"/>
                    </a:p>
                  </a:txBody>
                  <a:tcPr marT="45722" marB="45722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535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653</Words>
  <Application>Microsoft Office PowerPoint</Application>
  <PresentationFormat>عرض على الشاشة (3:4)‏</PresentationFormat>
  <Paragraphs>91</Paragraphs>
  <Slides>10</Slides>
  <Notes>10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مكتبة احمد</dc:creator>
  <cp:lastModifiedBy>مكتبة احمد</cp:lastModifiedBy>
  <cp:revision>2</cp:revision>
  <dcterms:created xsi:type="dcterms:W3CDTF">2019-03-14T05:19:27Z</dcterms:created>
  <dcterms:modified xsi:type="dcterms:W3CDTF">2019-03-14T05:36:51Z</dcterms:modified>
</cp:coreProperties>
</file>