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C76D6B9-B1E5-44B1-9F2B-B7165C6E55E7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84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4573114-7AF4-43D7-98B7-CDE8256E0364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93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7387003-D2F1-449D-B32B-EAD4D83B3961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85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366615B-910B-4F6B-A51C-454E0BE74C6B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86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9C0FF33-DD0A-4000-B6C8-D8FB394392B1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87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599C5E7-4091-410A-81C1-7E89E10AF5C5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88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B3AF939-EB1B-438F-9C88-F0AB0706D25F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89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7269350-5068-4ED6-9D41-341DAA116A41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290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1FFD127-7653-4B15-9AE9-278CDEF155F5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291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09FE47-E70B-42EE-8027-4217B3054AE1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92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1447800"/>
            <a:ext cx="8915400" cy="48006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endParaRPr lang="ar-SA" sz="2400" b="1" dirty="0">
              <a:solidFill>
                <a:schemeClr val="accent5">
                  <a:lumMod val="25000"/>
                </a:schemeClr>
              </a:solidFill>
            </a:endParaRPr>
          </a:p>
          <a:p>
            <a:pPr algn="r">
              <a:defRPr/>
            </a:pPr>
            <a:endParaRPr lang="ar-SA" sz="2400" b="1" dirty="0">
              <a:solidFill>
                <a:schemeClr val="accent5">
                  <a:lumMod val="25000"/>
                </a:schemeClr>
              </a:solidFill>
            </a:endParaRPr>
          </a:p>
          <a:p>
            <a:pPr algn="r">
              <a:defRPr/>
            </a:pPr>
            <a:r>
              <a:rPr lang="ar-SA" sz="3200" b="1" u="sng" dirty="0">
                <a:solidFill>
                  <a:srgbClr val="7E0000"/>
                </a:solidFill>
              </a:rPr>
              <a:t>1- الدراسات المسحية: </a:t>
            </a:r>
            <a:r>
              <a:rPr lang="ar-SA" sz="3200" b="1" dirty="0">
                <a:solidFill>
                  <a:schemeClr val="accent5">
                    <a:lumMod val="25000"/>
                  </a:schemeClr>
                </a:solidFill>
              </a:rPr>
              <a:t>وتشمل المسح المدرسي والمسح الاجتماعي، ودراسات الرأي العام .</a:t>
            </a:r>
          </a:p>
          <a:p>
            <a:pPr algn="r">
              <a:defRPr/>
            </a:pPr>
            <a:r>
              <a:rPr lang="ar-SA" sz="3200" b="1" dirty="0">
                <a:solidFill>
                  <a:schemeClr val="accent5">
                    <a:lumMod val="25000"/>
                  </a:schemeClr>
                </a:solidFill>
              </a:rPr>
              <a:t>2</a:t>
            </a:r>
            <a:r>
              <a:rPr lang="ar-SA" sz="3200" b="1" u="sng" dirty="0">
                <a:solidFill>
                  <a:srgbClr val="7E0000"/>
                </a:solidFill>
              </a:rPr>
              <a:t>- دراسات العلاقات المتبادلة :</a:t>
            </a:r>
            <a:r>
              <a:rPr lang="ar-SA" sz="3200" b="1" dirty="0">
                <a:solidFill>
                  <a:schemeClr val="accent5">
                    <a:lumMod val="25000"/>
                  </a:schemeClr>
                </a:solidFill>
              </a:rPr>
              <a:t>وتشمل دراسات الحالة والدراسات المقارنة والارتباطية.</a:t>
            </a:r>
          </a:p>
          <a:p>
            <a:pPr algn="r">
              <a:defRPr/>
            </a:pPr>
            <a:r>
              <a:rPr lang="ar-SA" sz="3200" b="1" dirty="0">
                <a:solidFill>
                  <a:schemeClr val="accent5">
                    <a:lumMod val="25000"/>
                  </a:schemeClr>
                </a:solidFill>
              </a:rPr>
              <a:t>3</a:t>
            </a:r>
            <a:r>
              <a:rPr lang="ar-SA" sz="3200" b="1" u="sng" dirty="0">
                <a:solidFill>
                  <a:srgbClr val="7E0000"/>
                </a:solidFill>
              </a:rPr>
              <a:t>- الدراسات التتبعية :</a:t>
            </a:r>
            <a:r>
              <a:rPr lang="ar-SA" sz="3200" b="1" dirty="0">
                <a:solidFill>
                  <a:schemeClr val="accent5">
                    <a:lumMod val="25000"/>
                  </a:schemeClr>
                </a:solidFill>
              </a:rPr>
              <a:t>مثل دراسات النمو الطولي والمستعرض والاتجاهات التتبعية.</a:t>
            </a:r>
          </a:p>
          <a:p>
            <a:pPr algn="r">
              <a:defRPr/>
            </a:pPr>
            <a:endParaRPr lang="ar-SA" sz="2400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76200"/>
            <a:ext cx="3200400" cy="1676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أنماط الدراسات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الوصفية</a:t>
            </a:r>
          </a:p>
        </p:txBody>
      </p:sp>
    </p:spTree>
    <p:extLst>
      <p:ext uri="{BB962C8B-B14F-4D97-AF65-F5344CB8AC3E}">
        <p14:creationId xmlns:p14="http://schemas.microsoft.com/office/powerpoint/2010/main" val="178398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228600"/>
            <a:ext cx="8915400" cy="6400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endParaRPr lang="ar-SA" b="1" u="sng" dirty="0">
              <a:solidFill>
                <a:srgbClr val="7E0000"/>
              </a:solidFill>
            </a:endParaRPr>
          </a:p>
          <a:p>
            <a:pPr algn="r">
              <a:defRPr/>
            </a:pPr>
            <a:endParaRPr lang="ar-SA" b="1" u="sng" dirty="0">
              <a:solidFill>
                <a:srgbClr val="7E0000"/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7E0000"/>
                </a:solidFill>
              </a:rPr>
              <a:t>شروط يجب أن تراعي عند استخدام المنهج التجريبي:</a:t>
            </a:r>
          </a:p>
          <a:p>
            <a:pPr algn="r">
              <a:defRPr/>
            </a:pPr>
            <a:endParaRPr lang="ar-SA" b="1" u="sng" dirty="0">
              <a:solidFill>
                <a:srgbClr val="7E0000"/>
              </a:solidFill>
            </a:endParaRP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1- استخدام قيم متباينة للمتغير التجريبي لمعرفة أثر هذا التباين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على المتغير التابع.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2- وبالنسبة للظواهر الإنسانية: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يحافظ على استمرارية دافعية المفحوصين.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عزل آي عوامل قد تؤثر في نتائج التجربة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أن يقلل أثر الاختلاط بين المجموعة الضابطة والتجريبية.</a:t>
            </a: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609600"/>
            <a:ext cx="2895600" cy="1295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شروط يجب أن يراعيها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الباحث</a:t>
            </a:r>
          </a:p>
        </p:txBody>
      </p:sp>
    </p:spTree>
    <p:extLst>
      <p:ext uri="{BB962C8B-B14F-4D97-AF65-F5344CB8AC3E}">
        <p14:creationId xmlns:p14="http://schemas.microsoft.com/office/powerpoint/2010/main" val="770531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نجمة ذات 8 نقاط 4"/>
          <p:cNvSpPr>
            <a:spLocks noChangeArrowheads="1"/>
          </p:cNvSpPr>
          <p:nvPr/>
        </p:nvSpPr>
        <p:spPr bwMode="auto">
          <a:xfrm>
            <a:off x="1676400" y="2286000"/>
            <a:ext cx="5562600" cy="2057400"/>
          </a:xfrm>
          <a:prstGeom prst="star8">
            <a:avLst>
              <a:gd name="adj" fmla="val 375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sz="3200" b="1"/>
          </a:p>
          <a:p>
            <a:r>
              <a:rPr lang="ar-SA" sz="3200" b="1"/>
              <a:t>المنهج التجريبي</a:t>
            </a:r>
          </a:p>
        </p:txBody>
      </p:sp>
    </p:spTree>
    <p:extLst>
      <p:ext uri="{BB962C8B-B14F-4D97-AF65-F5344CB8AC3E}">
        <p14:creationId xmlns:p14="http://schemas.microsoft.com/office/powerpoint/2010/main" val="390408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533400"/>
            <a:ext cx="8915400" cy="5410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1</a:t>
            </a:r>
            <a:r>
              <a:rPr lang="ar-SA" b="1" u="sng" dirty="0">
                <a:solidFill>
                  <a:srgbClr val="C00000"/>
                </a:solidFill>
              </a:rPr>
              <a:t>- في الأسلوب التجريبي:</a:t>
            </a:r>
          </a:p>
          <a:p>
            <a:pPr algn="r">
              <a:defRPr/>
            </a:pPr>
            <a:r>
              <a:rPr lang="ar-SA" b="1" u="sng" dirty="0">
                <a:solidFill>
                  <a:srgbClr val="0070C0"/>
                </a:solidFill>
              </a:rPr>
              <a:t>الباحث لا يتقيد بالواقع إنما يحاول تشكيله عن طريق إدخال تغييرات عليه وقياس أثر هذه التغييرات.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ar-SA" b="1" u="sng" dirty="0">
                <a:solidFill>
                  <a:srgbClr val="C00000"/>
                </a:solidFill>
              </a:rPr>
              <a:t>ويمارس الباحث بالبحث التجريبي الأسس التالية:</a:t>
            </a:r>
          </a:p>
          <a:p>
            <a:pPr algn="r">
              <a:defRPr/>
            </a:pPr>
            <a:r>
              <a:rPr lang="ar-SA" b="1" u="sng" dirty="0">
                <a:solidFill>
                  <a:srgbClr val="006600"/>
                </a:solidFill>
              </a:rPr>
              <a:t>أ- بناء تصميم تجريبي </a:t>
            </a:r>
            <a:r>
              <a:rPr lang="ar-SA" b="1" u="sng" dirty="0">
                <a:solidFill>
                  <a:srgbClr val="0070C0"/>
                </a:solidFill>
              </a:rPr>
              <a:t>: ويقصد </a:t>
            </a:r>
            <a:r>
              <a:rPr lang="ar-SA" b="1" u="sng" dirty="0" err="1">
                <a:solidFill>
                  <a:srgbClr val="0070C0"/>
                </a:solidFill>
              </a:rPr>
              <a:t>به</a:t>
            </a:r>
            <a:r>
              <a:rPr lang="ar-SA" b="1" u="sng" dirty="0">
                <a:solidFill>
                  <a:srgbClr val="0070C0"/>
                </a:solidFill>
              </a:rPr>
              <a:t> إعداد </a:t>
            </a:r>
            <a:r>
              <a:rPr lang="ar-SA" b="1" dirty="0">
                <a:solidFill>
                  <a:srgbClr val="0070C0"/>
                </a:solidFill>
              </a:rPr>
              <a:t>الإجراءات التي سيستخدمها الباحث لاختبار فروضه، ومن هذه الإجراءات، اختيار العينة-ضبط العوامل المؤثرة غير العامل المستقل- تحديد مكان وزمان التجربة - إعداد الاختبارات.</a:t>
            </a:r>
          </a:p>
          <a:p>
            <a:pPr algn="r">
              <a:defRPr/>
            </a:pPr>
            <a:r>
              <a:rPr lang="ar-SA" b="1" u="sng" dirty="0">
                <a:solidFill>
                  <a:srgbClr val="006600"/>
                </a:solidFill>
              </a:rPr>
              <a:t>ب- الإجراء الفعلي للتجربة ويقصد بالتجربة </a:t>
            </a:r>
            <a:r>
              <a:rPr lang="ar-SA" b="1" dirty="0">
                <a:solidFill>
                  <a:srgbClr val="0070C0"/>
                </a:solidFill>
              </a:rPr>
              <a:t>: إحداث تغير ما في الواقع وملاحظة نتائج هذا التغير </a:t>
            </a: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. </a:t>
            </a: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76200"/>
            <a:ext cx="2590800" cy="1676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مفهوم المنهج 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التجريبي</a:t>
            </a:r>
          </a:p>
        </p:txBody>
      </p:sp>
    </p:spTree>
    <p:extLst>
      <p:ext uri="{BB962C8B-B14F-4D97-AF65-F5344CB8AC3E}">
        <p14:creationId xmlns:p14="http://schemas.microsoft.com/office/powerpoint/2010/main" val="2907077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990600"/>
            <a:ext cx="8915400" cy="5410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1</a:t>
            </a:r>
            <a:r>
              <a:rPr lang="ar-SA" b="1" u="sng" dirty="0">
                <a:solidFill>
                  <a:srgbClr val="C00000"/>
                </a:solidFill>
              </a:rPr>
              <a:t>- ويعرف الأسلوب التجريبي: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1- تغير متعمد ومضبوط للشروط المحددة للواقع أو الظاهرة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موضوع الدراسة، وملاحظة ما ينتج عن هذا التغير من آثار في هذا الواقع أو هذه الظاهرة.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2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- ملاحظة تتم تحت ظروف مضبوطة لإثبات الفروض  ومعرفة العلاقات السببية </a:t>
            </a: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.</a:t>
            </a:r>
          </a:p>
          <a:p>
            <a:pPr algn="r">
              <a:defRPr/>
            </a:pPr>
            <a:r>
              <a:rPr lang="ar-SA" b="1" u="sng" dirty="0">
                <a:solidFill>
                  <a:srgbClr val="7E0000"/>
                </a:solidFill>
              </a:rPr>
              <a:t>ويقصد بالظروف المضبوطة</a:t>
            </a: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: </a:t>
            </a:r>
            <a:r>
              <a:rPr lang="ar-SA" b="1" dirty="0">
                <a:solidFill>
                  <a:srgbClr val="9900CC"/>
                </a:solidFill>
              </a:rPr>
              <a:t>إدخال المتغير التجريبي إلى الواقع وضبط تأثير العوامل الأخرى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3- البحث التجريبي هو استخدام التجربة في إثبات الفروض</a:t>
            </a:r>
            <a:r>
              <a:rPr lang="ar-SA" b="1" dirty="0">
                <a:solidFill>
                  <a:srgbClr val="006600"/>
                </a:solidFill>
              </a:rPr>
              <a:t>.</a:t>
            </a: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76200"/>
            <a:ext cx="2590800" cy="1676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مفهوم المنهج 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التجريبي</a:t>
            </a:r>
          </a:p>
        </p:txBody>
      </p:sp>
    </p:spTree>
    <p:extLst>
      <p:ext uri="{BB962C8B-B14F-4D97-AF65-F5344CB8AC3E}">
        <p14:creationId xmlns:p14="http://schemas.microsoft.com/office/powerpoint/2010/main" val="2539804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990600"/>
            <a:ext cx="8915400" cy="5410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1</a:t>
            </a:r>
            <a:r>
              <a:rPr lang="ar-SA" b="1" u="sng" dirty="0">
                <a:solidFill>
                  <a:srgbClr val="C00000"/>
                </a:solidFill>
              </a:rPr>
              <a:t>-العوامل المؤثرة: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كل العوامل التي تؤثر في الموقف.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2- العامل المستقل أو العامل التجريبي أو المتغير التجريبي: 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هو العامل الذي نريد قياس تأثيره على الموقف.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3- العامل التابع أو العامل الناتج أو المتغير الناتج 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هو العامل أو التغير الذي ينتج عن تأثير العامل المستقل.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4- ضبط العوامل: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ويقصد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بها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إبعاد تأثير جميع العوامل المؤثرة في الموقف ما عدا العامل التجريبي.</a:t>
            </a:r>
          </a:p>
          <a:p>
            <a:pPr algn="r">
              <a:defRPr/>
            </a:pPr>
            <a:endParaRPr lang="ar-SA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76200"/>
            <a:ext cx="2590800" cy="1676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مصطلحات البحث  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التجريبي</a:t>
            </a:r>
          </a:p>
        </p:txBody>
      </p:sp>
    </p:spTree>
    <p:extLst>
      <p:ext uri="{BB962C8B-B14F-4D97-AF65-F5344CB8AC3E}">
        <p14:creationId xmlns:p14="http://schemas.microsoft.com/office/powerpoint/2010/main" val="4140092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228600"/>
            <a:ext cx="8915400" cy="6400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1</a:t>
            </a:r>
            <a:r>
              <a:rPr lang="ar-SA" sz="2400" b="1" u="sng" dirty="0">
                <a:solidFill>
                  <a:srgbClr val="C00000"/>
                </a:solidFill>
              </a:rPr>
              <a:t>- المجموعة التجريبية: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وهي المجموعة التي تتعرض للمتغير التجريبي أو المستقل لمعرفة تأثيره عليها.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2- المجموعة الضابطة: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وهي المجموعة التي لا تتعرض للمتغير المستقل أو التابع وتبقي تحت الظروف الطبيعية وهي أساس للحكم ومعرفة النتيجة.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3- ضبط المتغيرات: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ضبط  تأثير جميع العوامل المؤثرة في المتغير التابع ما عدا المتغير التجريبي أو المستقل.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7030A0"/>
                </a:solidFill>
              </a:rPr>
              <a:t>وعملية الضبط تتم من خلال: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006600"/>
                </a:solidFill>
              </a:rPr>
              <a:t>أولا : ضبط تأثير جميع العوامل </a:t>
            </a:r>
            <a:r>
              <a:rPr lang="ar-SA" sz="2400" b="1" u="sng" dirty="0" err="1">
                <a:solidFill>
                  <a:srgbClr val="006600"/>
                </a:solidFill>
              </a:rPr>
              <a:t>المؤثرماعدا</a:t>
            </a:r>
            <a:r>
              <a:rPr lang="ar-SA" sz="2400" b="1" u="sng" dirty="0">
                <a:solidFill>
                  <a:srgbClr val="006600"/>
                </a:solidFill>
              </a:rPr>
              <a:t> العامل التجريبي تتم بطريقتين 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أ- </a:t>
            </a:r>
            <a:r>
              <a:rPr lang="ar-SA" sz="2400" b="1" u="sng" dirty="0">
                <a:solidFill>
                  <a:schemeClr val="accent1">
                    <a:lumMod val="25000"/>
                  </a:schemeClr>
                </a:solidFill>
              </a:rPr>
              <a:t>عزل المتغيرات 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المؤثرة جميعها والبقاء على التجريبي وذلك بالمجموعة التجريبية.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ب- </a:t>
            </a:r>
            <a:r>
              <a:rPr lang="ar-SA" sz="2400" b="1" u="sng" dirty="0">
                <a:solidFill>
                  <a:schemeClr val="accent1">
                    <a:lumMod val="25000"/>
                  </a:schemeClr>
                </a:solidFill>
              </a:rPr>
              <a:t>تثبيت جميع المتغيرات 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بين المجموعتين التجريبية والضابطة ما عدا التجريبي على التجريبية فقط وهذا يسمي المجموعات المتكافئة.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006600"/>
                </a:solidFill>
              </a:rPr>
              <a:t>ثانيا: ضبط </a:t>
            </a:r>
            <a:r>
              <a:rPr lang="ar-SA" sz="2400" b="1" u="sng" dirty="0" err="1">
                <a:solidFill>
                  <a:srgbClr val="006600"/>
                </a:solidFill>
              </a:rPr>
              <a:t>اجراءات</a:t>
            </a:r>
            <a:r>
              <a:rPr lang="ar-SA" sz="2400" b="1" u="sng" dirty="0">
                <a:solidFill>
                  <a:srgbClr val="006600"/>
                </a:solidFill>
              </a:rPr>
              <a:t> الدراسة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4</a:t>
            </a:r>
            <a:r>
              <a:rPr lang="ar-SA" sz="2400" b="1" dirty="0">
                <a:solidFill>
                  <a:srgbClr val="C00000"/>
                </a:solidFill>
              </a:rPr>
              <a:t>- التحكم في مقدار المتغير التجريبي</a:t>
            </a:r>
            <a:r>
              <a:rPr lang="ar-SA" sz="2400" b="1" u="sng" dirty="0">
                <a:solidFill>
                  <a:srgbClr val="C00000"/>
                </a:solidFill>
              </a:rPr>
              <a:t>: </a:t>
            </a:r>
            <a:r>
              <a:rPr lang="ar-SA" sz="2400" b="1" u="sng" dirty="0">
                <a:solidFill>
                  <a:schemeClr val="accent5">
                    <a:lumMod val="25000"/>
                  </a:schemeClr>
                </a:solidFill>
              </a:rPr>
              <a:t>بالزيادة أو النقص مع رصد نتيجة ذلك</a:t>
            </a:r>
            <a:r>
              <a:rPr lang="ar-SA" sz="2400" b="1" u="sng" dirty="0">
                <a:solidFill>
                  <a:srgbClr val="C00000"/>
                </a:solidFill>
              </a:rPr>
              <a:t>.</a:t>
            </a: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-76200"/>
            <a:ext cx="2590800" cy="914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مصطلحات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مجموعات الدراسة</a:t>
            </a:r>
          </a:p>
        </p:txBody>
      </p:sp>
    </p:spTree>
    <p:extLst>
      <p:ext uri="{BB962C8B-B14F-4D97-AF65-F5344CB8AC3E}">
        <p14:creationId xmlns:p14="http://schemas.microsoft.com/office/powerpoint/2010/main" val="1029558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0" y="228600"/>
            <a:ext cx="8915400" cy="4876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b="1" u="sng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1- تجارب معملية وتجارب غير معملية </a:t>
            </a:r>
          </a:p>
          <a:p>
            <a:pPr algn="r">
              <a:defRPr/>
            </a:pPr>
            <a:r>
              <a:rPr lang="ar-SA" b="1" u="sng" dirty="0">
                <a:solidFill>
                  <a:srgbClr val="006600"/>
                </a:solidFill>
              </a:rPr>
              <a:t>تجربة معملية : 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وتتم في الظروف الطبيعية مثل( داخل المعمل وتكون أكثر دقة)  </a:t>
            </a:r>
          </a:p>
          <a:p>
            <a:pPr algn="r">
              <a:defRPr/>
            </a:pPr>
            <a:r>
              <a:rPr lang="ar-SA" b="1" u="sng" dirty="0">
                <a:solidFill>
                  <a:srgbClr val="006600"/>
                </a:solidFill>
              </a:rPr>
              <a:t>تجربة غير معملية:</a:t>
            </a: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 مثل إجراء  تجربة عن أثر التدخين على صحة الإنسان.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2- تجارب تجري على مجموعة واحدة أو مجموعتين أو أكثر.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3- تجارب طويلة وتجارب قصيرة.</a:t>
            </a: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 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 </a:t>
            </a: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-76200" y="228600"/>
            <a:ext cx="2590800" cy="1295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أنواع التجارب</a:t>
            </a:r>
          </a:p>
        </p:txBody>
      </p:sp>
    </p:spTree>
    <p:extLst>
      <p:ext uri="{BB962C8B-B14F-4D97-AF65-F5344CB8AC3E}">
        <p14:creationId xmlns:p14="http://schemas.microsoft.com/office/powerpoint/2010/main" val="4015904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228600"/>
            <a:ext cx="8915400" cy="6400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أنواع التصميمات التجريبية:</a:t>
            </a: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1</a:t>
            </a:r>
            <a:r>
              <a:rPr lang="ar-SA" b="1" u="sng" dirty="0">
                <a:solidFill>
                  <a:srgbClr val="002060"/>
                </a:solidFill>
              </a:rPr>
              <a:t>- تصميم تجريبي باستخدام مجموعة واحدة</a:t>
            </a:r>
            <a:r>
              <a:rPr lang="ar-SA" b="1" u="sng" dirty="0">
                <a:solidFill>
                  <a:srgbClr val="C00000"/>
                </a:solidFill>
              </a:rPr>
              <a:t>.</a:t>
            </a:r>
          </a:p>
          <a:p>
            <a:pPr algn="r">
              <a:defRPr/>
            </a:pPr>
            <a:r>
              <a:rPr lang="ar-SA" b="1" dirty="0">
                <a:solidFill>
                  <a:srgbClr val="006600"/>
                </a:solidFill>
              </a:rPr>
              <a:t>يعتمد على مجموعة واحدة تتعرض لاختبار قبلي وبعدي وهو سهل الاستخدام ، ولكن من عيوبه  صعوبة إرجاع الفروق إلى المتغير التجريبي ،فقد تتأثر درجات العينة بالاختبار القبلي، أو قد يرجع التحسن في أدائهم لعوامل أخرى مثل عامل النمو أو النضج .</a:t>
            </a:r>
          </a:p>
          <a:p>
            <a:pPr algn="r">
              <a:defRPr/>
            </a:pPr>
            <a:r>
              <a:rPr lang="ar-SA" b="1" dirty="0">
                <a:solidFill>
                  <a:srgbClr val="006600"/>
                </a:solidFill>
              </a:rPr>
              <a:t>ولكن يفيد استخدامه في الحالات التالية:</a:t>
            </a:r>
          </a:p>
          <a:p>
            <a:pPr algn="r">
              <a:defRPr/>
            </a:pPr>
            <a:r>
              <a:rPr lang="ar-SA" b="1" dirty="0">
                <a:solidFill>
                  <a:srgbClr val="006600"/>
                </a:solidFill>
              </a:rPr>
              <a:t>1- عندما يكون للعامل التجريبي تأثير قوي.</a:t>
            </a:r>
          </a:p>
          <a:p>
            <a:pPr algn="r">
              <a:defRPr/>
            </a:pPr>
            <a:r>
              <a:rPr lang="ar-SA" b="1" dirty="0">
                <a:solidFill>
                  <a:srgbClr val="006600"/>
                </a:solidFill>
              </a:rPr>
              <a:t>2- قصر مدة التجربة. </a:t>
            </a:r>
          </a:p>
          <a:p>
            <a:pPr algn="r">
              <a:defRPr/>
            </a:pPr>
            <a:endParaRPr lang="ar-SA" b="1" u="sng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 </a:t>
            </a: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609600"/>
            <a:ext cx="2590800" cy="1295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أنواع التصميمات</a:t>
            </a:r>
          </a:p>
          <a:p>
            <a:pPr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التجريبية</a:t>
            </a:r>
          </a:p>
        </p:txBody>
      </p:sp>
      <p:sp>
        <p:nvSpPr>
          <p:cNvPr id="136196" name="مستطيل مستدير الزوايا 4"/>
          <p:cNvSpPr>
            <a:spLocks noChangeArrowheads="1"/>
          </p:cNvSpPr>
          <p:nvPr/>
        </p:nvSpPr>
        <p:spPr bwMode="auto">
          <a:xfrm>
            <a:off x="2514600" y="53340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sz="2000" b="1"/>
              <a:t>المجموعة التجريبية</a:t>
            </a:r>
          </a:p>
        </p:txBody>
      </p:sp>
      <p:sp>
        <p:nvSpPr>
          <p:cNvPr id="136197" name="سهم إلى اليسار 6"/>
          <p:cNvSpPr>
            <a:spLocks noChangeArrowheads="1"/>
          </p:cNvSpPr>
          <p:nvPr/>
        </p:nvSpPr>
        <p:spPr bwMode="auto">
          <a:xfrm>
            <a:off x="4114800" y="5410200"/>
            <a:ext cx="1600200" cy="762000"/>
          </a:xfrm>
          <a:prstGeom prst="leftArrow">
            <a:avLst>
              <a:gd name="adj1" fmla="val 50000"/>
              <a:gd name="adj2" fmla="val 5000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sz="2000" b="1"/>
              <a:t>الاختبار القبلي</a:t>
            </a:r>
          </a:p>
        </p:txBody>
      </p:sp>
      <p:sp>
        <p:nvSpPr>
          <p:cNvPr id="136198" name="سهم إلى اليسار 7"/>
          <p:cNvSpPr>
            <a:spLocks noChangeArrowheads="1"/>
          </p:cNvSpPr>
          <p:nvPr/>
        </p:nvSpPr>
        <p:spPr bwMode="auto">
          <a:xfrm>
            <a:off x="533400" y="5410200"/>
            <a:ext cx="1752600" cy="762000"/>
          </a:xfrm>
          <a:prstGeom prst="leftArrow">
            <a:avLst>
              <a:gd name="adj1" fmla="val 50000"/>
              <a:gd name="adj2" fmla="val 5000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sz="2000" b="1"/>
              <a:t>الاختبار البعدي</a:t>
            </a:r>
          </a:p>
        </p:txBody>
      </p:sp>
    </p:spTree>
    <p:extLst>
      <p:ext uri="{BB962C8B-B14F-4D97-AF65-F5344CB8AC3E}">
        <p14:creationId xmlns:p14="http://schemas.microsoft.com/office/powerpoint/2010/main" val="4244077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76200"/>
            <a:ext cx="8915400" cy="6781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002060"/>
                </a:solidFill>
              </a:rPr>
              <a:t>2- المجموعات المتكافئة:</a:t>
            </a:r>
            <a:endParaRPr lang="ar-SA" b="1" u="sng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ar-SA" b="1" dirty="0">
                <a:solidFill>
                  <a:schemeClr val="accent5">
                    <a:lumMod val="25000"/>
                  </a:schemeClr>
                </a:solidFill>
              </a:rPr>
              <a:t>يعتمد على جعل المجموعة الضابطة متكافئتين في جميع الظروف فيما عدا العامل التجريبي، ويستخدم لتحقيق المجموعات المتكافئة عدة أساليب منها:</a:t>
            </a:r>
          </a:p>
          <a:p>
            <a:pPr algn="r">
              <a:defRPr/>
            </a:pPr>
            <a:r>
              <a:rPr lang="ar-SA" b="1" dirty="0">
                <a:solidFill>
                  <a:srgbClr val="006600"/>
                </a:solidFill>
              </a:rPr>
              <a:t>1</a:t>
            </a:r>
            <a:r>
              <a:rPr lang="ar-SA" b="1" u="sng" dirty="0">
                <a:solidFill>
                  <a:srgbClr val="7E0000"/>
                </a:solidFill>
              </a:rPr>
              <a:t>- الأسلوب العشوائي.</a:t>
            </a:r>
          </a:p>
          <a:p>
            <a:pPr algn="r">
              <a:defRPr/>
            </a:pPr>
            <a:r>
              <a:rPr lang="ar-SA" b="1" dirty="0">
                <a:solidFill>
                  <a:srgbClr val="006600"/>
                </a:solidFill>
              </a:rPr>
              <a:t>2</a:t>
            </a:r>
            <a:r>
              <a:rPr lang="ar-SA" b="1" dirty="0">
                <a:solidFill>
                  <a:srgbClr val="7E0000"/>
                </a:solidFill>
              </a:rPr>
              <a:t>- الأسلوب الإحصائي: </a:t>
            </a:r>
            <a:r>
              <a:rPr lang="ar-SA" b="1" dirty="0">
                <a:solidFill>
                  <a:srgbClr val="006600"/>
                </a:solidFill>
              </a:rPr>
              <a:t>كأن يحسب المتوسطات الحسابية والانحرافات المعيارية للعوامل المؤثرة.</a:t>
            </a:r>
          </a:p>
          <a:p>
            <a:pPr algn="r">
              <a:defRPr/>
            </a:pPr>
            <a:r>
              <a:rPr lang="ar-SA" b="1" u="sng" dirty="0">
                <a:solidFill>
                  <a:srgbClr val="7E0000"/>
                </a:solidFill>
              </a:rPr>
              <a:t>3- الأزواج المتماثلة.</a:t>
            </a:r>
          </a:p>
          <a:p>
            <a:pPr algn="r">
              <a:defRPr/>
            </a:pPr>
            <a:r>
              <a:rPr lang="ar-SA" b="1" u="sng" dirty="0">
                <a:solidFill>
                  <a:srgbClr val="7E0000"/>
                </a:solidFill>
              </a:rPr>
              <a:t>4- أسلوب التوائم.</a:t>
            </a:r>
          </a:p>
          <a:p>
            <a:pPr algn="r">
              <a:defRPr/>
            </a:pPr>
            <a:r>
              <a:rPr lang="ar-SA" b="1" u="sng" dirty="0">
                <a:solidFill>
                  <a:srgbClr val="7E0000"/>
                </a:solidFill>
              </a:rPr>
              <a:t>3- أسلوب تدوير المجموعات:</a:t>
            </a:r>
          </a:p>
          <a:p>
            <a:pPr algn="r">
              <a:defRPr/>
            </a:pPr>
            <a:r>
              <a:rPr lang="ar-SA" b="1" dirty="0">
                <a:solidFill>
                  <a:srgbClr val="006600"/>
                </a:solidFill>
              </a:rPr>
              <a:t>عندما يريد الباحث تجريب أثر متغيرين على مجموعتين متكافئتين</a:t>
            </a:r>
          </a:p>
          <a:p>
            <a:pPr algn="r">
              <a:defRPr/>
            </a:pPr>
            <a:r>
              <a:rPr lang="ar-SA" b="1" dirty="0">
                <a:solidFill>
                  <a:srgbClr val="006600"/>
                </a:solidFill>
              </a:rPr>
              <a:t>فأنه يعرض كل مجموعة على حده مرة للمتغير التجريبي الأول  </a:t>
            </a:r>
            <a:r>
              <a:rPr lang="ar-SA" b="1" dirty="0" err="1">
                <a:solidFill>
                  <a:srgbClr val="006600"/>
                </a:solidFill>
              </a:rPr>
              <a:t>و</a:t>
            </a:r>
            <a:r>
              <a:rPr lang="ar-SA" b="1" dirty="0">
                <a:solidFill>
                  <a:srgbClr val="006600"/>
                </a:solidFill>
              </a:rPr>
              <a:t> مرة للمتغير التجريبي الثاني. ويحسب الفرق بين المتغيرين.</a:t>
            </a:r>
          </a:p>
          <a:p>
            <a:pPr algn="r">
              <a:defRPr/>
            </a:pPr>
            <a:endParaRPr lang="ar-SA" b="1" dirty="0">
              <a:solidFill>
                <a:srgbClr val="006600"/>
              </a:solidFill>
            </a:endParaRPr>
          </a:p>
          <a:p>
            <a:pPr algn="r">
              <a:defRPr/>
            </a:pPr>
            <a:endParaRPr lang="ar-SA" b="1" dirty="0">
              <a:solidFill>
                <a:srgbClr val="006600"/>
              </a:solidFill>
            </a:endParaRPr>
          </a:p>
          <a:p>
            <a:pPr algn="r">
              <a:defRPr/>
            </a:pPr>
            <a:endParaRPr lang="ar-SA" b="1" dirty="0">
              <a:solidFill>
                <a:srgbClr val="006600"/>
              </a:solidFill>
            </a:endParaRPr>
          </a:p>
          <a:p>
            <a:pPr algn="r">
              <a:defRPr/>
            </a:pPr>
            <a:endParaRPr lang="ar-SA" b="1" dirty="0">
              <a:solidFill>
                <a:srgbClr val="006600"/>
              </a:solidFill>
            </a:endParaRPr>
          </a:p>
          <a:p>
            <a:pPr algn="r">
              <a:defRPr/>
            </a:pPr>
            <a:endParaRPr lang="ar-SA" b="1" u="sng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 </a:t>
            </a:r>
          </a:p>
          <a:p>
            <a:pPr algn="r">
              <a:defRPr/>
            </a:pPr>
            <a:endParaRPr lang="ar-SA" sz="2400" b="1" u="sng" dirty="0">
              <a:solidFill>
                <a:srgbClr val="C00000"/>
              </a:solidFill>
            </a:endParaRPr>
          </a:p>
          <a:p>
            <a:pPr algn="r">
              <a:defRPr/>
            </a:pPr>
            <a:endParaRPr lang="ar-SA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609600"/>
            <a:ext cx="2895600" cy="1295400"/>
          </a:xfrm>
          <a:prstGeom prst="star8">
            <a:avLst>
              <a:gd name="adj" fmla="val 38250"/>
            </a:avLst>
          </a:prstGeom>
          <a:solidFill>
            <a:srgbClr val="92D050"/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تابع أنواع التصميمات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التجريبية</a:t>
            </a:r>
          </a:p>
        </p:txBody>
      </p:sp>
    </p:spTree>
    <p:extLst>
      <p:ext uri="{BB962C8B-B14F-4D97-AF65-F5344CB8AC3E}">
        <p14:creationId xmlns:p14="http://schemas.microsoft.com/office/powerpoint/2010/main" val="2270895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عرض على الشاشة (3:4)‏</PresentationFormat>
  <Paragraphs>121</Paragraphs>
  <Slides>10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2</cp:revision>
  <dcterms:created xsi:type="dcterms:W3CDTF">2019-03-14T05:19:27Z</dcterms:created>
  <dcterms:modified xsi:type="dcterms:W3CDTF">2019-03-14T05:35:10Z</dcterms:modified>
</cp:coreProperties>
</file>