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32FD8C-7EFF-479D-8100-9020A4EB9CEE}" type="datetimeFigureOut">
              <a:rPr lang="ar-IQ" smtClean="0"/>
              <a:t>08/07/1440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B677F5-2688-416D-B2A3-3AAC9EB715E0}" type="slidenum">
              <a:rPr lang="ar-IQ" smtClean="0"/>
              <a:t>‹#›</a:t>
            </a:fld>
            <a:endParaRPr lang="ar-IQ"/>
          </a:p>
        </p:txBody>
      </p:sp>
    </p:spTree>
    <p:extLst>
      <p:ext uri="{BB962C8B-B14F-4D97-AF65-F5344CB8AC3E}">
        <p14:creationId xmlns:p14="http://schemas.microsoft.com/office/powerpoint/2010/main" val="40901094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F27D42BC-704F-420B-B663-E8E7AA440FE3}" type="slidenum">
              <a:rPr lang="ar-SA" sz="1200" smtClean="0"/>
              <a:pPr eaLnBrk="1" hangingPunct="1"/>
              <a:t>1</a:t>
            </a:fld>
            <a:endParaRPr lang="en-US" sz="1200" smtClean="0"/>
          </a:p>
        </p:txBody>
      </p:sp>
      <p:sp>
        <p:nvSpPr>
          <p:cNvPr id="274435" name="Rectangle 2"/>
          <p:cNvSpPr>
            <a:spLocks noRot="1" noChangeArrowheads="1" noTextEdit="1"/>
          </p:cNvSpPr>
          <p:nvPr>
            <p:ph type="sldImg"/>
          </p:nvPr>
        </p:nvSpPr>
        <p:spPr>
          <a:ln/>
        </p:spPr>
      </p:sp>
      <p:sp>
        <p:nvSpPr>
          <p:cNvPr id="274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4F9EABFA-0D8C-4E3D-BE96-A1011F82122D}" type="slidenum">
              <a:rPr lang="ar-SA" sz="1200" smtClean="0"/>
              <a:pPr eaLnBrk="1" hangingPunct="1"/>
              <a:t>10</a:t>
            </a:fld>
            <a:endParaRPr lang="en-US" sz="1200" smtClean="0"/>
          </a:p>
        </p:txBody>
      </p:sp>
      <p:sp>
        <p:nvSpPr>
          <p:cNvPr id="283651" name="Rectangle 2"/>
          <p:cNvSpPr>
            <a:spLocks noRot="1" noChangeArrowheads="1" noTextEdit="1"/>
          </p:cNvSpPr>
          <p:nvPr>
            <p:ph type="sldImg"/>
          </p:nvPr>
        </p:nvSpPr>
        <p:spPr>
          <a:ln/>
        </p:spPr>
      </p:sp>
      <p:sp>
        <p:nvSpPr>
          <p:cNvPr id="283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751FAEFE-8AF2-42D5-9E65-1C87E5C58586}" type="slidenum">
              <a:rPr lang="ar-SA" sz="1200" smtClean="0"/>
              <a:pPr eaLnBrk="1" hangingPunct="1"/>
              <a:t>2</a:t>
            </a:fld>
            <a:endParaRPr lang="en-US" sz="1200" smtClean="0"/>
          </a:p>
        </p:txBody>
      </p:sp>
      <p:sp>
        <p:nvSpPr>
          <p:cNvPr id="275459" name="Rectangle 2"/>
          <p:cNvSpPr>
            <a:spLocks noRot="1" noChangeArrowheads="1" noTextEdit="1"/>
          </p:cNvSpPr>
          <p:nvPr>
            <p:ph type="sldImg"/>
          </p:nvPr>
        </p:nvSpPr>
        <p:spPr>
          <a:ln/>
        </p:spPr>
      </p:sp>
      <p:sp>
        <p:nvSpPr>
          <p:cNvPr id="275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EE302AC-4E43-42C1-9B21-8B6A8B3B9738}" type="slidenum">
              <a:rPr lang="ar-SA" sz="1200" smtClean="0"/>
              <a:pPr eaLnBrk="1" hangingPunct="1"/>
              <a:t>3</a:t>
            </a:fld>
            <a:endParaRPr lang="en-US" sz="1200" smtClean="0"/>
          </a:p>
        </p:txBody>
      </p:sp>
      <p:sp>
        <p:nvSpPr>
          <p:cNvPr id="276483" name="Rectangle 2"/>
          <p:cNvSpPr>
            <a:spLocks noRot="1" noChangeArrowheads="1" noTextEdit="1"/>
          </p:cNvSpPr>
          <p:nvPr>
            <p:ph type="sldImg"/>
          </p:nvPr>
        </p:nvSpPr>
        <p:spPr>
          <a:ln/>
        </p:spPr>
      </p:sp>
      <p:sp>
        <p:nvSpPr>
          <p:cNvPr id="276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AD17917A-1C48-4E58-9A2D-D24B27632412}" type="slidenum">
              <a:rPr lang="ar-SA" sz="1200" smtClean="0"/>
              <a:pPr eaLnBrk="1" hangingPunct="1"/>
              <a:t>4</a:t>
            </a:fld>
            <a:endParaRPr lang="en-US" sz="1200" smtClean="0"/>
          </a:p>
        </p:txBody>
      </p:sp>
      <p:sp>
        <p:nvSpPr>
          <p:cNvPr id="277507" name="Rectangle 2"/>
          <p:cNvSpPr>
            <a:spLocks noRot="1" noChangeArrowheads="1" noTextEdit="1"/>
          </p:cNvSpPr>
          <p:nvPr>
            <p:ph type="sldImg"/>
          </p:nvPr>
        </p:nvSpPr>
        <p:spPr>
          <a:ln/>
        </p:spPr>
      </p:sp>
      <p:sp>
        <p:nvSpPr>
          <p:cNvPr id="277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9ABB137-2B6B-4BD9-B28D-093D3B707B66}" type="slidenum">
              <a:rPr lang="ar-SA" sz="1200" smtClean="0"/>
              <a:pPr eaLnBrk="1" hangingPunct="1"/>
              <a:t>5</a:t>
            </a:fld>
            <a:endParaRPr lang="en-US" sz="1200" smtClean="0"/>
          </a:p>
        </p:txBody>
      </p:sp>
      <p:sp>
        <p:nvSpPr>
          <p:cNvPr id="278531" name="Rectangle 2"/>
          <p:cNvSpPr>
            <a:spLocks noRot="1" noChangeArrowheads="1" noTextEdit="1"/>
          </p:cNvSpPr>
          <p:nvPr>
            <p:ph type="sldImg"/>
          </p:nvPr>
        </p:nvSpPr>
        <p:spPr>
          <a:ln/>
        </p:spPr>
      </p:sp>
      <p:sp>
        <p:nvSpPr>
          <p:cNvPr id="278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991178FA-4174-4BCF-9624-8994C7C2A7CE}" type="slidenum">
              <a:rPr lang="ar-SA" sz="1200" smtClean="0"/>
              <a:pPr eaLnBrk="1" hangingPunct="1"/>
              <a:t>6</a:t>
            </a:fld>
            <a:endParaRPr lang="en-US" sz="1200" smtClean="0"/>
          </a:p>
        </p:txBody>
      </p:sp>
      <p:sp>
        <p:nvSpPr>
          <p:cNvPr id="279555" name="Rectangle 2"/>
          <p:cNvSpPr>
            <a:spLocks noRot="1" noChangeArrowheads="1" noTextEdit="1"/>
          </p:cNvSpPr>
          <p:nvPr>
            <p:ph type="sldImg"/>
          </p:nvPr>
        </p:nvSpPr>
        <p:spPr>
          <a:ln/>
        </p:spPr>
      </p:sp>
      <p:sp>
        <p:nvSpPr>
          <p:cNvPr id="279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9AD50D01-674B-4CF2-A40E-B167D4CF6603}" type="slidenum">
              <a:rPr lang="ar-SA" sz="1200" smtClean="0"/>
              <a:pPr eaLnBrk="1" hangingPunct="1"/>
              <a:t>7</a:t>
            </a:fld>
            <a:endParaRPr lang="en-US" sz="1200" smtClean="0"/>
          </a:p>
        </p:txBody>
      </p:sp>
      <p:sp>
        <p:nvSpPr>
          <p:cNvPr id="280579" name="Rectangle 2"/>
          <p:cNvSpPr>
            <a:spLocks noRot="1" noChangeArrowheads="1" noTextEdit="1"/>
          </p:cNvSpPr>
          <p:nvPr>
            <p:ph type="sldImg"/>
          </p:nvPr>
        </p:nvSpPr>
        <p:spPr>
          <a:ln/>
        </p:spPr>
      </p:sp>
      <p:sp>
        <p:nvSpPr>
          <p:cNvPr id="280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36357F12-D890-49F1-9C66-A80B160B29D5}" type="slidenum">
              <a:rPr lang="ar-SA" sz="1200" smtClean="0"/>
              <a:pPr eaLnBrk="1" hangingPunct="1"/>
              <a:t>8</a:t>
            </a:fld>
            <a:endParaRPr lang="en-US" sz="1200" smtClean="0"/>
          </a:p>
        </p:txBody>
      </p:sp>
      <p:sp>
        <p:nvSpPr>
          <p:cNvPr id="281603" name="Rectangle 2"/>
          <p:cNvSpPr>
            <a:spLocks noRot="1" noChangeArrowheads="1" noTextEdit="1"/>
          </p:cNvSpPr>
          <p:nvPr>
            <p:ph type="sldImg"/>
          </p:nvPr>
        </p:nvSpPr>
        <p:spPr>
          <a:ln/>
        </p:spPr>
      </p:sp>
      <p:sp>
        <p:nvSpPr>
          <p:cNvPr id="281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C32A5092-57DD-4885-8991-141786E3380C}" type="slidenum">
              <a:rPr lang="ar-SA" sz="1200" smtClean="0"/>
              <a:pPr eaLnBrk="1" hangingPunct="1"/>
              <a:t>9</a:t>
            </a:fld>
            <a:endParaRPr lang="en-US" sz="1200" smtClean="0"/>
          </a:p>
        </p:txBody>
      </p:sp>
      <p:sp>
        <p:nvSpPr>
          <p:cNvPr id="282627" name="Rectangle 2"/>
          <p:cNvSpPr>
            <a:spLocks noRot="1" noChangeArrowheads="1" noTextEdit="1"/>
          </p:cNvSpPr>
          <p:nvPr>
            <p:ph type="sldImg"/>
          </p:nvPr>
        </p:nvSpPr>
        <p:spPr>
          <a:ln/>
        </p:spPr>
      </p:sp>
      <p:sp>
        <p:nvSpPr>
          <p:cNvPr id="282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685800"/>
            <a:ext cx="8915400" cy="5867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buFontTx/>
              <a:buChar char="-"/>
              <a:defRPr/>
            </a:pPr>
            <a:endParaRPr lang="ar-SA" sz="2400" b="1" u="sng" dirty="0">
              <a:solidFill>
                <a:srgbClr val="7E0000"/>
              </a:solidFill>
            </a:endParaRPr>
          </a:p>
          <a:p>
            <a:pPr algn="r">
              <a:defRPr/>
            </a:pPr>
            <a:r>
              <a:rPr lang="ar-SA" sz="2400" b="1" u="sng" dirty="0">
                <a:solidFill>
                  <a:srgbClr val="7E0000"/>
                </a:solidFill>
              </a:rPr>
              <a:t>مصادر المعلومات في البحث التاريخي:</a:t>
            </a:r>
          </a:p>
          <a:p>
            <a:pPr algn="r">
              <a:defRPr/>
            </a:pPr>
            <a:r>
              <a:rPr lang="ar-SA" sz="2400" b="1" u="sng" dirty="0">
                <a:solidFill>
                  <a:srgbClr val="7E0000"/>
                </a:solidFill>
              </a:rPr>
              <a:t>تتنوع مصادر البحث التاريخي  منها:</a:t>
            </a:r>
          </a:p>
          <a:p>
            <a:pPr algn="r">
              <a:defRPr/>
            </a:pPr>
            <a:r>
              <a:rPr lang="ar-SA" sz="2400" b="1" u="sng" dirty="0">
                <a:solidFill>
                  <a:srgbClr val="006600"/>
                </a:solidFill>
              </a:rPr>
              <a:t>المصادر الأولية وهي:</a:t>
            </a:r>
          </a:p>
          <a:p>
            <a:pPr algn="r">
              <a:defRPr/>
            </a:pPr>
            <a:r>
              <a:rPr lang="ar-SA" sz="2400" b="1" u="sng" dirty="0">
                <a:solidFill>
                  <a:srgbClr val="006600"/>
                </a:solidFill>
              </a:rPr>
              <a:t>1</a:t>
            </a:r>
            <a:r>
              <a:rPr lang="ar-SA" sz="2400" b="1" dirty="0">
                <a:solidFill>
                  <a:schemeClr val="accent6">
                    <a:lumMod val="50000"/>
                  </a:schemeClr>
                </a:solidFill>
              </a:rPr>
              <a:t>- السجلات والوثائق.مثل السجلات  الرسمية المكتوبة أو الشفوية والملفات والإحصاءات والقوانين والأنظمة التي سادت تلك الفترة.</a:t>
            </a:r>
          </a:p>
          <a:p>
            <a:pPr algn="r">
              <a:defRPr/>
            </a:pPr>
            <a:r>
              <a:rPr lang="ar-SA" sz="2400" b="1" dirty="0">
                <a:solidFill>
                  <a:schemeClr val="accent6">
                    <a:lumMod val="50000"/>
                  </a:schemeClr>
                </a:solidFill>
              </a:rPr>
              <a:t>2- الآثار: من مباني وأوات وملابس.</a:t>
            </a:r>
          </a:p>
          <a:p>
            <a:pPr algn="r">
              <a:defRPr/>
            </a:pPr>
            <a:r>
              <a:rPr lang="ar-SA" sz="2400" b="1" dirty="0">
                <a:solidFill>
                  <a:schemeClr val="accent6">
                    <a:lumMod val="50000"/>
                  </a:schemeClr>
                </a:solidFill>
              </a:rPr>
              <a:t>3- شهود العيان.</a:t>
            </a:r>
          </a:p>
          <a:p>
            <a:pPr algn="r">
              <a:defRPr/>
            </a:pPr>
            <a:r>
              <a:rPr lang="ar-SA" sz="2400" b="1" u="sng" dirty="0">
                <a:solidFill>
                  <a:srgbClr val="006600"/>
                </a:solidFill>
              </a:rPr>
              <a:t>المصادر الثانوية:</a:t>
            </a:r>
          </a:p>
          <a:p>
            <a:pPr algn="r">
              <a:defRPr/>
            </a:pPr>
            <a:r>
              <a:rPr lang="ar-SA" sz="2400" b="1" dirty="0">
                <a:solidFill>
                  <a:schemeClr val="accent6">
                    <a:lumMod val="50000"/>
                  </a:schemeClr>
                </a:solidFill>
              </a:rPr>
              <a:t>1- الصحف والمجلات.</a:t>
            </a:r>
          </a:p>
          <a:p>
            <a:pPr algn="r">
              <a:defRPr/>
            </a:pPr>
            <a:r>
              <a:rPr lang="ar-SA" sz="2400" b="1" dirty="0">
                <a:solidFill>
                  <a:schemeClr val="accent6">
                    <a:lumMod val="50000"/>
                  </a:schemeClr>
                </a:solidFill>
              </a:rPr>
              <a:t>2- المذكرات والسير الذاتية .</a:t>
            </a:r>
          </a:p>
          <a:p>
            <a:pPr algn="r">
              <a:defRPr/>
            </a:pPr>
            <a:r>
              <a:rPr lang="ar-SA" sz="2400" b="1" dirty="0">
                <a:solidFill>
                  <a:schemeClr val="accent6">
                    <a:lumMod val="50000"/>
                  </a:schemeClr>
                </a:solidFill>
              </a:rPr>
              <a:t> 3- الدراسات السابقة.</a:t>
            </a:r>
          </a:p>
          <a:p>
            <a:pPr algn="r">
              <a:defRPr/>
            </a:pPr>
            <a:r>
              <a:rPr lang="ar-SA" sz="2400" b="1" dirty="0">
                <a:solidFill>
                  <a:schemeClr val="accent6">
                    <a:lumMod val="50000"/>
                  </a:schemeClr>
                </a:solidFill>
              </a:rPr>
              <a:t>4- الكتابات الأدبية والفنية.</a:t>
            </a: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FF00FF"/>
          </a:solidFill>
          <a:ln w="9525">
            <a:miter lim="800000"/>
            <a:headEnd/>
            <a:tailEnd/>
          </a:ln>
        </p:spPr>
        <p:txBody>
          <a:bodyPr wrap="none" anchor="ctr">
            <a:flatTx/>
          </a:bodyPr>
          <a:lstStyle/>
          <a:p>
            <a:pPr>
              <a:defRPr/>
            </a:pPr>
            <a:r>
              <a:rPr lang="ar-SA" sz="2400" b="1" dirty="0">
                <a:solidFill>
                  <a:schemeClr val="accent1">
                    <a:lumMod val="25000"/>
                  </a:schemeClr>
                </a:solidFill>
              </a:rPr>
              <a:t>ثالثا</a:t>
            </a:r>
          </a:p>
          <a:p>
            <a:pPr>
              <a:defRPr/>
            </a:pPr>
            <a:r>
              <a:rPr lang="ar-SA" sz="2400" b="1" dirty="0">
                <a:solidFill>
                  <a:schemeClr val="accent1">
                    <a:lumMod val="25000"/>
                  </a:schemeClr>
                </a:solidFill>
              </a:rPr>
              <a:t>مصادر المعلومات</a:t>
            </a:r>
          </a:p>
        </p:txBody>
      </p:sp>
    </p:spTree>
    <p:extLst>
      <p:ext uri="{BB962C8B-B14F-4D97-AF65-F5344CB8AC3E}">
        <p14:creationId xmlns:p14="http://schemas.microsoft.com/office/powerpoint/2010/main" val="9325306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1066800"/>
            <a:ext cx="8915400" cy="57912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endParaRPr lang="ar-SA" sz="2400" b="1" dirty="0">
              <a:solidFill>
                <a:schemeClr val="accent5">
                  <a:lumMod val="25000"/>
                </a:schemeClr>
              </a:solidFill>
            </a:endParaRPr>
          </a:p>
          <a:p>
            <a:pPr algn="r">
              <a:defRPr/>
            </a:pPr>
            <a:r>
              <a:rPr lang="ar-SA" sz="2400" b="1" dirty="0">
                <a:solidFill>
                  <a:srgbClr val="006600"/>
                </a:solidFill>
              </a:rPr>
              <a:t>ثالثا: مستويات الدراسات الوصفية.</a:t>
            </a:r>
          </a:p>
          <a:p>
            <a:pPr algn="r">
              <a:defRPr/>
            </a:pPr>
            <a:r>
              <a:rPr lang="ar-SA" sz="2400" b="1" dirty="0">
                <a:solidFill>
                  <a:srgbClr val="006600"/>
                </a:solidFill>
              </a:rPr>
              <a:t>تختلف الدراسات الوصفية حسب مستوى عمقها  من حيث جمع المعلومات والإحصاء البسيط ، أو الوصف البسيط للظاهرة ، إلى تنظيم العلاقات بين المعلومات ، إلى دراسة أثر عامل معين على عامل معين آخر.</a:t>
            </a:r>
          </a:p>
          <a:p>
            <a:pPr algn="r">
              <a:defRPr/>
            </a:pPr>
            <a:endParaRPr lang="ar-SA" sz="2400" b="1" dirty="0">
              <a:solidFill>
                <a:srgbClr val="006600"/>
              </a:solidFill>
            </a:endParaRPr>
          </a:p>
          <a:p>
            <a:pPr algn="r">
              <a:defRPr/>
            </a:pPr>
            <a:r>
              <a:rPr lang="ar-SA" sz="2400" b="1" dirty="0">
                <a:solidFill>
                  <a:srgbClr val="006600"/>
                </a:solidFill>
              </a:rPr>
              <a:t>مثال: دراسة اتجاهات الطلاب نحو الدراسة بالكلية .</a:t>
            </a:r>
          </a:p>
          <a:p>
            <a:pPr algn="r">
              <a:defRPr/>
            </a:pPr>
            <a:r>
              <a:rPr lang="ar-SA" sz="2400" b="1" dirty="0">
                <a:solidFill>
                  <a:srgbClr val="006600"/>
                </a:solidFill>
              </a:rPr>
              <a:t>تكون أدني مستويات الدراسات الوصفية ويكون هدف الباحث الحصول على معلومات محددة عن الواقع.</a:t>
            </a:r>
          </a:p>
          <a:p>
            <a:pPr algn="r">
              <a:defRPr/>
            </a:pPr>
            <a:r>
              <a:rPr lang="ar-SA" sz="2400" b="1" dirty="0">
                <a:solidFill>
                  <a:srgbClr val="006600"/>
                </a:solidFill>
              </a:rPr>
              <a:t>مثال2: دراسة أثر المستوى الثقافي والاقتصادي للآباء على تحصيل أبنائهم .</a:t>
            </a:r>
          </a:p>
          <a:p>
            <a:pPr algn="r">
              <a:defRPr/>
            </a:pPr>
            <a:r>
              <a:rPr lang="ar-SA" sz="2400" b="1" dirty="0">
                <a:solidFill>
                  <a:srgbClr val="006600"/>
                </a:solidFill>
              </a:rPr>
              <a:t>يحتاج لمستوى متعمق من المعلومات وتحليلها وتحليل العلاقات.</a:t>
            </a:r>
          </a:p>
        </p:txBody>
      </p:sp>
      <p:sp>
        <p:nvSpPr>
          <p:cNvPr id="5" name="AutoShape 4" descr="نسيج زهري"/>
          <p:cNvSpPr>
            <a:spLocks noChangeArrowheads="1"/>
          </p:cNvSpPr>
          <p:nvPr/>
        </p:nvSpPr>
        <p:spPr bwMode="auto">
          <a:xfrm>
            <a:off x="-76200" y="76200"/>
            <a:ext cx="3200400" cy="1676400"/>
          </a:xfrm>
          <a:prstGeom prst="star8">
            <a:avLst>
              <a:gd name="adj" fmla="val 38250"/>
            </a:avLst>
          </a:prstGeom>
          <a:solidFill>
            <a:srgbClr val="92D050"/>
          </a:solidFill>
          <a:ln w="9525">
            <a:miter lim="800000"/>
            <a:headEnd/>
            <a:tailEnd/>
          </a:ln>
        </p:spPr>
        <p:txBody>
          <a:bodyPr wrap="none" anchor="ctr">
            <a:flatTx/>
          </a:bodyPr>
          <a:lstStyle/>
          <a:p>
            <a:pPr>
              <a:defRPr/>
            </a:pPr>
            <a:r>
              <a:rPr lang="ar-SA" sz="2400" b="1" dirty="0">
                <a:solidFill>
                  <a:schemeClr val="accent1">
                    <a:lumMod val="25000"/>
                  </a:schemeClr>
                </a:solidFill>
              </a:rPr>
              <a:t>تابع قضايا </a:t>
            </a:r>
          </a:p>
          <a:p>
            <a:pPr>
              <a:defRPr/>
            </a:pPr>
            <a:r>
              <a:rPr lang="ar-SA" sz="2400" b="1" dirty="0">
                <a:solidFill>
                  <a:schemeClr val="accent1">
                    <a:lumMod val="25000"/>
                  </a:schemeClr>
                </a:solidFill>
              </a:rPr>
              <a:t>خاصة بالبحث الوصفي</a:t>
            </a:r>
          </a:p>
        </p:txBody>
      </p:sp>
    </p:spTree>
    <p:extLst>
      <p:ext uri="{BB962C8B-B14F-4D97-AF65-F5344CB8AC3E}">
        <p14:creationId xmlns:p14="http://schemas.microsoft.com/office/powerpoint/2010/main" val="621403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685800"/>
            <a:ext cx="8915400" cy="4800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endParaRPr lang="ar-SA" b="1" u="sng" dirty="0">
              <a:solidFill>
                <a:srgbClr val="7E0000"/>
              </a:solidFill>
            </a:endParaRPr>
          </a:p>
          <a:p>
            <a:pPr algn="r">
              <a:defRPr/>
            </a:pPr>
            <a:r>
              <a:rPr lang="ar-SA" b="1" u="sng" dirty="0">
                <a:solidFill>
                  <a:srgbClr val="7E0000"/>
                </a:solidFill>
              </a:rPr>
              <a:t>رابعا نقد المعلومات:</a:t>
            </a:r>
          </a:p>
          <a:p>
            <a:pPr algn="r">
              <a:defRPr/>
            </a:pPr>
            <a:r>
              <a:rPr lang="ar-SA" sz="2400" b="1" dirty="0">
                <a:solidFill>
                  <a:srgbClr val="C00000"/>
                </a:solidFill>
              </a:rPr>
              <a:t>مصادر معلومات البحث التاريخي من وثائق أو كتابات أو شهود عيان</a:t>
            </a:r>
          </a:p>
          <a:p>
            <a:pPr algn="r">
              <a:defRPr/>
            </a:pPr>
            <a:r>
              <a:rPr lang="ar-SA" sz="2400" b="1" dirty="0">
                <a:solidFill>
                  <a:srgbClr val="C00000"/>
                </a:solidFill>
              </a:rPr>
              <a:t>أو غيرها تكون قديمة ومن ثم ثمة شك فيها وفي صدقها ودقتها، فقد تكون عرضة للتزوير والتغيير لذلك غالبا ما تثار تساؤلات عن الوثائق منها:</a:t>
            </a:r>
          </a:p>
          <a:p>
            <a:pPr algn="r">
              <a:defRPr/>
            </a:pPr>
            <a:r>
              <a:rPr lang="ar-SA" sz="2400" b="1" dirty="0">
                <a:solidFill>
                  <a:schemeClr val="accent1">
                    <a:lumMod val="25000"/>
                  </a:schemeClr>
                </a:solidFill>
              </a:rPr>
              <a:t>1- هل كتبت الوثيقة بعد الحادث مباشرة أم بعد فترة زمنية؟</a:t>
            </a:r>
          </a:p>
          <a:p>
            <a:pPr algn="r">
              <a:defRPr/>
            </a:pPr>
            <a:r>
              <a:rPr lang="ar-SA" sz="2400" b="1" dirty="0">
                <a:solidFill>
                  <a:schemeClr val="accent1">
                    <a:lumMod val="25000"/>
                  </a:schemeClr>
                </a:solidFill>
              </a:rPr>
              <a:t>2- هل كاتبها كان بصحة جيدة جسميا وعقليا أثناء كتابتها؟</a:t>
            </a:r>
          </a:p>
          <a:p>
            <a:pPr algn="r">
              <a:defRPr/>
            </a:pPr>
            <a:r>
              <a:rPr lang="ar-SA" sz="2400" b="1" dirty="0">
                <a:solidFill>
                  <a:schemeClr val="accent1">
                    <a:lumMod val="25000"/>
                  </a:schemeClr>
                </a:solidFill>
              </a:rPr>
              <a:t>3- هل الظروف المحيطة بكتابتها كانت تتسم بحرية التعبير والكتابة؟</a:t>
            </a:r>
          </a:p>
          <a:p>
            <a:pPr algn="r">
              <a:defRPr/>
            </a:pPr>
            <a:r>
              <a:rPr lang="ar-SA" sz="2400" b="1" dirty="0">
                <a:solidFill>
                  <a:schemeClr val="accent1">
                    <a:lumMod val="25000"/>
                  </a:schemeClr>
                </a:solidFill>
              </a:rPr>
              <a:t>4- هل هناك تناقض في محتواها؟</a:t>
            </a:r>
          </a:p>
          <a:p>
            <a:pPr algn="r">
              <a:defRPr/>
            </a:pPr>
            <a:r>
              <a:rPr lang="ar-SA" sz="2400" b="1" dirty="0">
                <a:solidFill>
                  <a:schemeClr val="accent1">
                    <a:lumMod val="25000"/>
                  </a:schemeClr>
                </a:solidFill>
              </a:rPr>
              <a:t>5- هل تتفق في معلوماتها مع ومحتوى وثائق أخرى؟</a:t>
            </a: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FF00FF"/>
          </a:solidFill>
          <a:ln w="9525">
            <a:miter lim="800000"/>
            <a:headEnd/>
            <a:tailEnd/>
          </a:ln>
        </p:spPr>
        <p:txBody>
          <a:bodyPr wrap="none" anchor="ctr">
            <a:flatTx/>
          </a:bodyPr>
          <a:lstStyle/>
          <a:p>
            <a:pPr>
              <a:defRPr/>
            </a:pPr>
            <a:r>
              <a:rPr lang="ar-SA" sz="2400" b="1" dirty="0">
                <a:solidFill>
                  <a:schemeClr val="accent1">
                    <a:lumMod val="25000"/>
                  </a:schemeClr>
                </a:solidFill>
              </a:rPr>
              <a:t>رابعا نقد المعلومات</a:t>
            </a:r>
          </a:p>
        </p:txBody>
      </p:sp>
    </p:spTree>
    <p:extLst>
      <p:ext uri="{BB962C8B-B14F-4D97-AF65-F5344CB8AC3E}">
        <p14:creationId xmlns:p14="http://schemas.microsoft.com/office/powerpoint/2010/main" val="34244827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914400"/>
            <a:ext cx="8915400" cy="4876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dirty="0">
                <a:solidFill>
                  <a:schemeClr val="accent1">
                    <a:lumMod val="25000"/>
                  </a:schemeClr>
                </a:solidFill>
              </a:rPr>
              <a:t>وعموما تنقد الوثائق بأسلوبين:</a:t>
            </a:r>
          </a:p>
          <a:p>
            <a:pPr algn="r">
              <a:defRPr/>
            </a:pPr>
            <a:r>
              <a:rPr lang="ar-SA" sz="2400" b="1" dirty="0">
                <a:solidFill>
                  <a:schemeClr val="accent1">
                    <a:lumMod val="25000"/>
                  </a:schemeClr>
                </a:solidFill>
              </a:rPr>
              <a:t>الأول: النقد الخارجي:</a:t>
            </a:r>
          </a:p>
          <a:p>
            <a:pPr algn="r">
              <a:defRPr/>
            </a:pPr>
            <a:r>
              <a:rPr lang="ar-SA" sz="2400" b="1" dirty="0">
                <a:solidFill>
                  <a:schemeClr val="accent1">
                    <a:lumMod val="25000"/>
                  </a:schemeClr>
                </a:solidFill>
              </a:rPr>
              <a:t>ويرتبط بشكل الوثيقة وصلتها بعصرها ومدى انتسابها لمؤلفها.</a:t>
            </a:r>
          </a:p>
          <a:p>
            <a:pPr algn="r">
              <a:defRPr/>
            </a:pPr>
            <a:r>
              <a:rPr lang="ar-SA" sz="2400" b="1" dirty="0">
                <a:solidFill>
                  <a:schemeClr val="accent1">
                    <a:lumMod val="25000"/>
                  </a:schemeClr>
                </a:solidFill>
              </a:rPr>
              <a:t>وتتعلق بالأسئلة التالية:</a:t>
            </a:r>
          </a:p>
          <a:p>
            <a:pPr algn="r">
              <a:defRPr/>
            </a:pPr>
            <a:r>
              <a:rPr lang="ar-SA" sz="2400" b="1" dirty="0">
                <a:solidFill>
                  <a:schemeClr val="accent1">
                    <a:lumMod val="25000"/>
                  </a:schemeClr>
                </a:solidFill>
              </a:rPr>
              <a:t>1- هل تمت كتابة الوثيقة بخط صاحبها ؟</a:t>
            </a:r>
          </a:p>
          <a:p>
            <a:pPr algn="r">
              <a:defRPr/>
            </a:pPr>
            <a:r>
              <a:rPr lang="ar-SA" sz="2400" b="1" dirty="0">
                <a:solidFill>
                  <a:schemeClr val="accent1">
                    <a:lumMod val="25000"/>
                  </a:schemeClr>
                </a:solidFill>
              </a:rPr>
              <a:t>2- هل تتحدث الوثيقة بلغة العصر الذي كتبت فيه؟ </a:t>
            </a:r>
          </a:p>
          <a:p>
            <a:pPr algn="r">
              <a:defRPr/>
            </a:pPr>
            <a:r>
              <a:rPr lang="ar-SA" sz="2400" b="1" dirty="0">
                <a:solidFill>
                  <a:schemeClr val="accent1">
                    <a:lumMod val="25000"/>
                  </a:schemeClr>
                </a:solidFill>
              </a:rPr>
              <a:t>3- هل  المواد التي كتبت عليها تتفق مع العصر المنتمية لها؟</a:t>
            </a:r>
          </a:p>
          <a:p>
            <a:pPr algn="r">
              <a:defRPr/>
            </a:pPr>
            <a:r>
              <a:rPr lang="ar-SA" sz="2400" b="1" dirty="0">
                <a:solidFill>
                  <a:schemeClr val="accent1">
                    <a:lumMod val="25000"/>
                  </a:schemeClr>
                </a:solidFill>
              </a:rPr>
              <a:t>4- هل </a:t>
            </a:r>
            <a:r>
              <a:rPr lang="ar-SA" sz="2400" b="1" dirty="0" err="1">
                <a:solidFill>
                  <a:schemeClr val="accent1">
                    <a:lumMod val="25000"/>
                  </a:schemeClr>
                </a:solidFill>
              </a:rPr>
              <a:t>بها</a:t>
            </a:r>
            <a:r>
              <a:rPr lang="ar-SA" sz="2400" b="1" dirty="0">
                <a:solidFill>
                  <a:schemeClr val="accent1">
                    <a:lumMod val="25000"/>
                  </a:schemeClr>
                </a:solidFill>
              </a:rPr>
              <a:t> شطب إضافة أو حذف؟</a:t>
            </a:r>
          </a:p>
          <a:p>
            <a:pPr algn="r">
              <a:defRPr/>
            </a:pPr>
            <a:r>
              <a:rPr lang="ar-SA" sz="2400" b="1" dirty="0">
                <a:solidFill>
                  <a:schemeClr val="accent1">
                    <a:lumMod val="25000"/>
                  </a:schemeClr>
                </a:solidFill>
              </a:rPr>
              <a:t>5- وتتحدث عن أشياء معروفة بهذا العصر؟</a:t>
            </a:r>
          </a:p>
          <a:p>
            <a:pPr algn="r">
              <a:defRPr/>
            </a:pPr>
            <a:r>
              <a:rPr lang="ar-SA" sz="2400" b="1" dirty="0">
                <a:solidFill>
                  <a:schemeClr val="accent1">
                    <a:lumMod val="25000"/>
                  </a:schemeClr>
                </a:solidFill>
              </a:rPr>
              <a:t>ثانيا النقد الداخلي:</a:t>
            </a:r>
          </a:p>
          <a:p>
            <a:pPr algn="r">
              <a:defRPr/>
            </a:pPr>
            <a:r>
              <a:rPr lang="ar-SA" sz="2400" b="1" dirty="0">
                <a:solidFill>
                  <a:schemeClr val="accent1">
                    <a:lumMod val="25000"/>
                  </a:schemeClr>
                </a:solidFill>
              </a:rPr>
              <a:t>ويتصل بدقة محتوى الوثيقة والثقة بمعلوماتها؟</a:t>
            </a:r>
          </a:p>
          <a:p>
            <a:pPr algn="r">
              <a:defRPr/>
            </a:pPr>
            <a:endParaRPr lang="ar-SA" sz="2400" b="1" dirty="0">
              <a:solidFill>
                <a:schemeClr val="accent1">
                  <a:lumMod val="25000"/>
                </a:schemeClr>
              </a:solidFill>
            </a:endParaRP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FF00FF"/>
          </a:solidFill>
          <a:ln w="9525">
            <a:miter lim="800000"/>
            <a:headEnd/>
            <a:tailEnd/>
          </a:ln>
        </p:spPr>
        <p:txBody>
          <a:bodyPr wrap="none" anchor="ctr">
            <a:flatTx/>
          </a:bodyPr>
          <a:lstStyle/>
          <a:p>
            <a:pPr>
              <a:defRPr/>
            </a:pPr>
            <a:r>
              <a:rPr lang="ar-SA" sz="2400" b="1" dirty="0">
                <a:solidFill>
                  <a:schemeClr val="accent1">
                    <a:lumMod val="25000"/>
                  </a:schemeClr>
                </a:solidFill>
              </a:rPr>
              <a:t>تابع نقد المعلومات</a:t>
            </a:r>
          </a:p>
        </p:txBody>
      </p:sp>
    </p:spTree>
    <p:extLst>
      <p:ext uri="{BB962C8B-B14F-4D97-AF65-F5344CB8AC3E}">
        <p14:creationId xmlns:p14="http://schemas.microsoft.com/office/powerpoint/2010/main" val="3856321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304800"/>
            <a:ext cx="8915400" cy="1676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u="sng" dirty="0">
                <a:solidFill>
                  <a:srgbClr val="7E0000"/>
                </a:solidFill>
              </a:rPr>
              <a:t>فروض البحث التاريخي:</a:t>
            </a:r>
          </a:p>
          <a:p>
            <a:pPr algn="r">
              <a:defRPr/>
            </a:pPr>
            <a:r>
              <a:rPr lang="ar-SA" sz="2400" b="1" dirty="0">
                <a:solidFill>
                  <a:schemeClr val="accent2">
                    <a:lumMod val="75000"/>
                  </a:schemeClr>
                </a:solidFill>
              </a:rPr>
              <a:t>لا تختلف صياغة الفروض في البحث التاريخي عن الفروض الأخرى ولكنها لأنها تدرس ظاهرة في الماضي فتتطلب في صياغتها من الباحث المهارة والقدرة على التخيل، وجمع المعلومات من مصادرها الثانوية والأولية هي أساس إثباتها والتحقق منها.</a:t>
            </a:r>
          </a:p>
        </p:txBody>
      </p:sp>
      <p:sp>
        <p:nvSpPr>
          <p:cNvPr id="7" name="مستطيل مستدير الزوايا 2"/>
          <p:cNvSpPr>
            <a:spLocks noChangeArrowheads="1"/>
          </p:cNvSpPr>
          <p:nvPr/>
        </p:nvSpPr>
        <p:spPr bwMode="auto">
          <a:xfrm>
            <a:off x="228600" y="2133600"/>
            <a:ext cx="8763000" cy="4724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u="sng" dirty="0">
                <a:solidFill>
                  <a:srgbClr val="7E0000"/>
                </a:solidFill>
              </a:rPr>
              <a:t>أهمية البحث التاريخي:</a:t>
            </a:r>
          </a:p>
          <a:p>
            <a:pPr algn="r">
              <a:defRPr/>
            </a:pPr>
            <a:r>
              <a:rPr lang="ar-SA" sz="2400" b="1" dirty="0"/>
              <a:t>1- تساعد الدراسات التاريخية على الربط بين الظواهر الحالية والماضية.</a:t>
            </a:r>
          </a:p>
          <a:p>
            <a:pPr algn="r">
              <a:defRPr/>
            </a:pPr>
            <a:r>
              <a:rPr lang="ar-SA" sz="2400" b="1" dirty="0"/>
              <a:t>2- تساعد في الكشف عن المشكلات التي واجهها الإنسان في الماضي.</a:t>
            </a:r>
          </a:p>
          <a:p>
            <a:pPr algn="r">
              <a:defRPr/>
            </a:pPr>
            <a:r>
              <a:rPr lang="ar-SA" sz="2400" b="1" dirty="0"/>
              <a:t>3- تساعد في تحديد العلاقة بين المشكلة أو الظاهرة وبين العوامل البيئية والاجتماعية والاقتصادية التي أدت لها.</a:t>
            </a:r>
          </a:p>
          <a:p>
            <a:pPr algn="r">
              <a:defRPr/>
            </a:pPr>
            <a:r>
              <a:rPr lang="ar-SA" sz="2400" b="1" dirty="0"/>
              <a:t>4- الأسلوب التاريخي الوحيد الذي يدرس ظواهر التطور الإنساني والطبيعي في مختلف المجالات.</a:t>
            </a:r>
          </a:p>
          <a:p>
            <a:pPr algn="r">
              <a:defRPr/>
            </a:pPr>
            <a:r>
              <a:rPr lang="ar-SA" sz="2400" b="1" u="sng" dirty="0">
                <a:solidFill>
                  <a:srgbClr val="7E0000"/>
                </a:solidFill>
              </a:rPr>
              <a:t>ولكن يجب مراعاة ما يلي :</a:t>
            </a:r>
          </a:p>
          <a:p>
            <a:pPr algn="r">
              <a:defRPr/>
            </a:pPr>
            <a:r>
              <a:rPr lang="ar-SA" sz="2400" b="1" u="sng" dirty="0">
                <a:solidFill>
                  <a:srgbClr val="006600"/>
                </a:solidFill>
              </a:rPr>
              <a:t>1</a:t>
            </a:r>
            <a:r>
              <a:rPr lang="ar-SA" sz="2400" b="1" u="sng" dirty="0">
                <a:solidFill>
                  <a:schemeClr val="accent5">
                    <a:lumMod val="25000"/>
                  </a:schemeClr>
                </a:solidFill>
              </a:rPr>
              <a:t>- أن المادة التاريخية ترتبط بالماضي فتحتاج لنقد وفحص دقيقين.</a:t>
            </a:r>
          </a:p>
          <a:p>
            <a:pPr algn="r">
              <a:defRPr/>
            </a:pPr>
            <a:r>
              <a:rPr lang="ar-SA" sz="2400" b="1" u="sng" dirty="0">
                <a:solidFill>
                  <a:schemeClr val="accent5">
                    <a:lumMod val="25000"/>
                  </a:schemeClr>
                </a:solidFill>
              </a:rPr>
              <a:t>2- أن المادة التاريخية ليست هدف ولكن وسيلة لإثبات الفروض </a:t>
            </a:r>
            <a:r>
              <a:rPr lang="ar-SA" sz="2400" b="1" u="sng" dirty="0" err="1">
                <a:solidFill>
                  <a:schemeClr val="accent5">
                    <a:lumMod val="25000"/>
                  </a:schemeClr>
                </a:solidFill>
              </a:rPr>
              <a:t>والوصوللنتائج</a:t>
            </a:r>
            <a:r>
              <a:rPr lang="ar-SA" sz="2400" b="1" u="sng" dirty="0">
                <a:solidFill>
                  <a:schemeClr val="accent5">
                    <a:lumMod val="25000"/>
                  </a:schemeClr>
                </a:solidFill>
              </a:rPr>
              <a:t>.</a:t>
            </a:r>
          </a:p>
          <a:p>
            <a:pPr algn="r">
              <a:defRPr/>
            </a:pPr>
            <a:r>
              <a:rPr lang="ar-SA" sz="2400" b="1" u="sng" dirty="0">
                <a:solidFill>
                  <a:schemeClr val="accent5">
                    <a:lumMod val="25000"/>
                  </a:schemeClr>
                </a:solidFill>
              </a:rPr>
              <a:t>3- ضرورة توفر المهارة في معالجة الظواهر التاريخية وتفسيرها.</a:t>
            </a:r>
          </a:p>
        </p:txBody>
      </p:sp>
    </p:spTree>
    <p:extLst>
      <p:ext uri="{BB962C8B-B14F-4D97-AF65-F5344CB8AC3E}">
        <p14:creationId xmlns:p14="http://schemas.microsoft.com/office/powerpoint/2010/main" val="2118081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1676400"/>
            <a:ext cx="8915400" cy="3581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u="sng" dirty="0">
                <a:solidFill>
                  <a:srgbClr val="7E0000"/>
                </a:solidFill>
              </a:rPr>
              <a:t>رغم أهمية الأسلوب التاريخي ولكن يجب مراعاة:</a:t>
            </a:r>
          </a:p>
          <a:p>
            <a:pPr algn="r">
              <a:defRPr/>
            </a:pPr>
            <a:r>
              <a:rPr lang="ar-SA" sz="2400" b="1" dirty="0">
                <a:solidFill>
                  <a:schemeClr val="accent5">
                    <a:lumMod val="25000"/>
                  </a:schemeClr>
                </a:solidFill>
              </a:rPr>
              <a:t>1- المعرفة التاريخية </a:t>
            </a:r>
            <a:r>
              <a:rPr lang="ar-SA" sz="2400" b="1" dirty="0" err="1">
                <a:solidFill>
                  <a:schemeClr val="accent5">
                    <a:lumMod val="25000"/>
                  </a:schemeClr>
                </a:solidFill>
              </a:rPr>
              <a:t>مجزءة</a:t>
            </a:r>
            <a:r>
              <a:rPr lang="ar-SA" sz="2400" b="1" dirty="0">
                <a:solidFill>
                  <a:schemeClr val="accent5">
                    <a:lumMod val="25000"/>
                  </a:schemeClr>
                </a:solidFill>
              </a:rPr>
              <a:t> وليست كاملة.</a:t>
            </a:r>
          </a:p>
          <a:p>
            <a:pPr algn="r">
              <a:defRPr/>
            </a:pPr>
            <a:r>
              <a:rPr lang="ar-SA" sz="2400" b="1" dirty="0">
                <a:solidFill>
                  <a:schemeClr val="accent5">
                    <a:lumMod val="25000"/>
                  </a:schemeClr>
                </a:solidFill>
              </a:rPr>
              <a:t>2- صعوبة تطبيق المنهج العلمي في الأسلوب التاريخي لطبيعة الظاهرة التاريخية</a:t>
            </a:r>
          </a:p>
          <a:p>
            <a:pPr algn="r">
              <a:defRPr/>
            </a:pPr>
            <a:r>
              <a:rPr lang="ar-SA" sz="2400" b="1" dirty="0">
                <a:solidFill>
                  <a:schemeClr val="accent5">
                    <a:lumMod val="25000"/>
                  </a:schemeClr>
                </a:solidFill>
              </a:rPr>
              <a:t>التي يصعب </a:t>
            </a:r>
            <a:r>
              <a:rPr lang="ar-SA" sz="2400" b="1" dirty="0" err="1">
                <a:solidFill>
                  <a:schemeClr val="accent5">
                    <a:lumMod val="25000"/>
                  </a:schemeClr>
                </a:solidFill>
              </a:rPr>
              <a:t>اخضاعها</a:t>
            </a:r>
            <a:r>
              <a:rPr lang="ar-SA" sz="2400" b="1" dirty="0">
                <a:solidFill>
                  <a:schemeClr val="accent5">
                    <a:lumMod val="25000"/>
                  </a:schemeClr>
                </a:solidFill>
              </a:rPr>
              <a:t> للتجريب.</a:t>
            </a:r>
          </a:p>
          <a:p>
            <a:pPr algn="r">
              <a:defRPr/>
            </a:pPr>
            <a:r>
              <a:rPr lang="ar-SA" sz="2400" b="1" dirty="0">
                <a:solidFill>
                  <a:schemeClr val="accent5">
                    <a:lumMod val="25000"/>
                  </a:schemeClr>
                </a:solidFill>
              </a:rPr>
              <a:t>3- المادة التاريخية أكثر تعقيدا.</a:t>
            </a:r>
          </a:p>
          <a:p>
            <a:pPr algn="r">
              <a:defRPr/>
            </a:pPr>
            <a:r>
              <a:rPr lang="ar-SA" sz="2400" b="1" dirty="0">
                <a:solidFill>
                  <a:schemeClr val="accent5">
                    <a:lumMod val="25000"/>
                  </a:schemeClr>
                </a:solidFill>
              </a:rPr>
              <a:t>لا تخضع المادة التاريخية للتجريب.</a:t>
            </a:r>
          </a:p>
          <a:p>
            <a:pPr algn="r">
              <a:defRPr/>
            </a:pPr>
            <a:r>
              <a:rPr lang="ar-SA" sz="2400" b="1" dirty="0">
                <a:solidFill>
                  <a:schemeClr val="accent5">
                    <a:lumMod val="25000"/>
                  </a:schemeClr>
                </a:solidFill>
              </a:rPr>
              <a:t>4- الظواهر التاريخية يصعب تعممي نتائجها لأنها ترتبط بظروف </a:t>
            </a:r>
            <a:r>
              <a:rPr lang="ar-SA" sz="2400" b="1" dirty="0" err="1">
                <a:solidFill>
                  <a:schemeClr val="accent5">
                    <a:lumMod val="25000"/>
                  </a:schemeClr>
                </a:solidFill>
              </a:rPr>
              <a:t>زمانية</a:t>
            </a:r>
            <a:r>
              <a:rPr lang="ar-SA" sz="2400" b="1" dirty="0">
                <a:solidFill>
                  <a:schemeClr val="accent5">
                    <a:lumMod val="25000"/>
                  </a:schemeClr>
                </a:solidFill>
              </a:rPr>
              <a:t> ومكانية محددة.</a:t>
            </a: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chemeClr val="accent1"/>
          </a:solidFill>
          <a:ln w="9525">
            <a:miter lim="800000"/>
            <a:headEnd/>
            <a:tailEnd/>
          </a:ln>
        </p:spPr>
        <p:txBody>
          <a:bodyPr wrap="none" anchor="ctr">
            <a:flatTx/>
          </a:bodyPr>
          <a:lstStyle/>
          <a:p>
            <a:pPr>
              <a:defRPr/>
            </a:pPr>
            <a:r>
              <a:rPr lang="ar-SA" sz="2400" b="1" dirty="0">
                <a:solidFill>
                  <a:schemeClr val="accent1">
                    <a:lumMod val="25000"/>
                  </a:schemeClr>
                </a:solidFill>
              </a:rPr>
              <a:t>تقويم الأسلوب</a:t>
            </a:r>
          </a:p>
          <a:p>
            <a:pPr>
              <a:defRPr/>
            </a:pPr>
            <a:r>
              <a:rPr lang="ar-SA" sz="2400" b="1" dirty="0">
                <a:solidFill>
                  <a:schemeClr val="accent1">
                    <a:lumMod val="25000"/>
                  </a:schemeClr>
                </a:solidFill>
              </a:rPr>
              <a:t>التاريخي</a:t>
            </a:r>
          </a:p>
        </p:txBody>
      </p:sp>
    </p:spTree>
    <p:extLst>
      <p:ext uri="{BB962C8B-B14F-4D97-AF65-F5344CB8AC3E}">
        <p14:creationId xmlns:p14="http://schemas.microsoft.com/office/powerpoint/2010/main" val="14768375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نجمة ذات 8 نقاط 4"/>
          <p:cNvSpPr>
            <a:spLocks noChangeArrowheads="1"/>
          </p:cNvSpPr>
          <p:nvPr/>
        </p:nvSpPr>
        <p:spPr bwMode="auto">
          <a:xfrm>
            <a:off x="1676400" y="2286000"/>
            <a:ext cx="5562600" cy="2057400"/>
          </a:xfrm>
          <a:prstGeom prst="star8">
            <a:avLst>
              <a:gd name="adj" fmla="val 37500"/>
            </a:avLst>
          </a:prstGeom>
          <a:solidFill>
            <a:srgbClr val="92D050"/>
          </a:solidFill>
          <a:ln w="9525" algn="ctr">
            <a:solidFill>
              <a:schemeClr val="tx1"/>
            </a:solidFill>
            <a:round/>
            <a:headEnd/>
            <a:tailEnd/>
          </a:ln>
        </p:spPr>
        <p:txBody>
          <a:bodyPr/>
          <a:lstStyle/>
          <a:p>
            <a:r>
              <a:rPr lang="ar-SA" sz="3200" b="1"/>
              <a:t>الأسلوب</a:t>
            </a:r>
          </a:p>
          <a:p>
            <a:r>
              <a:rPr lang="ar-SA" sz="3200" b="1"/>
              <a:t>الوصفي</a:t>
            </a:r>
          </a:p>
        </p:txBody>
      </p:sp>
    </p:spTree>
    <p:extLst>
      <p:ext uri="{BB962C8B-B14F-4D97-AF65-F5344CB8AC3E}">
        <p14:creationId xmlns:p14="http://schemas.microsoft.com/office/powerpoint/2010/main" val="17854068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1066800"/>
            <a:ext cx="8915400" cy="57912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dirty="0">
                <a:solidFill>
                  <a:schemeClr val="accent5">
                    <a:lumMod val="25000"/>
                  </a:schemeClr>
                </a:solidFill>
              </a:rPr>
              <a:t>1</a:t>
            </a:r>
            <a:r>
              <a:rPr lang="ar-SA" sz="2400" b="1" u="sng" dirty="0">
                <a:solidFill>
                  <a:srgbClr val="7E0000"/>
                </a:solidFill>
              </a:rPr>
              <a:t>- تعريف الأسلوب الوصفي:</a:t>
            </a:r>
          </a:p>
          <a:p>
            <a:pPr algn="r">
              <a:defRPr/>
            </a:pPr>
            <a:r>
              <a:rPr lang="ar-SA" sz="2400" b="1" dirty="0">
                <a:solidFill>
                  <a:schemeClr val="accent5">
                    <a:lumMod val="25000"/>
                  </a:schemeClr>
                </a:solidFill>
              </a:rPr>
              <a:t>الأسلوب الوصفي يعتمد على دراسة الظاهرة ووصفها وصفا دقيقا ويعبر عنها كميا أو كيفيا ، الوصف الكيفي يصف الظاهرة ويوضح خصائصها ، والكمي يعطينا وصفا كميا رقميا يوضح مقدارها أو حجمها ومقدار ارتباطها بالظواهر المختلفة.</a:t>
            </a:r>
          </a:p>
          <a:p>
            <a:pPr algn="r">
              <a:defRPr/>
            </a:pPr>
            <a:endParaRPr lang="ar-SA" sz="2400" b="1" dirty="0">
              <a:solidFill>
                <a:schemeClr val="accent5">
                  <a:lumMod val="25000"/>
                </a:schemeClr>
              </a:solidFill>
            </a:endParaRPr>
          </a:p>
          <a:p>
            <a:pPr algn="r">
              <a:defRPr/>
            </a:pPr>
            <a:r>
              <a:rPr lang="ar-SA" sz="2400" b="1" dirty="0">
                <a:solidFill>
                  <a:srgbClr val="006600"/>
                </a:solidFill>
              </a:rPr>
              <a:t>2- الأسلوب الوصفي لا يقتصر استخدامه على المجالات الإنسانية ولكن أيضا في مجال الظواهر الطبيعية كوصف ظاهرة كيميائية أو فلكية. </a:t>
            </a:r>
          </a:p>
          <a:p>
            <a:pPr algn="r">
              <a:defRPr/>
            </a:pPr>
            <a:endParaRPr lang="ar-SA" sz="2400" b="1" dirty="0">
              <a:solidFill>
                <a:schemeClr val="accent5">
                  <a:lumMod val="25000"/>
                </a:schemeClr>
              </a:solidFill>
            </a:endParaRPr>
          </a:p>
          <a:p>
            <a:pPr algn="r">
              <a:defRPr/>
            </a:pPr>
            <a:r>
              <a:rPr lang="ar-SA" sz="2400" b="1" u="sng" dirty="0">
                <a:solidFill>
                  <a:srgbClr val="7E0000"/>
                </a:solidFill>
              </a:rPr>
              <a:t>3- ويجب ملاحظة ما يلي:</a:t>
            </a:r>
          </a:p>
          <a:p>
            <a:pPr marL="457200" indent="-457200" algn="r">
              <a:buFontTx/>
              <a:buAutoNum type="arabic1Minus"/>
              <a:defRPr/>
            </a:pPr>
            <a:r>
              <a:rPr lang="ar-SA" sz="2400" b="1" dirty="0">
                <a:solidFill>
                  <a:schemeClr val="accent5">
                    <a:lumMod val="25000"/>
                  </a:schemeClr>
                </a:solidFill>
              </a:rPr>
              <a:t>الأسلوب الوصفي لا يقتصر على وصف الظاهرة وجمع المعلومات والبيانات ولكن لا بد من تصنيف المعلومات وتنظيمها والتعبير عنها كميا وكيفيا وذلك لفهم طبيعة العلاقة بين هذه الظاهرة والظواهر الأخرى.</a:t>
            </a:r>
          </a:p>
          <a:p>
            <a:pPr marL="457200" indent="-457200" algn="r">
              <a:defRPr/>
            </a:pPr>
            <a:r>
              <a:rPr lang="ar-SA" sz="2400" b="1" dirty="0">
                <a:solidFill>
                  <a:schemeClr val="accent5">
                    <a:lumMod val="25000"/>
                  </a:schemeClr>
                </a:solidFill>
              </a:rPr>
              <a:t>ب- لا يهد الأسلوب الوصفي لوصف الواقع فقط ولكن للوصول لاستنتاجات تسهم في فهم الواقع وتطويره.</a:t>
            </a: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92D050"/>
          </a:solidFill>
          <a:ln w="9525">
            <a:miter lim="800000"/>
            <a:headEnd/>
            <a:tailEnd/>
          </a:ln>
        </p:spPr>
        <p:txBody>
          <a:bodyPr wrap="none" anchor="ctr">
            <a:flatTx/>
          </a:bodyPr>
          <a:lstStyle/>
          <a:p>
            <a:pPr>
              <a:defRPr/>
            </a:pPr>
            <a:r>
              <a:rPr lang="ar-SA" sz="2400" b="1" dirty="0">
                <a:solidFill>
                  <a:schemeClr val="accent1">
                    <a:lumMod val="25000"/>
                  </a:schemeClr>
                </a:solidFill>
              </a:rPr>
              <a:t>مفهوم الأسلوب</a:t>
            </a:r>
          </a:p>
          <a:p>
            <a:pPr>
              <a:defRPr/>
            </a:pPr>
            <a:r>
              <a:rPr lang="ar-SA" sz="2400" b="1" dirty="0">
                <a:solidFill>
                  <a:schemeClr val="accent1">
                    <a:lumMod val="25000"/>
                  </a:schemeClr>
                </a:solidFill>
              </a:rPr>
              <a:t>الوصفي</a:t>
            </a:r>
          </a:p>
        </p:txBody>
      </p:sp>
    </p:spTree>
    <p:extLst>
      <p:ext uri="{BB962C8B-B14F-4D97-AF65-F5344CB8AC3E}">
        <p14:creationId xmlns:p14="http://schemas.microsoft.com/office/powerpoint/2010/main" val="3021908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1066800"/>
            <a:ext cx="8915400" cy="57912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dirty="0">
                <a:solidFill>
                  <a:schemeClr val="accent5">
                    <a:lumMod val="25000"/>
                  </a:schemeClr>
                </a:solidFill>
              </a:rPr>
              <a:t>1-الشعور بالمشكلة وجمع معلومات وبيانات تساعد في تحديدها.</a:t>
            </a:r>
          </a:p>
          <a:p>
            <a:pPr algn="r">
              <a:defRPr/>
            </a:pPr>
            <a:r>
              <a:rPr lang="ar-SA" sz="2400" b="1" dirty="0">
                <a:solidFill>
                  <a:schemeClr val="accent5">
                    <a:lumMod val="25000"/>
                  </a:schemeClr>
                </a:solidFill>
              </a:rPr>
              <a:t>2- تحديد المشكلة وصياغتها في شكل سؤال أو أكثر.</a:t>
            </a:r>
          </a:p>
          <a:p>
            <a:pPr algn="r">
              <a:defRPr/>
            </a:pPr>
            <a:r>
              <a:rPr lang="ar-SA" sz="2400" b="1" dirty="0">
                <a:solidFill>
                  <a:schemeClr val="accent5">
                    <a:lumMod val="25000"/>
                  </a:schemeClr>
                </a:solidFill>
              </a:rPr>
              <a:t>3- وضع الفروض كحلول مبدئية للمشكلة.</a:t>
            </a:r>
          </a:p>
          <a:p>
            <a:pPr algn="r">
              <a:defRPr/>
            </a:pPr>
            <a:r>
              <a:rPr lang="ar-SA" sz="2400" b="1" dirty="0">
                <a:solidFill>
                  <a:schemeClr val="accent5">
                    <a:lumMod val="25000"/>
                  </a:schemeClr>
                </a:solidFill>
              </a:rPr>
              <a:t>4- وضع الافتراضات والمسلمات التي يتبناها الباحث في دراسته.</a:t>
            </a:r>
          </a:p>
          <a:p>
            <a:pPr algn="r">
              <a:defRPr/>
            </a:pPr>
            <a:r>
              <a:rPr lang="ar-SA" sz="2400" b="1" dirty="0">
                <a:solidFill>
                  <a:schemeClr val="accent5">
                    <a:lumMod val="25000"/>
                  </a:schemeClr>
                </a:solidFill>
              </a:rPr>
              <a:t>5- اختيار العينة.</a:t>
            </a:r>
          </a:p>
          <a:p>
            <a:pPr algn="r">
              <a:defRPr/>
            </a:pPr>
            <a:r>
              <a:rPr lang="ar-SA" sz="2400" b="1" dirty="0">
                <a:solidFill>
                  <a:schemeClr val="accent5">
                    <a:lumMod val="25000"/>
                  </a:schemeClr>
                </a:solidFill>
              </a:rPr>
              <a:t>6- اختيار أدوات البحث.</a:t>
            </a:r>
          </a:p>
          <a:p>
            <a:pPr algn="r">
              <a:defRPr/>
            </a:pPr>
            <a:r>
              <a:rPr lang="ar-SA" sz="2400" b="1" dirty="0">
                <a:solidFill>
                  <a:schemeClr val="accent5">
                    <a:lumMod val="25000"/>
                  </a:schemeClr>
                </a:solidFill>
              </a:rPr>
              <a:t>7- القيام بجمع المعلومات المطلوبة بطريقة دقيقة منظمة.</a:t>
            </a:r>
          </a:p>
          <a:p>
            <a:pPr algn="r">
              <a:defRPr/>
            </a:pPr>
            <a:r>
              <a:rPr lang="ar-SA" sz="2400" b="1" dirty="0">
                <a:solidFill>
                  <a:schemeClr val="accent5">
                    <a:lumMod val="25000"/>
                  </a:schemeClr>
                </a:solidFill>
              </a:rPr>
              <a:t>8- الوصول للنتائج وتنظيمها وتصنيفها.</a:t>
            </a:r>
          </a:p>
          <a:p>
            <a:pPr algn="r">
              <a:defRPr/>
            </a:pPr>
            <a:r>
              <a:rPr lang="ar-SA" sz="2400" b="1" dirty="0">
                <a:solidFill>
                  <a:schemeClr val="accent5">
                    <a:lumMod val="25000"/>
                  </a:schemeClr>
                </a:solidFill>
              </a:rPr>
              <a:t>9- تحليل النتائج وتفسيرها واستخلاص التعميمات والاستنتاجات.</a:t>
            </a:r>
          </a:p>
          <a:p>
            <a:pPr algn="r">
              <a:defRPr/>
            </a:pPr>
            <a:r>
              <a:rPr lang="ar-SA" sz="2400" b="1" u="sng" dirty="0">
                <a:solidFill>
                  <a:srgbClr val="7E0000"/>
                </a:solidFill>
              </a:rPr>
              <a:t>أمثلة تطبيقية:</a:t>
            </a:r>
          </a:p>
          <a:p>
            <a:pPr algn="r">
              <a:defRPr/>
            </a:pPr>
            <a:r>
              <a:rPr lang="ar-SA" sz="2400" b="1" dirty="0">
                <a:solidFill>
                  <a:schemeClr val="accent5">
                    <a:lumMod val="25000"/>
                  </a:schemeClr>
                </a:solidFill>
              </a:rPr>
              <a:t>1- دراسة ظاهرة التسرب الدراسي.   ( أسلوب وصفي)</a:t>
            </a:r>
          </a:p>
          <a:p>
            <a:pPr algn="r">
              <a:defRPr/>
            </a:pPr>
            <a:r>
              <a:rPr lang="ar-SA" sz="2400" b="1" dirty="0">
                <a:solidFill>
                  <a:schemeClr val="accent5">
                    <a:lumMod val="25000"/>
                  </a:schemeClr>
                </a:solidFill>
              </a:rPr>
              <a:t>2- دراسة اتجاهات الطلاب للدراسة بالكلية.( أسلوب وصفي)</a:t>
            </a:r>
          </a:p>
          <a:p>
            <a:pPr algn="r">
              <a:defRPr/>
            </a:pPr>
            <a:r>
              <a:rPr lang="ar-SA" sz="2400" b="1" dirty="0">
                <a:solidFill>
                  <a:schemeClr val="accent5">
                    <a:lumMod val="25000"/>
                  </a:schemeClr>
                </a:solidFill>
              </a:rPr>
              <a:t>3- دراسة  مشكلات عمل المرأة بالمجتمع السعودي.( أسلوب وصفي)</a:t>
            </a: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92D050"/>
          </a:solidFill>
          <a:ln w="9525">
            <a:miter lim="800000"/>
            <a:headEnd/>
            <a:tailEnd/>
          </a:ln>
        </p:spPr>
        <p:txBody>
          <a:bodyPr wrap="none" anchor="ctr">
            <a:flatTx/>
          </a:bodyPr>
          <a:lstStyle/>
          <a:p>
            <a:pPr>
              <a:defRPr/>
            </a:pPr>
            <a:r>
              <a:rPr lang="ar-SA" sz="2400" b="1" dirty="0">
                <a:solidFill>
                  <a:schemeClr val="accent1">
                    <a:lumMod val="25000"/>
                  </a:schemeClr>
                </a:solidFill>
              </a:rPr>
              <a:t>خطوات الأسلوب</a:t>
            </a:r>
          </a:p>
          <a:p>
            <a:pPr>
              <a:defRPr/>
            </a:pPr>
            <a:r>
              <a:rPr lang="ar-SA" sz="2400" b="1" dirty="0">
                <a:solidFill>
                  <a:schemeClr val="accent1">
                    <a:lumMod val="25000"/>
                  </a:schemeClr>
                </a:solidFill>
              </a:rPr>
              <a:t>الوصفي</a:t>
            </a:r>
          </a:p>
        </p:txBody>
      </p:sp>
    </p:spTree>
    <p:extLst>
      <p:ext uri="{BB962C8B-B14F-4D97-AF65-F5344CB8AC3E}">
        <p14:creationId xmlns:p14="http://schemas.microsoft.com/office/powerpoint/2010/main" val="41986628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1066800"/>
            <a:ext cx="8915400" cy="57912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endParaRPr lang="ar-SA" sz="2400" b="1" dirty="0">
              <a:solidFill>
                <a:schemeClr val="accent5">
                  <a:lumMod val="25000"/>
                </a:schemeClr>
              </a:solidFill>
            </a:endParaRPr>
          </a:p>
          <a:p>
            <a:pPr algn="r">
              <a:defRPr/>
            </a:pPr>
            <a:r>
              <a:rPr lang="ar-SA" sz="2400" b="1" u="sng" dirty="0">
                <a:solidFill>
                  <a:srgbClr val="7E0000"/>
                </a:solidFill>
              </a:rPr>
              <a:t>أولا:ما مصدر المعلومات  في البحث الوصفي؟ المجتمع الأصلي أم عينة منه؟</a:t>
            </a:r>
          </a:p>
          <a:p>
            <a:pPr algn="r">
              <a:defRPr/>
            </a:pPr>
            <a:r>
              <a:rPr lang="ar-SA" sz="2400" b="1" dirty="0">
                <a:solidFill>
                  <a:schemeClr val="accent5">
                    <a:lumMod val="25000"/>
                  </a:schemeClr>
                </a:solidFill>
              </a:rPr>
              <a:t>1- إذا كان المجتمع الأصلي للبحث صغيرا  وعدد أفراده قليل يفضل دراسة كل أفراد المجتمع الأصلي ، ولكن نتائج هذه الدراسة لا يمكن تعميمها إلا على أفراد المجتمع الذي تناولته الدراسة ولا يكون صادقا بالنسبة لباقي المجتمعات.</a:t>
            </a:r>
          </a:p>
          <a:p>
            <a:pPr algn="r">
              <a:defRPr/>
            </a:pPr>
            <a:r>
              <a:rPr lang="ar-SA" sz="2400" b="1" dirty="0">
                <a:solidFill>
                  <a:schemeClr val="accent5">
                    <a:lumMod val="25000"/>
                  </a:schemeClr>
                </a:solidFill>
              </a:rPr>
              <a:t>2- إذا كان المجتمع الأصلي كبيرا فيختار الباحث عينة ممثلة من المجتمع </a:t>
            </a:r>
            <a:r>
              <a:rPr lang="ar-SA" sz="2400" b="1" dirty="0" err="1">
                <a:solidFill>
                  <a:schemeClr val="accent5">
                    <a:lumMod val="25000"/>
                  </a:schemeClr>
                </a:solidFill>
              </a:rPr>
              <a:t>الأصلى</a:t>
            </a:r>
            <a:endParaRPr lang="ar-SA" sz="2400" b="1" dirty="0">
              <a:solidFill>
                <a:schemeClr val="accent5">
                  <a:lumMod val="25000"/>
                </a:schemeClr>
              </a:solidFill>
            </a:endParaRPr>
          </a:p>
          <a:p>
            <a:pPr algn="r">
              <a:defRPr/>
            </a:pPr>
            <a:r>
              <a:rPr lang="ar-SA" sz="2400" b="1" dirty="0">
                <a:solidFill>
                  <a:srgbClr val="006600"/>
                </a:solidFill>
              </a:rPr>
              <a:t>ضعي أمثلة من عندك؟ </a:t>
            </a:r>
          </a:p>
          <a:p>
            <a:pPr algn="r">
              <a:defRPr/>
            </a:pPr>
            <a:endParaRPr lang="ar-SA" sz="2400" b="1" dirty="0">
              <a:solidFill>
                <a:srgbClr val="006600"/>
              </a:solidFill>
            </a:endParaRPr>
          </a:p>
          <a:p>
            <a:pPr algn="r">
              <a:defRPr/>
            </a:pPr>
            <a:r>
              <a:rPr lang="ar-SA" sz="2400" b="1" u="sng" dirty="0">
                <a:solidFill>
                  <a:srgbClr val="7E0000"/>
                </a:solidFill>
              </a:rPr>
              <a:t>ثانيا:كيف يعبر عن النتائج؟ التعبير الكمي والتعبير الكيفي؟</a:t>
            </a:r>
          </a:p>
          <a:p>
            <a:pPr algn="r">
              <a:defRPr/>
            </a:pPr>
            <a:r>
              <a:rPr lang="ar-SA" sz="2400" b="1" u="sng" dirty="0">
                <a:solidFill>
                  <a:srgbClr val="7E0000"/>
                </a:solidFill>
              </a:rPr>
              <a:t>حسب طبيعة الدراسة؟</a:t>
            </a:r>
          </a:p>
          <a:p>
            <a:pPr algn="r">
              <a:defRPr/>
            </a:pPr>
            <a:r>
              <a:rPr lang="ar-SA" sz="2400" b="1" u="sng" dirty="0">
                <a:solidFill>
                  <a:schemeClr val="accent2">
                    <a:lumMod val="75000"/>
                  </a:schemeClr>
                </a:solidFill>
              </a:rPr>
              <a:t>مثال1:</a:t>
            </a:r>
            <a:r>
              <a:rPr lang="ar-SA" sz="2400" b="1" dirty="0">
                <a:solidFill>
                  <a:srgbClr val="006600"/>
                </a:solidFill>
              </a:rPr>
              <a:t> دراسة المهام التدريسية لمعلم المرحلة الأساسية؟ يمكن عرض النتائج كيفيا؟</a:t>
            </a:r>
          </a:p>
          <a:p>
            <a:pPr algn="r">
              <a:defRPr/>
            </a:pPr>
            <a:r>
              <a:rPr lang="ar-SA" sz="2400" b="1" u="sng" dirty="0">
                <a:solidFill>
                  <a:schemeClr val="accent2">
                    <a:lumMod val="75000"/>
                  </a:schemeClr>
                </a:solidFill>
              </a:rPr>
              <a:t>مثال2:</a:t>
            </a:r>
            <a:r>
              <a:rPr lang="ar-SA" sz="2400" b="1" dirty="0">
                <a:solidFill>
                  <a:srgbClr val="006600"/>
                </a:solidFill>
              </a:rPr>
              <a:t> دراسة تطور أعداد السكان في العشر سنوات الأخيرة بالمملكة ؟ يمكن عرض نتائجها كميا؟</a:t>
            </a:r>
          </a:p>
          <a:p>
            <a:pPr algn="r">
              <a:defRPr/>
            </a:pPr>
            <a:endParaRPr lang="ar-SA" sz="2400" b="1" dirty="0">
              <a:solidFill>
                <a:srgbClr val="006600"/>
              </a:solidFill>
            </a:endParaRPr>
          </a:p>
        </p:txBody>
      </p:sp>
      <p:sp>
        <p:nvSpPr>
          <p:cNvPr id="5" name="AutoShape 4" descr="نسيج زهري"/>
          <p:cNvSpPr>
            <a:spLocks noChangeArrowheads="1"/>
          </p:cNvSpPr>
          <p:nvPr/>
        </p:nvSpPr>
        <p:spPr bwMode="auto">
          <a:xfrm>
            <a:off x="-76200" y="76200"/>
            <a:ext cx="3200400" cy="1676400"/>
          </a:xfrm>
          <a:prstGeom prst="star8">
            <a:avLst>
              <a:gd name="adj" fmla="val 38250"/>
            </a:avLst>
          </a:prstGeom>
          <a:solidFill>
            <a:srgbClr val="92D050"/>
          </a:solidFill>
          <a:ln w="9525">
            <a:miter lim="800000"/>
            <a:headEnd/>
            <a:tailEnd/>
          </a:ln>
        </p:spPr>
        <p:txBody>
          <a:bodyPr wrap="none" anchor="ctr">
            <a:flatTx/>
          </a:bodyPr>
          <a:lstStyle/>
          <a:p>
            <a:pPr>
              <a:defRPr/>
            </a:pPr>
            <a:r>
              <a:rPr lang="ar-SA" sz="2400" b="1" dirty="0">
                <a:solidFill>
                  <a:schemeClr val="accent1">
                    <a:lumMod val="25000"/>
                  </a:schemeClr>
                </a:solidFill>
              </a:rPr>
              <a:t>قضايا خاصة بالبحث </a:t>
            </a:r>
          </a:p>
          <a:p>
            <a:pPr>
              <a:defRPr/>
            </a:pPr>
            <a:r>
              <a:rPr lang="ar-SA" sz="2400" b="1" dirty="0">
                <a:solidFill>
                  <a:schemeClr val="accent1">
                    <a:lumMod val="25000"/>
                  </a:schemeClr>
                </a:solidFill>
              </a:rPr>
              <a:t>الوصفي</a:t>
            </a:r>
          </a:p>
        </p:txBody>
      </p:sp>
    </p:spTree>
    <p:extLst>
      <p:ext uri="{BB962C8B-B14F-4D97-AF65-F5344CB8AC3E}">
        <p14:creationId xmlns:p14="http://schemas.microsoft.com/office/powerpoint/2010/main" val="29448759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892</Words>
  <Application>Microsoft Office PowerPoint</Application>
  <PresentationFormat>عرض على الشاشة (3:4)‏</PresentationFormat>
  <Paragraphs>115</Paragraphs>
  <Slides>10</Slides>
  <Notes>10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مكتبة احمد</dc:creator>
  <cp:lastModifiedBy>مكتبة احمد</cp:lastModifiedBy>
  <cp:revision>2</cp:revision>
  <dcterms:created xsi:type="dcterms:W3CDTF">2019-03-14T05:19:27Z</dcterms:created>
  <dcterms:modified xsi:type="dcterms:W3CDTF">2019-03-14T05:34:26Z</dcterms:modified>
</cp:coreProperties>
</file>