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32FD8C-7EFF-479D-8100-9020A4EB9CEE}" type="datetimeFigureOut">
              <a:rPr lang="ar-IQ" smtClean="0"/>
              <a:t>08/07/1440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B677F5-2688-416D-B2A3-3AAC9EB715E0}" type="slidenum">
              <a:rPr lang="ar-IQ" smtClean="0"/>
              <a:t>‹#›</a:t>
            </a:fld>
            <a:endParaRPr lang="ar-IQ"/>
          </a:p>
        </p:txBody>
      </p:sp>
    </p:spTree>
    <p:extLst>
      <p:ext uri="{BB962C8B-B14F-4D97-AF65-F5344CB8AC3E}">
        <p14:creationId xmlns:p14="http://schemas.microsoft.com/office/powerpoint/2010/main" val="40901094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BA53DA4-DD94-4935-BF22-3149C3EB4C74}" type="slidenum">
              <a:rPr lang="ar-SA" sz="1200" smtClean="0"/>
              <a:pPr eaLnBrk="1" hangingPunct="1"/>
              <a:t>1</a:t>
            </a:fld>
            <a:endParaRPr lang="en-US" sz="1200" smtClean="0"/>
          </a:p>
        </p:txBody>
      </p:sp>
      <p:sp>
        <p:nvSpPr>
          <p:cNvPr id="264195" name="Rectangle 2"/>
          <p:cNvSpPr>
            <a:spLocks noRot="1" noChangeArrowheads="1" noTextEdit="1"/>
          </p:cNvSpPr>
          <p:nvPr>
            <p:ph type="sldImg"/>
          </p:nvPr>
        </p:nvSpPr>
        <p:spPr>
          <a:ln/>
        </p:spPr>
      </p:sp>
      <p:sp>
        <p:nvSpPr>
          <p:cNvPr id="264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D0EF90B-6F49-400A-8763-216FFA91119C}" type="slidenum">
              <a:rPr lang="ar-SA" sz="1200" smtClean="0"/>
              <a:pPr eaLnBrk="1" hangingPunct="1"/>
              <a:t>10</a:t>
            </a:fld>
            <a:endParaRPr lang="en-US" sz="1200" smtClean="0"/>
          </a:p>
        </p:txBody>
      </p:sp>
      <p:sp>
        <p:nvSpPr>
          <p:cNvPr id="273411" name="Rectangle 2"/>
          <p:cNvSpPr>
            <a:spLocks noRot="1" noChangeArrowheads="1" noTextEdit="1"/>
          </p:cNvSpPr>
          <p:nvPr>
            <p:ph type="sldImg"/>
          </p:nvPr>
        </p:nvSpPr>
        <p:spPr>
          <a:ln/>
        </p:spPr>
      </p:sp>
      <p:sp>
        <p:nvSpPr>
          <p:cNvPr id="273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2D0E0CED-C747-422C-A250-C2BF7DC57F5B}" type="slidenum">
              <a:rPr lang="ar-SA" sz="1200" smtClean="0"/>
              <a:pPr eaLnBrk="1" hangingPunct="1"/>
              <a:t>2</a:t>
            </a:fld>
            <a:endParaRPr lang="en-US" sz="1200" smtClean="0"/>
          </a:p>
        </p:txBody>
      </p:sp>
      <p:sp>
        <p:nvSpPr>
          <p:cNvPr id="265219" name="Rectangle 2"/>
          <p:cNvSpPr>
            <a:spLocks noRot="1" noChangeArrowheads="1" noTextEdit="1"/>
          </p:cNvSpPr>
          <p:nvPr>
            <p:ph type="sldImg"/>
          </p:nvPr>
        </p:nvSpPr>
        <p:spPr>
          <a:ln/>
        </p:spPr>
      </p:sp>
      <p:sp>
        <p:nvSpPr>
          <p:cNvPr id="265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D513926-2A06-45A3-A691-5843640C6195}" type="slidenum">
              <a:rPr lang="ar-SA" sz="1200" smtClean="0"/>
              <a:pPr eaLnBrk="1" hangingPunct="1"/>
              <a:t>3</a:t>
            </a:fld>
            <a:endParaRPr lang="en-US" sz="1200" smtClean="0"/>
          </a:p>
        </p:txBody>
      </p:sp>
      <p:sp>
        <p:nvSpPr>
          <p:cNvPr id="266243" name="Rectangle 2"/>
          <p:cNvSpPr>
            <a:spLocks noRot="1" noChangeArrowheads="1" noTextEdit="1"/>
          </p:cNvSpPr>
          <p:nvPr>
            <p:ph type="sldImg"/>
          </p:nvPr>
        </p:nvSpPr>
        <p:spPr>
          <a:ln/>
        </p:spPr>
      </p:sp>
      <p:sp>
        <p:nvSpPr>
          <p:cNvPr id="266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1CC71EEF-CD30-41E2-940C-4B73F879FA6D}" type="slidenum">
              <a:rPr lang="ar-SA" sz="1200" smtClean="0"/>
              <a:pPr eaLnBrk="1" hangingPunct="1"/>
              <a:t>4</a:t>
            </a:fld>
            <a:endParaRPr lang="en-US" sz="1200" smtClean="0"/>
          </a:p>
        </p:txBody>
      </p:sp>
      <p:sp>
        <p:nvSpPr>
          <p:cNvPr id="267267" name="Rectangle 2"/>
          <p:cNvSpPr>
            <a:spLocks noRot="1" noChangeArrowheads="1" noTextEdit="1"/>
          </p:cNvSpPr>
          <p:nvPr>
            <p:ph type="sldImg"/>
          </p:nvPr>
        </p:nvSpPr>
        <p:spPr>
          <a:ln/>
        </p:spPr>
      </p:sp>
      <p:sp>
        <p:nvSpPr>
          <p:cNvPr id="267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8A244132-1D3A-487C-912E-5DA639CDE6B9}" type="slidenum">
              <a:rPr lang="ar-SA" sz="1200" smtClean="0"/>
              <a:pPr eaLnBrk="1" hangingPunct="1"/>
              <a:t>5</a:t>
            </a:fld>
            <a:endParaRPr lang="en-US" sz="1200" smtClean="0"/>
          </a:p>
        </p:txBody>
      </p:sp>
      <p:sp>
        <p:nvSpPr>
          <p:cNvPr id="268291" name="Rectangle 2"/>
          <p:cNvSpPr>
            <a:spLocks noRot="1" noChangeArrowheads="1" noTextEdit="1"/>
          </p:cNvSpPr>
          <p:nvPr>
            <p:ph type="sldImg"/>
          </p:nvPr>
        </p:nvSpPr>
        <p:spPr>
          <a:ln/>
        </p:spPr>
      </p:sp>
      <p:sp>
        <p:nvSpPr>
          <p:cNvPr id="268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41DD4833-2A50-43C9-90DE-62BAFF23C31E}" type="slidenum">
              <a:rPr lang="ar-SA" sz="1200" smtClean="0"/>
              <a:pPr eaLnBrk="1" hangingPunct="1"/>
              <a:t>6</a:t>
            </a:fld>
            <a:endParaRPr lang="en-US" sz="1200" smtClean="0"/>
          </a:p>
        </p:txBody>
      </p:sp>
      <p:sp>
        <p:nvSpPr>
          <p:cNvPr id="269315" name="Rectangle 2"/>
          <p:cNvSpPr>
            <a:spLocks noRot="1" noChangeArrowheads="1" noTextEdit="1"/>
          </p:cNvSpPr>
          <p:nvPr>
            <p:ph type="sldImg"/>
          </p:nvPr>
        </p:nvSpPr>
        <p:spPr>
          <a:ln/>
        </p:spPr>
      </p:sp>
      <p:sp>
        <p:nvSpPr>
          <p:cNvPr id="269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IQ"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98A99C6F-6074-4C52-A167-3855BED21720}" type="slidenum">
              <a:rPr lang="ar-SA" sz="1200" smtClean="0"/>
              <a:pPr eaLnBrk="1" hangingPunct="1"/>
              <a:t>7</a:t>
            </a:fld>
            <a:endParaRPr lang="en-US" sz="1200" smtClean="0"/>
          </a:p>
        </p:txBody>
      </p:sp>
      <p:sp>
        <p:nvSpPr>
          <p:cNvPr id="270339" name="Rectangle 2"/>
          <p:cNvSpPr>
            <a:spLocks noRot="1" noChangeArrowheads="1" noTextEdit="1"/>
          </p:cNvSpPr>
          <p:nvPr>
            <p:ph type="sldImg"/>
          </p:nvPr>
        </p:nvSpPr>
        <p:spPr>
          <a:ln/>
        </p:spPr>
      </p:sp>
      <p:sp>
        <p:nvSpPr>
          <p:cNvPr id="270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IQ"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681645C-1A4E-4790-8010-308B60017911}" type="slidenum">
              <a:rPr lang="ar-SA" sz="1200" smtClean="0"/>
              <a:pPr eaLnBrk="1" hangingPunct="1"/>
              <a:t>8</a:t>
            </a:fld>
            <a:endParaRPr lang="en-US" sz="1200" smtClean="0"/>
          </a:p>
        </p:txBody>
      </p:sp>
      <p:sp>
        <p:nvSpPr>
          <p:cNvPr id="271363" name="Rectangle 2"/>
          <p:cNvSpPr>
            <a:spLocks noRot="1" noChangeArrowheads="1" noTextEdit="1"/>
          </p:cNvSpPr>
          <p:nvPr>
            <p:ph type="sldImg"/>
          </p:nvPr>
        </p:nvSpPr>
        <p:spPr>
          <a:ln/>
        </p:spPr>
      </p:sp>
      <p:sp>
        <p:nvSpPr>
          <p:cNvPr id="271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A576CA2C-547D-43B9-B246-704281485507}" type="slidenum">
              <a:rPr lang="ar-SA" sz="1200" smtClean="0"/>
              <a:pPr eaLnBrk="1" hangingPunct="1"/>
              <a:t>9</a:t>
            </a:fld>
            <a:endParaRPr lang="en-US" sz="1200" smtClean="0"/>
          </a:p>
        </p:txBody>
      </p:sp>
      <p:sp>
        <p:nvSpPr>
          <p:cNvPr id="272387" name="Rectangle 2"/>
          <p:cNvSpPr>
            <a:spLocks noRot="1" noChangeArrowheads="1" noTextEdit="1"/>
          </p:cNvSpPr>
          <p:nvPr>
            <p:ph type="sldImg"/>
          </p:nvPr>
        </p:nvSpPr>
        <p:spPr>
          <a:ln/>
        </p:spPr>
      </p:sp>
      <p:sp>
        <p:nvSpPr>
          <p:cNvPr id="272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2286000"/>
            <a:ext cx="8305800" cy="29718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r>
              <a:rPr lang="ar-SA" b="1" u="sng">
                <a:solidFill>
                  <a:srgbClr val="0070C0"/>
                </a:solidFill>
              </a:rPr>
              <a:t>الملاحظة وسيلة يستخدمها الإنسان العادي في </a:t>
            </a:r>
          </a:p>
          <a:p>
            <a:pPr algn="r"/>
            <a:r>
              <a:rPr lang="ar-SA" b="1" u="sng">
                <a:solidFill>
                  <a:srgbClr val="0070C0"/>
                </a:solidFill>
              </a:rPr>
              <a:t>اكتسابه  الخبرات والمعلومات </a:t>
            </a:r>
          </a:p>
          <a:p>
            <a:pPr algn="r"/>
            <a:r>
              <a:rPr lang="ar-SA" b="1">
                <a:solidFill>
                  <a:srgbClr val="7030A0"/>
                </a:solidFill>
              </a:rPr>
              <a:t>ولكن الباحث حين يلاحظ يتبع منهجا منظما فتكون</a:t>
            </a:r>
          </a:p>
          <a:p>
            <a:pPr algn="r"/>
            <a:r>
              <a:rPr lang="ar-SA" b="1">
                <a:solidFill>
                  <a:srgbClr val="7030A0"/>
                </a:solidFill>
              </a:rPr>
              <a:t>( الملاحظة أساسا لمعرفة واعية أو فهم دقيق لظاهرة معينة)</a:t>
            </a:r>
          </a:p>
          <a:p>
            <a:pPr algn="r"/>
            <a:r>
              <a:rPr lang="ar-SA" b="1">
                <a:solidFill>
                  <a:srgbClr val="7030A0"/>
                </a:solidFill>
              </a:rPr>
              <a:t>وتصلح في الظواهر التي تتطلب اتصال الباحث مباشرة بالظاهرة.</a:t>
            </a:r>
          </a:p>
        </p:txBody>
      </p:sp>
      <p:sp>
        <p:nvSpPr>
          <p:cNvPr id="5" name="AutoShape 4" descr="نسيج زهري"/>
          <p:cNvSpPr>
            <a:spLocks noChangeArrowheads="1"/>
          </p:cNvSpPr>
          <p:nvPr/>
        </p:nvSpPr>
        <p:spPr bwMode="auto">
          <a:xfrm>
            <a:off x="152400" y="457200"/>
            <a:ext cx="2133600" cy="1676400"/>
          </a:xfrm>
          <a:prstGeom prst="star8">
            <a:avLst>
              <a:gd name="adj" fmla="val 38250"/>
            </a:avLst>
          </a:prstGeom>
          <a:solidFill>
            <a:schemeClr val="accent1"/>
          </a:solidFill>
          <a:ln w="9525">
            <a:miter lim="800000"/>
            <a:headEnd/>
            <a:tailEnd/>
          </a:ln>
        </p:spPr>
        <p:txBody>
          <a:bodyPr wrap="none" anchor="ctr">
            <a:flatTx/>
          </a:bodyPr>
          <a:lstStyle/>
          <a:p>
            <a:pPr>
              <a:defRPr/>
            </a:pPr>
            <a:r>
              <a:rPr lang="ar-SA" sz="2400" b="1" dirty="0">
                <a:solidFill>
                  <a:schemeClr val="accent1">
                    <a:lumMod val="25000"/>
                  </a:schemeClr>
                </a:solidFill>
              </a:rPr>
              <a:t>مفهوم الملاحظة</a:t>
            </a:r>
          </a:p>
        </p:txBody>
      </p:sp>
    </p:spTree>
    <p:extLst>
      <p:ext uri="{BB962C8B-B14F-4D97-AF65-F5344CB8AC3E}">
        <p14:creationId xmlns:p14="http://schemas.microsoft.com/office/powerpoint/2010/main" val="1766497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76200" y="685800"/>
            <a:ext cx="8915400" cy="5867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u="sng" dirty="0">
                <a:solidFill>
                  <a:srgbClr val="7E0000"/>
                </a:solidFill>
              </a:rPr>
              <a:t>خطوات الأسلوب التاريخي:</a:t>
            </a:r>
          </a:p>
          <a:p>
            <a:pPr algn="r">
              <a:defRPr/>
            </a:pPr>
            <a:r>
              <a:rPr lang="ar-SA" sz="2400" b="1" u="sng" dirty="0">
                <a:solidFill>
                  <a:srgbClr val="7E0000"/>
                </a:solidFill>
              </a:rPr>
              <a:t>يعتمد الباحث التاريخي نفس خطوات البحث العلمي في دراسة</a:t>
            </a:r>
          </a:p>
          <a:p>
            <a:pPr algn="r">
              <a:defRPr/>
            </a:pPr>
            <a:r>
              <a:rPr lang="ar-SA" sz="2400" b="1" u="sng" dirty="0">
                <a:solidFill>
                  <a:srgbClr val="7E0000"/>
                </a:solidFill>
              </a:rPr>
              <a:t>المشكلة وهي :</a:t>
            </a:r>
          </a:p>
          <a:p>
            <a:pPr algn="r">
              <a:defRPr/>
            </a:pPr>
            <a:r>
              <a:rPr lang="ar-SA" sz="2400" b="1" dirty="0">
                <a:solidFill>
                  <a:schemeClr val="accent1">
                    <a:lumMod val="25000"/>
                  </a:schemeClr>
                </a:solidFill>
              </a:rPr>
              <a:t>1- الشعور بالمشكلة </a:t>
            </a:r>
          </a:p>
          <a:p>
            <a:pPr algn="r">
              <a:defRPr/>
            </a:pPr>
            <a:r>
              <a:rPr lang="ar-SA" sz="2400" b="1" dirty="0">
                <a:solidFill>
                  <a:schemeClr val="accent1">
                    <a:lumMod val="25000"/>
                  </a:schemeClr>
                </a:solidFill>
              </a:rPr>
              <a:t>2 – تحديد المشكلة.</a:t>
            </a:r>
          </a:p>
          <a:p>
            <a:pPr algn="r">
              <a:defRPr/>
            </a:pPr>
            <a:r>
              <a:rPr lang="ar-SA" sz="2400" b="1" dirty="0">
                <a:solidFill>
                  <a:schemeClr val="accent1">
                    <a:lumMod val="25000"/>
                  </a:schemeClr>
                </a:solidFill>
              </a:rPr>
              <a:t>2- وضع الفروض.</a:t>
            </a:r>
          </a:p>
          <a:p>
            <a:pPr algn="r">
              <a:defRPr/>
            </a:pPr>
            <a:r>
              <a:rPr lang="ar-SA" sz="2400" b="1" dirty="0">
                <a:solidFill>
                  <a:schemeClr val="accent1">
                    <a:lumMod val="25000"/>
                  </a:schemeClr>
                </a:solidFill>
              </a:rPr>
              <a:t>4- اختبار الفروض.</a:t>
            </a:r>
          </a:p>
          <a:p>
            <a:pPr algn="r">
              <a:defRPr/>
            </a:pPr>
            <a:r>
              <a:rPr lang="ar-SA" sz="2400" b="1" dirty="0">
                <a:solidFill>
                  <a:schemeClr val="accent1">
                    <a:lumMod val="25000"/>
                  </a:schemeClr>
                </a:solidFill>
              </a:rPr>
              <a:t>5- الوصول للنتائج والتعميم .</a:t>
            </a:r>
          </a:p>
          <a:p>
            <a:pPr algn="r">
              <a:defRPr/>
            </a:pPr>
            <a:r>
              <a:rPr lang="ar-SA" sz="2400" b="1" u="sng" dirty="0">
                <a:solidFill>
                  <a:srgbClr val="7E0000"/>
                </a:solidFill>
              </a:rPr>
              <a:t>ولكن يضاف لذلك في البحث التاريخي:</a:t>
            </a:r>
          </a:p>
          <a:p>
            <a:pPr algn="r">
              <a:buFontTx/>
              <a:buChar char="-"/>
              <a:defRPr/>
            </a:pPr>
            <a:r>
              <a:rPr lang="ar-SA" sz="2400" b="1" dirty="0">
                <a:solidFill>
                  <a:srgbClr val="0070C0"/>
                </a:solidFill>
              </a:rPr>
              <a:t>مصادر المعلومات.</a:t>
            </a:r>
          </a:p>
          <a:p>
            <a:pPr algn="r">
              <a:buFontTx/>
              <a:buChar char="-"/>
              <a:defRPr/>
            </a:pPr>
            <a:r>
              <a:rPr lang="ar-SA" sz="2400" b="1" dirty="0">
                <a:solidFill>
                  <a:srgbClr val="0070C0"/>
                </a:solidFill>
              </a:rPr>
              <a:t>نقد المعلومات.</a:t>
            </a:r>
          </a:p>
          <a:p>
            <a:pPr algn="r">
              <a:buFontTx/>
              <a:buChar char="-"/>
              <a:defRPr/>
            </a:pPr>
            <a:r>
              <a:rPr lang="ar-SA" sz="2400" b="1" dirty="0">
                <a:solidFill>
                  <a:srgbClr val="0070C0"/>
                </a:solidFill>
              </a:rPr>
              <a:t>الفروض التاريخية.</a:t>
            </a:r>
          </a:p>
          <a:p>
            <a:pPr algn="r">
              <a:buFontTx/>
              <a:buChar char="-"/>
              <a:defRPr/>
            </a:pPr>
            <a:endParaRPr lang="ar-SA" sz="2400" b="1" u="sng" dirty="0">
              <a:solidFill>
                <a:srgbClr val="7E0000"/>
              </a:solidFill>
            </a:endParaRPr>
          </a:p>
          <a:p>
            <a:pPr algn="r">
              <a:defRPr/>
            </a:pPr>
            <a:endParaRPr lang="ar-SA" sz="2400" b="1" u="sng" dirty="0">
              <a:solidFill>
                <a:srgbClr val="006600"/>
              </a:solidFill>
            </a:endParaRP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FF00FF"/>
          </a:solidFill>
          <a:ln w="9525">
            <a:miter lim="800000"/>
            <a:headEnd/>
            <a:tailEnd/>
          </a:ln>
        </p:spPr>
        <p:txBody>
          <a:bodyPr wrap="none" anchor="ctr">
            <a:flatTx/>
          </a:bodyPr>
          <a:lstStyle/>
          <a:p>
            <a:pPr>
              <a:defRPr/>
            </a:pPr>
            <a:r>
              <a:rPr lang="ar-SA" sz="2400" b="1" dirty="0">
                <a:solidFill>
                  <a:schemeClr val="accent1">
                    <a:lumMod val="25000"/>
                  </a:schemeClr>
                </a:solidFill>
              </a:rPr>
              <a:t>خطوات البحث</a:t>
            </a:r>
          </a:p>
          <a:p>
            <a:pPr>
              <a:defRPr/>
            </a:pPr>
            <a:r>
              <a:rPr lang="ar-SA" sz="2400" b="1" dirty="0">
                <a:solidFill>
                  <a:schemeClr val="accent1">
                    <a:lumMod val="25000"/>
                  </a:schemeClr>
                </a:solidFill>
              </a:rPr>
              <a:t>التاريخي</a:t>
            </a:r>
          </a:p>
        </p:txBody>
      </p:sp>
    </p:spTree>
    <p:extLst>
      <p:ext uri="{BB962C8B-B14F-4D97-AF65-F5344CB8AC3E}">
        <p14:creationId xmlns:p14="http://schemas.microsoft.com/office/powerpoint/2010/main" val="3056761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457200"/>
            <a:ext cx="8305800" cy="64008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r>
              <a:rPr lang="ar-SA" b="1" u="sng">
                <a:solidFill>
                  <a:srgbClr val="C00000"/>
                </a:solidFill>
              </a:rPr>
              <a:t>من أنواع الملاحظة:</a:t>
            </a:r>
          </a:p>
          <a:p>
            <a:pPr algn="r"/>
            <a:r>
              <a:rPr lang="ar-SA" b="1" u="sng">
                <a:solidFill>
                  <a:srgbClr val="0070C0"/>
                </a:solidFill>
              </a:rPr>
              <a:t>1</a:t>
            </a:r>
            <a:r>
              <a:rPr lang="ar-SA" b="1" u="sng">
                <a:solidFill>
                  <a:srgbClr val="7E0000"/>
                </a:solidFill>
              </a:rPr>
              <a:t>- الملاحظة المباشرة</a:t>
            </a:r>
            <a:r>
              <a:rPr lang="ar-SA" b="1">
                <a:solidFill>
                  <a:srgbClr val="006600"/>
                </a:solidFill>
              </a:rPr>
              <a:t>: وفيها يتصل الباحث مباشرة مع الأشخاص أو الشئ أو الأشياء.</a:t>
            </a:r>
          </a:p>
          <a:p>
            <a:pPr algn="r"/>
            <a:r>
              <a:rPr lang="ar-SA" b="1" u="sng">
                <a:solidFill>
                  <a:srgbClr val="7E0000"/>
                </a:solidFill>
              </a:rPr>
              <a:t>2- الملاحظة غير المباشرة</a:t>
            </a:r>
            <a:r>
              <a:rPr lang="ar-SA" b="1">
                <a:solidFill>
                  <a:srgbClr val="006600"/>
                </a:solidFill>
              </a:rPr>
              <a:t>.حيث يتصل الباحث بالسجلات أو التقارير التي أعدها الآخرون. مثال ( سجناء – عاطلون عن العمل – حالات مرضية.....)</a:t>
            </a:r>
          </a:p>
          <a:p>
            <a:pPr algn="r"/>
            <a:r>
              <a:rPr lang="ar-SA" b="1" u="sng">
                <a:solidFill>
                  <a:srgbClr val="7E0000"/>
                </a:solidFill>
              </a:rPr>
              <a:t>3- ملاحظة محددة </a:t>
            </a:r>
            <a:r>
              <a:rPr lang="ar-SA" b="1">
                <a:solidFill>
                  <a:srgbClr val="006600"/>
                </a:solidFill>
              </a:rPr>
              <a:t>: حيث يكون عند الباحث تصور عن  طبيعة المعلومات ونوع السلوك الملاحظ.</a:t>
            </a:r>
          </a:p>
          <a:p>
            <a:pPr algn="r"/>
            <a:r>
              <a:rPr lang="ar-SA" b="1" u="sng">
                <a:solidFill>
                  <a:srgbClr val="7E0000"/>
                </a:solidFill>
              </a:rPr>
              <a:t>4- ملاحظة غير محددة</a:t>
            </a:r>
            <a:r>
              <a:rPr lang="ar-SA" b="1">
                <a:solidFill>
                  <a:srgbClr val="006600"/>
                </a:solidFill>
              </a:rPr>
              <a:t>.</a:t>
            </a:r>
          </a:p>
          <a:p>
            <a:pPr algn="r"/>
            <a:r>
              <a:rPr lang="ar-SA" b="1" u="sng">
                <a:solidFill>
                  <a:srgbClr val="7E0000"/>
                </a:solidFill>
              </a:rPr>
              <a:t>5- ملاحظة بدون مشاركة </a:t>
            </a:r>
            <a:r>
              <a:rPr lang="ar-SA" b="1">
                <a:solidFill>
                  <a:srgbClr val="006600"/>
                </a:solidFill>
              </a:rPr>
              <a:t>دور المراقب.</a:t>
            </a:r>
          </a:p>
          <a:p>
            <a:pPr algn="r"/>
            <a:r>
              <a:rPr lang="ar-SA" b="1" u="sng">
                <a:solidFill>
                  <a:srgbClr val="7E0000"/>
                </a:solidFill>
              </a:rPr>
              <a:t>6- ملاحظة بالمشاركة </a:t>
            </a:r>
            <a:r>
              <a:rPr lang="ar-SA" b="1">
                <a:solidFill>
                  <a:srgbClr val="006600"/>
                </a:solidFill>
              </a:rPr>
              <a:t>فيكون عضو في الجماعة التي يلاحظها.</a:t>
            </a:r>
          </a:p>
          <a:p>
            <a:pPr algn="r"/>
            <a:r>
              <a:rPr lang="ar-SA" b="1" u="sng">
                <a:solidFill>
                  <a:srgbClr val="7E0000"/>
                </a:solidFill>
              </a:rPr>
              <a:t>7- ملاحظة مقصودة </a:t>
            </a:r>
            <a:r>
              <a:rPr lang="ar-SA" b="1">
                <a:solidFill>
                  <a:srgbClr val="006600"/>
                </a:solidFill>
              </a:rPr>
              <a:t>لها أهداف محددة.</a:t>
            </a:r>
          </a:p>
          <a:p>
            <a:pPr algn="r"/>
            <a:r>
              <a:rPr lang="ar-SA" b="1" u="sng">
                <a:solidFill>
                  <a:srgbClr val="7E0000"/>
                </a:solidFill>
              </a:rPr>
              <a:t>8- ملاحظة غير مقصودة: </a:t>
            </a:r>
            <a:r>
              <a:rPr lang="ar-SA" b="1">
                <a:solidFill>
                  <a:srgbClr val="006600"/>
                </a:solidFill>
              </a:rPr>
              <a:t>يلاحظ بالصدفة شئ ما.</a:t>
            </a:r>
          </a:p>
        </p:txBody>
      </p:sp>
      <p:sp>
        <p:nvSpPr>
          <p:cNvPr id="5" name="AutoShape 4" descr="نسيج زهري"/>
          <p:cNvSpPr>
            <a:spLocks noChangeArrowheads="1"/>
          </p:cNvSpPr>
          <p:nvPr/>
        </p:nvSpPr>
        <p:spPr bwMode="auto">
          <a:xfrm>
            <a:off x="0" y="304800"/>
            <a:ext cx="2438400" cy="1676400"/>
          </a:xfrm>
          <a:prstGeom prst="star8">
            <a:avLst>
              <a:gd name="adj" fmla="val 3825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ar-SA" sz="3200" b="1">
                <a:solidFill>
                  <a:srgbClr val="C00000"/>
                </a:solidFill>
              </a:rPr>
              <a:t>أنواع الملاحظة</a:t>
            </a:r>
          </a:p>
        </p:txBody>
      </p:sp>
    </p:spTree>
    <p:extLst>
      <p:ext uri="{BB962C8B-B14F-4D97-AF65-F5344CB8AC3E}">
        <p14:creationId xmlns:p14="http://schemas.microsoft.com/office/powerpoint/2010/main" val="14607494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457200"/>
            <a:ext cx="8305800" cy="6400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rgbClr val="7E0000"/>
                </a:solidFill>
              </a:rPr>
              <a:t>1- تحديد مجال الملاحظة ومكانها وزمانها وفقا</a:t>
            </a:r>
          </a:p>
          <a:p>
            <a:pPr algn="r">
              <a:defRPr/>
            </a:pPr>
            <a:r>
              <a:rPr lang="ar-SA" b="1" dirty="0">
                <a:solidFill>
                  <a:srgbClr val="7E0000"/>
                </a:solidFill>
              </a:rPr>
              <a:t> لأهداف الدراسة.</a:t>
            </a:r>
          </a:p>
          <a:p>
            <a:pPr algn="r">
              <a:defRPr/>
            </a:pPr>
            <a:r>
              <a:rPr lang="ar-SA" b="1" dirty="0">
                <a:solidFill>
                  <a:srgbClr val="006600"/>
                </a:solidFill>
              </a:rPr>
              <a:t>2</a:t>
            </a:r>
            <a:r>
              <a:rPr lang="ar-SA" b="1" dirty="0">
                <a:solidFill>
                  <a:schemeClr val="accent5">
                    <a:lumMod val="25000"/>
                  </a:schemeClr>
                </a:solidFill>
              </a:rPr>
              <a:t>- إعداد بطاقة الملاحظة ليسجل عليها المعلومات الملاحظة.</a:t>
            </a:r>
          </a:p>
          <a:p>
            <a:pPr algn="r">
              <a:defRPr/>
            </a:pPr>
            <a:r>
              <a:rPr lang="ar-SA" b="1" dirty="0">
                <a:solidFill>
                  <a:schemeClr val="accent5">
                    <a:lumMod val="25000"/>
                  </a:schemeClr>
                </a:solidFill>
              </a:rPr>
              <a:t>مثال بطاقة ملاحظة تفاعل الطلاب:</a:t>
            </a:r>
          </a:p>
          <a:p>
            <a:pPr algn="r">
              <a:defRPr/>
            </a:pPr>
            <a:r>
              <a:rPr lang="ar-SA" b="1" dirty="0">
                <a:solidFill>
                  <a:srgbClr val="C00000"/>
                </a:solidFill>
              </a:rPr>
              <a:t>تحتوي على: زمن تحدث المعلم،زمن تحدث المتعلم ،توجيهات المعلم،المدح ، العقوبة......... </a:t>
            </a:r>
          </a:p>
          <a:p>
            <a:pPr algn="r">
              <a:defRPr/>
            </a:pPr>
            <a:r>
              <a:rPr lang="ar-SA" b="1" u="sng" dirty="0">
                <a:solidFill>
                  <a:srgbClr val="006600"/>
                </a:solidFill>
              </a:rPr>
              <a:t>وهذا يسهم في :</a:t>
            </a:r>
          </a:p>
          <a:p>
            <a:pPr algn="r">
              <a:defRPr/>
            </a:pPr>
            <a:r>
              <a:rPr lang="ar-SA" b="1" u="sng" dirty="0">
                <a:solidFill>
                  <a:srgbClr val="7030A0"/>
                </a:solidFill>
              </a:rPr>
              <a:t>أ-اختصار الوقت والجهد في تدوين المعلومات.</a:t>
            </a:r>
          </a:p>
          <a:p>
            <a:pPr algn="r">
              <a:defRPr/>
            </a:pPr>
            <a:r>
              <a:rPr lang="ar-SA" b="1" u="sng" dirty="0">
                <a:solidFill>
                  <a:srgbClr val="7030A0"/>
                </a:solidFill>
              </a:rPr>
              <a:t>ب- تدوين كل ما يلاحظه والتفرغ للملاحظة حيث يسهل أعداد البطاقة من تسجيل المعلومات.</a:t>
            </a:r>
          </a:p>
          <a:p>
            <a:pPr algn="r">
              <a:defRPr/>
            </a:pPr>
            <a:r>
              <a:rPr lang="ar-SA" b="1" dirty="0">
                <a:solidFill>
                  <a:srgbClr val="006600"/>
                </a:solidFill>
              </a:rPr>
              <a:t>3</a:t>
            </a:r>
            <a:r>
              <a:rPr lang="ar-SA" b="1" dirty="0">
                <a:solidFill>
                  <a:srgbClr val="7E0000"/>
                </a:solidFill>
              </a:rPr>
              <a:t>- التأكد من صدق ملاحظته.وذلك عن طريق إعادة الملاحظة أكثر من مرة، أو عن طريق مقارنة ملاحظاته مع ملاحظات باحث آخر</a:t>
            </a:r>
          </a:p>
          <a:p>
            <a:pPr algn="r">
              <a:defRPr/>
            </a:pPr>
            <a:r>
              <a:rPr lang="ar-SA" b="1" dirty="0">
                <a:solidFill>
                  <a:srgbClr val="006600"/>
                </a:solidFill>
              </a:rPr>
              <a:t>4- أن يتم التسجيل أثناء الملاحظة وليس بنهايتها أو بعدها.</a:t>
            </a:r>
          </a:p>
          <a:p>
            <a:pPr algn="r">
              <a:defRPr/>
            </a:pPr>
            <a:endParaRPr lang="ar-SA" b="1" dirty="0">
              <a:solidFill>
                <a:srgbClr val="006600"/>
              </a:solidFill>
            </a:endParaRPr>
          </a:p>
          <a:p>
            <a:pPr algn="r">
              <a:defRPr/>
            </a:pPr>
            <a:r>
              <a:rPr lang="ar-SA" b="1" dirty="0">
                <a:solidFill>
                  <a:srgbClr val="006600"/>
                </a:solidFill>
              </a:rPr>
              <a:t> </a:t>
            </a:r>
          </a:p>
        </p:txBody>
      </p:sp>
      <p:sp>
        <p:nvSpPr>
          <p:cNvPr id="5" name="AutoShape 4" descr="نسيج زهري"/>
          <p:cNvSpPr>
            <a:spLocks noChangeArrowheads="1"/>
          </p:cNvSpPr>
          <p:nvPr/>
        </p:nvSpPr>
        <p:spPr bwMode="auto">
          <a:xfrm>
            <a:off x="0" y="0"/>
            <a:ext cx="2438400" cy="1676400"/>
          </a:xfrm>
          <a:prstGeom prst="star8">
            <a:avLst>
              <a:gd name="adj" fmla="val 3825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ar-SA" sz="3200" b="1">
                <a:solidFill>
                  <a:srgbClr val="C00000"/>
                </a:solidFill>
              </a:rPr>
              <a:t>إجراءات</a:t>
            </a:r>
          </a:p>
          <a:p>
            <a:r>
              <a:rPr lang="ar-SA" sz="3200" b="1">
                <a:solidFill>
                  <a:srgbClr val="C00000"/>
                </a:solidFill>
              </a:rPr>
              <a:t>الملاحظة</a:t>
            </a:r>
          </a:p>
        </p:txBody>
      </p:sp>
    </p:spTree>
    <p:extLst>
      <p:ext uri="{BB962C8B-B14F-4D97-AF65-F5344CB8AC3E}">
        <p14:creationId xmlns:p14="http://schemas.microsoft.com/office/powerpoint/2010/main" val="28313230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1981200"/>
            <a:ext cx="8305800" cy="33528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endParaRPr lang="ar-SA" b="1">
              <a:solidFill>
                <a:srgbClr val="006600"/>
              </a:solidFill>
            </a:endParaRPr>
          </a:p>
          <a:p>
            <a:pPr algn="r"/>
            <a:r>
              <a:rPr lang="ar-SA" b="1">
                <a:solidFill>
                  <a:srgbClr val="006600"/>
                </a:solidFill>
              </a:rPr>
              <a:t> 1- وسيلة ملائمة لدراسة الظواهر الاجتماعية .</a:t>
            </a:r>
          </a:p>
          <a:p>
            <a:pPr algn="r"/>
            <a:r>
              <a:rPr lang="ar-SA" b="1">
                <a:solidFill>
                  <a:srgbClr val="006600"/>
                </a:solidFill>
              </a:rPr>
              <a:t>2- يستطيع الباحث من الإطلاع على الظروف الطبيعية مما يزيد من دقة البيانات والمعلومات.</a:t>
            </a:r>
          </a:p>
          <a:p>
            <a:pPr algn="r"/>
            <a:r>
              <a:rPr lang="ar-SA" b="1">
                <a:solidFill>
                  <a:srgbClr val="006600"/>
                </a:solidFill>
              </a:rPr>
              <a:t>3- يتم تسجيل البيانات أثناء الملاحظة مما يجعلها أكثر دقة</a:t>
            </a:r>
          </a:p>
          <a:p>
            <a:pPr algn="r"/>
            <a:r>
              <a:rPr lang="ar-SA" b="1">
                <a:solidFill>
                  <a:srgbClr val="006600"/>
                </a:solidFill>
              </a:rPr>
              <a:t>4- يمكن إجرائها على عدد محدود من المفحوصين وليس شرط أعداد كبيرة.</a:t>
            </a:r>
          </a:p>
          <a:p>
            <a:pPr algn="r"/>
            <a:r>
              <a:rPr lang="ar-SA" b="1">
                <a:solidFill>
                  <a:srgbClr val="006600"/>
                </a:solidFill>
              </a:rPr>
              <a:t> </a:t>
            </a:r>
          </a:p>
        </p:txBody>
      </p:sp>
      <p:sp>
        <p:nvSpPr>
          <p:cNvPr id="5" name="AutoShape 4" descr="نسيج زهري"/>
          <p:cNvSpPr>
            <a:spLocks noChangeArrowheads="1"/>
          </p:cNvSpPr>
          <p:nvPr/>
        </p:nvSpPr>
        <p:spPr bwMode="auto">
          <a:xfrm>
            <a:off x="0" y="304800"/>
            <a:ext cx="2438400" cy="1676400"/>
          </a:xfrm>
          <a:prstGeom prst="star8">
            <a:avLst>
              <a:gd name="adj" fmla="val 3825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ar-SA" sz="3200" b="1">
                <a:solidFill>
                  <a:srgbClr val="C00000"/>
                </a:solidFill>
              </a:rPr>
              <a:t>مزايا الملاحظة</a:t>
            </a:r>
          </a:p>
        </p:txBody>
      </p:sp>
    </p:spTree>
    <p:extLst>
      <p:ext uri="{BB962C8B-B14F-4D97-AF65-F5344CB8AC3E}">
        <p14:creationId xmlns:p14="http://schemas.microsoft.com/office/powerpoint/2010/main" val="37518701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2286000"/>
            <a:ext cx="8305800" cy="2971800"/>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p>
            <a:pPr algn="r"/>
            <a:r>
              <a:rPr lang="ar-SA" b="1">
                <a:solidFill>
                  <a:srgbClr val="7030A0"/>
                </a:solidFill>
              </a:rPr>
              <a:t>1- عندما يشعر المفحوص أنه ملاحظ قد يغير سلوكه.</a:t>
            </a:r>
          </a:p>
          <a:p>
            <a:pPr algn="r"/>
            <a:r>
              <a:rPr lang="ar-SA" b="1">
                <a:solidFill>
                  <a:srgbClr val="7030A0"/>
                </a:solidFill>
              </a:rPr>
              <a:t>2- تتطلب الملاحظة وقت كبير.</a:t>
            </a:r>
          </a:p>
          <a:p>
            <a:pPr algn="r"/>
            <a:r>
              <a:rPr lang="ar-SA" b="1">
                <a:solidFill>
                  <a:srgbClr val="7030A0"/>
                </a:solidFill>
              </a:rPr>
              <a:t>3- قد تتدخل عوامل وقتية تؤثر في النتائج </a:t>
            </a:r>
          </a:p>
        </p:txBody>
      </p:sp>
      <p:sp>
        <p:nvSpPr>
          <p:cNvPr id="5" name="AutoShape 4" descr="نسيج زهري"/>
          <p:cNvSpPr>
            <a:spLocks noChangeArrowheads="1"/>
          </p:cNvSpPr>
          <p:nvPr/>
        </p:nvSpPr>
        <p:spPr bwMode="auto">
          <a:xfrm>
            <a:off x="152400" y="457200"/>
            <a:ext cx="2133600" cy="1676400"/>
          </a:xfrm>
          <a:prstGeom prst="star8">
            <a:avLst>
              <a:gd name="adj" fmla="val 38250"/>
            </a:avLst>
          </a:prstGeom>
          <a:solidFill>
            <a:schemeClr val="accent1"/>
          </a:solidFill>
          <a:ln w="9525">
            <a:miter lim="800000"/>
            <a:headEnd/>
            <a:tailEnd/>
          </a:ln>
        </p:spPr>
        <p:txBody>
          <a:bodyPr wrap="none" anchor="ctr">
            <a:flatTx/>
          </a:bodyPr>
          <a:lstStyle/>
          <a:p>
            <a:pPr>
              <a:defRPr/>
            </a:pPr>
            <a:r>
              <a:rPr lang="ar-SA" sz="2400" b="1" dirty="0">
                <a:solidFill>
                  <a:schemeClr val="accent1">
                    <a:lumMod val="25000"/>
                  </a:schemeClr>
                </a:solidFill>
              </a:rPr>
              <a:t>عيوب ( حدود)</a:t>
            </a:r>
          </a:p>
          <a:p>
            <a:pPr>
              <a:defRPr/>
            </a:pPr>
            <a:r>
              <a:rPr lang="ar-SA" sz="2400" b="1" dirty="0">
                <a:solidFill>
                  <a:schemeClr val="accent1">
                    <a:lumMod val="25000"/>
                  </a:schemeClr>
                </a:solidFill>
              </a:rPr>
              <a:t>الملاحظة</a:t>
            </a:r>
          </a:p>
        </p:txBody>
      </p:sp>
    </p:spTree>
    <p:extLst>
      <p:ext uri="{BB962C8B-B14F-4D97-AF65-F5344CB8AC3E}">
        <p14:creationId xmlns:p14="http://schemas.microsoft.com/office/powerpoint/2010/main" val="3440707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نجمة ذات 8 نقاط 4"/>
          <p:cNvSpPr>
            <a:spLocks noChangeArrowheads="1"/>
          </p:cNvSpPr>
          <p:nvPr/>
        </p:nvSpPr>
        <p:spPr bwMode="auto">
          <a:xfrm>
            <a:off x="2057400" y="1066800"/>
            <a:ext cx="4572000" cy="2819400"/>
          </a:xfrm>
          <a:prstGeom prst="star8">
            <a:avLst>
              <a:gd name="adj" fmla="val 37500"/>
            </a:avLst>
          </a:prstGeom>
          <a:solidFill>
            <a:srgbClr val="FF99FF"/>
          </a:solidFill>
          <a:ln w="9525" algn="ctr">
            <a:solidFill>
              <a:schemeClr val="tx1"/>
            </a:solidFill>
            <a:round/>
            <a:headEnd/>
            <a:tailEnd/>
          </a:ln>
        </p:spPr>
        <p:txBody>
          <a:bodyPr/>
          <a:lstStyle/>
          <a:p>
            <a:endParaRPr lang="ar-SA" sz="3200" b="1"/>
          </a:p>
          <a:p>
            <a:r>
              <a:rPr lang="ar-SA" sz="3200" b="1"/>
              <a:t>أساليب أو مناهج البحث العلمي</a:t>
            </a:r>
          </a:p>
        </p:txBody>
      </p:sp>
      <p:sp>
        <p:nvSpPr>
          <p:cNvPr id="104452" name="نجمة ذات 8 نقاط 4"/>
          <p:cNvSpPr>
            <a:spLocks noChangeArrowheads="1"/>
          </p:cNvSpPr>
          <p:nvPr/>
        </p:nvSpPr>
        <p:spPr bwMode="auto">
          <a:xfrm>
            <a:off x="6248400" y="3124200"/>
            <a:ext cx="2895600" cy="2590800"/>
          </a:xfrm>
          <a:prstGeom prst="star8">
            <a:avLst>
              <a:gd name="adj" fmla="val 37500"/>
            </a:avLst>
          </a:prstGeom>
          <a:solidFill>
            <a:schemeClr val="accent1">
              <a:lumMod val="75000"/>
            </a:schemeClr>
          </a:solidFill>
          <a:ln w="9525" algn="ctr">
            <a:solidFill>
              <a:schemeClr val="tx1"/>
            </a:solidFill>
            <a:round/>
            <a:headEnd/>
            <a:tailEnd/>
          </a:ln>
        </p:spPr>
        <p:txBody>
          <a:bodyPr/>
          <a:lstStyle/>
          <a:p>
            <a:pPr>
              <a:defRPr/>
            </a:pPr>
            <a:r>
              <a:rPr lang="ar-SA" sz="3200" b="1" dirty="0"/>
              <a:t>المنهج (الأسلوب) التاريخي</a:t>
            </a:r>
          </a:p>
        </p:txBody>
      </p:sp>
      <p:sp>
        <p:nvSpPr>
          <p:cNvPr id="113668" name="نجمة ذات 8 نقاط 4"/>
          <p:cNvSpPr>
            <a:spLocks noChangeArrowheads="1"/>
          </p:cNvSpPr>
          <p:nvPr/>
        </p:nvSpPr>
        <p:spPr bwMode="auto">
          <a:xfrm>
            <a:off x="2743200" y="4572000"/>
            <a:ext cx="2895600" cy="2057400"/>
          </a:xfrm>
          <a:prstGeom prst="star8">
            <a:avLst>
              <a:gd name="adj" fmla="val 37500"/>
            </a:avLst>
          </a:prstGeom>
          <a:solidFill>
            <a:srgbClr val="FFC000"/>
          </a:solidFill>
          <a:ln w="9525" algn="ctr">
            <a:solidFill>
              <a:schemeClr val="tx1"/>
            </a:solidFill>
            <a:round/>
            <a:headEnd/>
            <a:tailEnd/>
          </a:ln>
        </p:spPr>
        <p:txBody>
          <a:bodyPr/>
          <a:lstStyle/>
          <a:p>
            <a:r>
              <a:rPr lang="ar-SA" sz="3200" b="1"/>
              <a:t>الأسلوب</a:t>
            </a:r>
          </a:p>
          <a:p>
            <a:r>
              <a:rPr lang="ar-SA" sz="3200" b="1"/>
              <a:t>الوصفي</a:t>
            </a:r>
          </a:p>
        </p:txBody>
      </p:sp>
      <p:sp>
        <p:nvSpPr>
          <p:cNvPr id="113669" name="نجمة ذات 8 نقاط 4"/>
          <p:cNvSpPr>
            <a:spLocks noChangeArrowheads="1"/>
          </p:cNvSpPr>
          <p:nvPr/>
        </p:nvSpPr>
        <p:spPr bwMode="auto">
          <a:xfrm>
            <a:off x="-76200" y="2971800"/>
            <a:ext cx="2895600" cy="2286000"/>
          </a:xfrm>
          <a:prstGeom prst="star8">
            <a:avLst>
              <a:gd name="adj" fmla="val 37500"/>
            </a:avLst>
          </a:prstGeom>
          <a:solidFill>
            <a:srgbClr val="92D050"/>
          </a:solidFill>
          <a:ln w="9525" algn="ctr">
            <a:solidFill>
              <a:schemeClr val="tx1"/>
            </a:solidFill>
            <a:round/>
            <a:headEnd/>
            <a:tailEnd/>
          </a:ln>
        </p:spPr>
        <p:txBody>
          <a:bodyPr/>
          <a:lstStyle/>
          <a:p>
            <a:r>
              <a:rPr lang="ar-SA" sz="3200" b="1"/>
              <a:t>الأسلوب</a:t>
            </a:r>
          </a:p>
          <a:p>
            <a:r>
              <a:rPr lang="ar-SA" sz="3200" b="1"/>
              <a:t>التجريبي</a:t>
            </a:r>
          </a:p>
        </p:txBody>
      </p:sp>
    </p:spTree>
    <p:extLst>
      <p:ext uri="{BB962C8B-B14F-4D97-AF65-F5344CB8AC3E}">
        <p14:creationId xmlns:p14="http://schemas.microsoft.com/office/powerpoint/2010/main" val="1388346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نجمة ذات 8 نقاط 4"/>
          <p:cNvSpPr>
            <a:spLocks noChangeArrowheads="1"/>
          </p:cNvSpPr>
          <p:nvPr/>
        </p:nvSpPr>
        <p:spPr bwMode="auto">
          <a:xfrm>
            <a:off x="2819400" y="2209800"/>
            <a:ext cx="2590800" cy="2209800"/>
          </a:xfrm>
          <a:prstGeom prst="star8">
            <a:avLst>
              <a:gd name="adj" fmla="val 37500"/>
            </a:avLst>
          </a:prstGeom>
          <a:solidFill>
            <a:schemeClr val="accent1">
              <a:lumMod val="75000"/>
            </a:schemeClr>
          </a:solidFill>
          <a:ln w="9525" algn="ctr">
            <a:solidFill>
              <a:schemeClr val="tx1"/>
            </a:solidFill>
            <a:round/>
            <a:headEnd/>
            <a:tailEnd/>
          </a:ln>
        </p:spPr>
        <p:txBody>
          <a:bodyPr/>
          <a:lstStyle/>
          <a:p>
            <a:pPr>
              <a:defRPr/>
            </a:pPr>
            <a:r>
              <a:rPr lang="ar-SA" b="1" dirty="0"/>
              <a:t>المنهج (الأسلوب) التاريخي</a:t>
            </a:r>
          </a:p>
        </p:txBody>
      </p:sp>
      <p:sp>
        <p:nvSpPr>
          <p:cNvPr id="114691" name="نجمة ذات 8 نقاط 4"/>
          <p:cNvSpPr>
            <a:spLocks noChangeArrowheads="1"/>
          </p:cNvSpPr>
          <p:nvPr/>
        </p:nvSpPr>
        <p:spPr bwMode="auto">
          <a:xfrm>
            <a:off x="2057400" y="5029200"/>
            <a:ext cx="2133600" cy="1676400"/>
          </a:xfrm>
          <a:prstGeom prst="star8">
            <a:avLst>
              <a:gd name="adj" fmla="val 37500"/>
            </a:avLst>
          </a:prstGeom>
          <a:solidFill>
            <a:srgbClr val="D8B2D6"/>
          </a:solidFill>
          <a:ln w="9525" algn="ctr">
            <a:solidFill>
              <a:schemeClr val="tx1"/>
            </a:solidFill>
            <a:round/>
            <a:headEnd/>
            <a:tailEnd/>
          </a:ln>
        </p:spPr>
        <p:txBody>
          <a:bodyPr/>
          <a:lstStyle/>
          <a:p>
            <a:r>
              <a:rPr lang="ar-SA" sz="2400" b="1"/>
              <a:t>نقد مصادر المعلومات</a:t>
            </a:r>
          </a:p>
        </p:txBody>
      </p:sp>
      <p:sp>
        <p:nvSpPr>
          <p:cNvPr id="6" name="نجمة ذات 8 نقاط 4"/>
          <p:cNvSpPr>
            <a:spLocks noChangeArrowheads="1"/>
          </p:cNvSpPr>
          <p:nvPr/>
        </p:nvSpPr>
        <p:spPr bwMode="auto">
          <a:xfrm>
            <a:off x="5029200" y="4800600"/>
            <a:ext cx="2362200" cy="1752600"/>
          </a:xfrm>
          <a:prstGeom prst="star8">
            <a:avLst>
              <a:gd name="adj" fmla="val 37500"/>
            </a:avLst>
          </a:prstGeom>
          <a:solidFill>
            <a:schemeClr val="accent3">
              <a:lumMod val="50000"/>
            </a:schemeClr>
          </a:solidFill>
          <a:ln w="9525" algn="ctr">
            <a:solidFill>
              <a:schemeClr val="tx1"/>
            </a:solidFill>
            <a:round/>
            <a:headEnd/>
            <a:tailEnd/>
          </a:ln>
        </p:spPr>
        <p:txBody>
          <a:bodyPr/>
          <a:lstStyle/>
          <a:p>
            <a:pPr>
              <a:defRPr/>
            </a:pPr>
            <a:r>
              <a:rPr lang="ar-SA" b="1" dirty="0"/>
              <a:t>مصادر</a:t>
            </a:r>
          </a:p>
          <a:p>
            <a:pPr>
              <a:defRPr/>
            </a:pPr>
            <a:r>
              <a:rPr lang="ar-SA" b="1" dirty="0"/>
              <a:t>المعلومات</a:t>
            </a:r>
          </a:p>
        </p:txBody>
      </p:sp>
      <p:sp>
        <p:nvSpPr>
          <p:cNvPr id="114693" name="نجمة ذات 8 نقاط 4"/>
          <p:cNvSpPr>
            <a:spLocks noChangeArrowheads="1"/>
          </p:cNvSpPr>
          <p:nvPr/>
        </p:nvSpPr>
        <p:spPr bwMode="auto">
          <a:xfrm>
            <a:off x="0" y="2971800"/>
            <a:ext cx="2438400" cy="1600200"/>
          </a:xfrm>
          <a:prstGeom prst="star8">
            <a:avLst>
              <a:gd name="adj" fmla="val 37500"/>
            </a:avLst>
          </a:prstGeom>
          <a:solidFill>
            <a:srgbClr val="9900CC"/>
          </a:solidFill>
          <a:ln w="9525" algn="ctr">
            <a:solidFill>
              <a:schemeClr val="tx1"/>
            </a:solidFill>
            <a:round/>
            <a:headEnd/>
            <a:tailEnd/>
          </a:ln>
        </p:spPr>
        <p:txBody>
          <a:bodyPr/>
          <a:lstStyle/>
          <a:p>
            <a:r>
              <a:rPr lang="ar-SA" sz="2400" b="1"/>
              <a:t>تقويم البحث التاريخي</a:t>
            </a:r>
          </a:p>
        </p:txBody>
      </p:sp>
      <p:sp>
        <p:nvSpPr>
          <p:cNvPr id="114694" name="نجمة ذات 8 نقاط 4"/>
          <p:cNvSpPr>
            <a:spLocks noChangeArrowheads="1"/>
          </p:cNvSpPr>
          <p:nvPr/>
        </p:nvSpPr>
        <p:spPr bwMode="auto">
          <a:xfrm>
            <a:off x="6248400" y="76200"/>
            <a:ext cx="2362200" cy="1600200"/>
          </a:xfrm>
          <a:prstGeom prst="star8">
            <a:avLst>
              <a:gd name="adj" fmla="val 37500"/>
            </a:avLst>
          </a:prstGeom>
          <a:solidFill>
            <a:srgbClr val="92D050"/>
          </a:solidFill>
          <a:ln w="9525" algn="ctr">
            <a:solidFill>
              <a:schemeClr val="tx1"/>
            </a:solidFill>
            <a:round/>
            <a:headEnd/>
            <a:tailEnd/>
          </a:ln>
        </p:spPr>
        <p:txBody>
          <a:bodyPr/>
          <a:lstStyle/>
          <a:p>
            <a:r>
              <a:rPr lang="ar-SA" sz="2400" b="1"/>
              <a:t>تعريف المنهج التاريخي</a:t>
            </a:r>
          </a:p>
        </p:txBody>
      </p:sp>
      <p:sp>
        <p:nvSpPr>
          <p:cNvPr id="114695" name="نجمة ذات 8 نقاط 4"/>
          <p:cNvSpPr>
            <a:spLocks noChangeArrowheads="1"/>
          </p:cNvSpPr>
          <p:nvPr/>
        </p:nvSpPr>
        <p:spPr bwMode="auto">
          <a:xfrm>
            <a:off x="6781800" y="1828800"/>
            <a:ext cx="2362200" cy="1676400"/>
          </a:xfrm>
          <a:prstGeom prst="star8">
            <a:avLst>
              <a:gd name="adj" fmla="val 37500"/>
            </a:avLst>
          </a:prstGeom>
          <a:solidFill>
            <a:srgbClr val="00B0F0"/>
          </a:solidFill>
          <a:ln w="9525" algn="ctr">
            <a:solidFill>
              <a:schemeClr val="tx1"/>
            </a:solidFill>
            <a:round/>
            <a:headEnd/>
            <a:tailEnd/>
          </a:ln>
        </p:spPr>
        <p:txBody>
          <a:bodyPr/>
          <a:lstStyle/>
          <a:p>
            <a:r>
              <a:rPr lang="ar-SA" sz="2400" b="1"/>
              <a:t>الأسلوب التاريخي والعلمي</a:t>
            </a:r>
          </a:p>
        </p:txBody>
      </p:sp>
      <p:sp>
        <p:nvSpPr>
          <p:cNvPr id="114696" name="نجمة ذات 8 نقاط 4"/>
          <p:cNvSpPr>
            <a:spLocks noChangeArrowheads="1"/>
          </p:cNvSpPr>
          <p:nvPr/>
        </p:nvSpPr>
        <p:spPr bwMode="auto">
          <a:xfrm>
            <a:off x="6934200" y="3581400"/>
            <a:ext cx="2133600" cy="1676400"/>
          </a:xfrm>
          <a:prstGeom prst="star8">
            <a:avLst>
              <a:gd name="adj" fmla="val 37500"/>
            </a:avLst>
          </a:prstGeom>
          <a:solidFill>
            <a:srgbClr val="FF00FF"/>
          </a:solidFill>
          <a:ln w="9525" algn="ctr">
            <a:solidFill>
              <a:schemeClr val="tx1"/>
            </a:solidFill>
            <a:round/>
            <a:headEnd/>
            <a:tailEnd/>
          </a:ln>
        </p:spPr>
        <p:txBody>
          <a:bodyPr/>
          <a:lstStyle/>
          <a:p>
            <a:r>
              <a:rPr lang="ar-SA" sz="2400" b="1"/>
              <a:t>خطوات البحث التاريخي</a:t>
            </a:r>
          </a:p>
        </p:txBody>
      </p:sp>
      <p:sp>
        <p:nvSpPr>
          <p:cNvPr id="12" name="نجمة ذات 8 نقاط 4"/>
          <p:cNvSpPr>
            <a:spLocks noChangeArrowheads="1"/>
          </p:cNvSpPr>
          <p:nvPr/>
        </p:nvSpPr>
        <p:spPr bwMode="auto">
          <a:xfrm>
            <a:off x="2971800" y="152400"/>
            <a:ext cx="2514600" cy="1676400"/>
          </a:xfrm>
          <a:prstGeom prst="star8">
            <a:avLst>
              <a:gd name="adj" fmla="val 37500"/>
            </a:avLst>
          </a:prstGeom>
          <a:solidFill>
            <a:schemeClr val="accent1">
              <a:lumMod val="50000"/>
            </a:schemeClr>
          </a:solidFill>
          <a:ln w="9525" algn="ctr">
            <a:solidFill>
              <a:schemeClr val="tx1"/>
            </a:solidFill>
            <a:round/>
            <a:headEnd/>
            <a:tailEnd/>
          </a:ln>
        </p:spPr>
        <p:txBody>
          <a:bodyPr/>
          <a:lstStyle/>
          <a:p>
            <a:pPr>
              <a:defRPr/>
            </a:pPr>
            <a:r>
              <a:rPr lang="ar-SA" sz="2400" b="1" dirty="0"/>
              <a:t>فروض</a:t>
            </a:r>
          </a:p>
          <a:p>
            <a:pPr>
              <a:defRPr/>
            </a:pPr>
            <a:r>
              <a:rPr lang="ar-SA" sz="2400" b="1" dirty="0"/>
              <a:t>البحث التاريخي</a:t>
            </a:r>
          </a:p>
        </p:txBody>
      </p:sp>
      <p:sp>
        <p:nvSpPr>
          <p:cNvPr id="114698" name="نجمة ذات 8 نقاط 4"/>
          <p:cNvSpPr>
            <a:spLocks noChangeArrowheads="1"/>
          </p:cNvSpPr>
          <p:nvPr/>
        </p:nvSpPr>
        <p:spPr bwMode="auto">
          <a:xfrm>
            <a:off x="0" y="838200"/>
            <a:ext cx="2590800" cy="1676400"/>
          </a:xfrm>
          <a:prstGeom prst="star8">
            <a:avLst>
              <a:gd name="adj" fmla="val 37500"/>
            </a:avLst>
          </a:prstGeom>
          <a:solidFill>
            <a:srgbClr val="00B050"/>
          </a:solidFill>
          <a:ln w="9525" algn="ctr">
            <a:solidFill>
              <a:schemeClr val="tx1"/>
            </a:solidFill>
            <a:round/>
            <a:headEnd/>
            <a:tailEnd/>
          </a:ln>
        </p:spPr>
        <p:txBody>
          <a:bodyPr/>
          <a:lstStyle/>
          <a:p>
            <a:r>
              <a:rPr lang="ar-SA" sz="2400" b="1"/>
              <a:t>أهمية الأسلوب التاريخي</a:t>
            </a:r>
          </a:p>
        </p:txBody>
      </p:sp>
    </p:spTree>
    <p:extLst>
      <p:ext uri="{BB962C8B-B14F-4D97-AF65-F5344CB8AC3E}">
        <p14:creationId xmlns:p14="http://schemas.microsoft.com/office/powerpoint/2010/main" val="29698398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381000" y="1447800"/>
            <a:ext cx="8305800" cy="3810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7E0000"/>
                </a:solidFill>
              </a:rPr>
              <a:t>الأسلوب التاريخي:</a:t>
            </a:r>
          </a:p>
          <a:p>
            <a:pPr algn="r">
              <a:defRPr/>
            </a:pPr>
            <a:r>
              <a:rPr lang="ar-SA" b="1" dirty="0">
                <a:solidFill>
                  <a:schemeClr val="accent2">
                    <a:lumMod val="75000"/>
                  </a:schemeClr>
                </a:solidFill>
              </a:rPr>
              <a:t>1- أسلوب يستخدم في دراسة الظواهر والأحداث والمواقف التي مضى عليها زمن قصير أو طويل، فهو مرتبط بدراسة الماضي وأحداثه،كما يرتبط بدراسة الظواهر الحاضرة بالرجوع لنشأتها والتطورات التي </a:t>
            </a:r>
          </a:p>
          <a:p>
            <a:pPr algn="r">
              <a:defRPr/>
            </a:pPr>
            <a:r>
              <a:rPr lang="ar-SA" b="1" dirty="0">
                <a:solidFill>
                  <a:schemeClr val="accent2">
                    <a:lumMod val="75000"/>
                  </a:schemeClr>
                </a:solidFill>
              </a:rPr>
              <a:t>مرت عليها والعوامل التي أدت لتكوينها بالشكل الحالي.</a:t>
            </a:r>
          </a:p>
          <a:p>
            <a:pPr algn="r">
              <a:defRPr/>
            </a:pPr>
            <a:r>
              <a:rPr lang="ar-SA" b="1" dirty="0">
                <a:solidFill>
                  <a:schemeClr val="accent2">
                    <a:lumMod val="75000"/>
                  </a:schemeClr>
                </a:solidFill>
              </a:rPr>
              <a:t>2- الأسلوب التاريخي يدرس الماضي لفهم الحاضر والتنبؤ بالمستقبل.</a:t>
            </a:r>
          </a:p>
        </p:txBody>
      </p:sp>
      <p:sp>
        <p:nvSpPr>
          <p:cNvPr id="5" name="AutoShape 4" descr="نسيج زهري"/>
          <p:cNvSpPr>
            <a:spLocks noChangeArrowheads="1"/>
          </p:cNvSpPr>
          <p:nvPr/>
        </p:nvSpPr>
        <p:spPr bwMode="auto">
          <a:xfrm>
            <a:off x="152400" y="457200"/>
            <a:ext cx="2590800" cy="1676400"/>
          </a:xfrm>
          <a:prstGeom prst="star8">
            <a:avLst>
              <a:gd name="adj" fmla="val 38250"/>
            </a:avLst>
          </a:prstGeom>
          <a:solidFill>
            <a:schemeClr val="accent1">
              <a:lumMod val="75000"/>
            </a:schemeClr>
          </a:solidFill>
          <a:ln w="9525">
            <a:miter lim="800000"/>
            <a:headEnd/>
            <a:tailEnd/>
          </a:ln>
        </p:spPr>
        <p:txBody>
          <a:bodyPr wrap="none" anchor="ctr">
            <a:flatTx/>
          </a:bodyPr>
          <a:lstStyle/>
          <a:p>
            <a:pPr>
              <a:defRPr/>
            </a:pPr>
            <a:r>
              <a:rPr lang="ar-SA" sz="2400" b="1" dirty="0">
                <a:solidFill>
                  <a:schemeClr val="accent1">
                    <a:lumMod val="25000"/>
                  </a:schemeClr>
                </a:solidFill>
              </a:rPr>
              <a:t>تعريف الأسلوب</a:t>
            </a:r>
          </a:p>
          <a:p>
            <a:pPr>
              <a:defRPr/>
            </a:pPr>
            <a:r>
              <a:rPr lang="ar-SA" sz="2400" b="1" dirty="0">
                <a:solidFill>
                  <a:schemeClr val="accent1">
                    <a:lumMod val="25000"/>
                  </a:schemeClr>
                </a:solidFill>
              </a:rPr>
              <a:t>التاريخي</a:t>
            </a:r>
          </a:p>
        </p:txBody>
      </p:sp>
    </p:spTree>
    <p:extLst>
      <p:ext uri="{BB962C8B-B14F-4D97-AF65-F5344CB8AC3E}">
        <p14:creationId xmlns:p14="http://schemas.microsoft.com/office/powerpoint/2010/main" val="18344670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228600" y="228600"/>
            <a:ext cx="8915400" cy="6629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sz="2400" b="1" u="sng" dirty="0">
                <a:solidFill>
                  <a:srgbClr val="7E0000"/>
                </a:solidFill>
              </a:rPr>
              <a:t>الأسلوب التاريخي والأسلوب العلمي:</a:t>
            </a:r>
          </a:p>
          <a:p>
            <a:pPr algn="r">
              <a:defRPr/>
            </a:pPr>
            <a:r>
              <a:rPr lang="ar-SA" sz="2400" b="1" u="sng" dirty="0">
                <a:solidFill>
                  <a:srgbClr val="006600"/>
                </a:solidFill>
              </a:rPr>
              <a:t>أولا </a:t>
            </a:r>
            <a:r>
              <a:rPr lang="ar-SA" sz="2400" b="1" u="sng" dirty="0" err="1">
                <a:solidFill>
                  <a:srgbClr val="006600"/>
                </a:solidFill>
              </a:rPr>
              <a:t>رآي</a:t>
            </a:r>
            <a:r>
              <a:rPr lang="ar-SA" sz="2400" b="1" u="sng" dirty="0">
                <a:solidFill>
                  <a:srgbClr val="006600"/>
                </a:solidFill>
              </a:rPr>
              <a:t> يرى أن الأسلوب التاريخي يصعب معه استخدام المنهج</a:t>
            </a:r>
          </a:p>
          <a:p>
            <a:pPr algn="r">
              <a:defRPr/>
            </a:pPr>
            <a:r>
              <a:rPr lang="ar-SA" sz="2400" b="1" u="sng" dirty="0">
                <a:solidFill>
                  <a:srgbClr val="006600"/>
                </a:solidFill>
              </a:rPr>
              <a:t>العلمي معتمدا على:</a:t>
            </a:r>
          </a:p>
          <a:p>
            <a:pPr algn="r">
              <a:defRPr/>
            </a:pPr>
            <a:r>
              <a:rPr lang="ar-SA" sz="2400" b="1" dirty="0">
                <a:solidFill>
                  <a:srgbClr val="002060"/>
                </a:solidFill>
              </a:rPr>
              <a:t>1- الأسلوب التاريخي لا يعتمد على التجربة بمفهومها العلمي، فالباحث التاريخي لا يستطيع تحديد الظواهر وتثبيتها وضبط العوامل المؤثرة فيها لأنها حدثت بالماضي،</a:t>
            </a:r>
          </a:p>
          <a:p>
            <a:pPr algn="r">
              <a:defRPr/>
            </a:pPr>
            <a:r>
              <a:rPr lang="ar-SA" sz="2400" b="1" dirty="0">
                <a:solidFill>
                  <a:srgbClr val="002060"/>
                </a:solidFill>
              </a:rPr>
              <a:t>2- مصدر المعرفة عند الباحث التاريخي لا تعتمد على الملاحظة المباشرة فالباحث يعتمد على  الملاحظة غير المباشرة من خلال مصادر غير مباشرة مثل آثار أو سجلات أو أشخاص قدرتهم على استرجاع الأحداث محدودة.</a:t>
            </a:r>
          </a:p>
          <a:p>
            <a:pPr algn="r">
              <a:defRPr/>
            </a:pPr>
            <a:r>
              <a:rPr lang="ar-SA" sz="2400" b="1" dirty="0">
                <a:solidFill>
                  <a:srgbClr val="002060"/>
                </a:solidFill>
              </a:rPr>
              <a:t>3- لا يستطيع الباحث الوصول لكل الحقائق أو الكشف عن كل الأدلة.</a:t>
            </a:r>
          </a:p>
          <a:p>
            <a:pPr algn="r">
              <a:defRPr/>
            </a:pPr>
            <a:r>
              <a:rPr lang="ar-SA" sz="2400" b="1" u="sng" dirty="0">
                <a:solidFill>
                  <a:srgbClr val="006600"/>
                </a:solidFill>
              </a:rPr>
              <a:t>ثانيا رأي يرى أن البحث التاريخي بحث علمي </a:t>
            </a:r>
            <a:r>
              <a:rPr lang="ar-SA" sz="2400" b="1" u="sng" dirty="0" err="1">
                <a:solidFill>
                  <a:srgbClr val="006600"/>
                </a:solidFill>
              </a:rPr>
              <a:t>أى</a:t>
            </a:r>
            <a:r>
              <a:rPr lang="ar-SA" sz="2400" b="1" u="sng" dirty="0">
                <a:solidFill>
                  <a:srgbClr val="006600"/>
                </a:solidFill>
              </a:rPr>
              <a:t> أنه </a:t>
            </a:r>
            <a:r>
              <a:rPr lang="ar-SA" sz="2400" b="1" u="sng" dirty="0" err="1">
                <a:solidFill>
                  <a:srgbClr val="006600"/>
                </a:solidFill>
              </a:rPr>
              <a:t>يستخدام</a:t>
            </a:r>
            <a:r>
              <a:rPr lang="ar-SA" sz="2400" b="1" u="sng" dirty="0">
                <a:solidFill>
                  <a:srgbClr val="006600"/>
                </a:solidFill>
              </a:rPr>
              <a:t> المنهج العلمي معتمدا على:</a:t>
            </a:r>
          </a:p>
          <a:p>
            <a:pPr algn="r">
              <a:defRPr/>
            </a:pPr>
            <a:r>
              <a:rPr lang="ar-SA" sz="2400" b="1" dirty="0">
                <a:solidFill>
                  <a:schemeClr val="accent6">
                    <a:lumMod val="50000"/>
                  </a:schemeClr>
                </a:solidFill>
              </a:rPr>
              <a:t>1- يعتمد البحث التاريخي على المنهج العلمي حيث يتبع كل خطواته بدأ  بالشعور بالمشكلة وتحديدها ، وفرض الفروض ، واختبارها، والوصول لنتائج وتعميمها.</a:t>
            </a:r>
          </a:p>
          <a:p>
            <a:pPr algn="r">
              <a:defRPr/>
            </a:pPr>
            <a:r>
              <a:rPr lang="ar-SA" sz="2400" b="1" dirty="0">
                <a:solidFill>
                  <a:schemeClr val="accent6">
                    <a:lumMod val="50000"/>
                  </a:schemeClr>
                </a:solidFill>
              </a:rPr>
              <a:t>2- رجوع الباحث للأدلة غير المباشرة ليس عيب إذا أخضع المعلومات إلى النقد والتحليل .</a:t>
            </a:r>
          </a:p>
          <a:p>
            <a:pPr algn="r">
              <a:defRPr/>
            </a:pPr>
            <a:endParaRPr lang="ar-SA" sz="2400" b="1" u="sng" dirty="0">
              <a:solidFill>
                <a:srgbClr val="006600"/>
              </a:solidFill>
            </a:endParaRPr>
          </a:p>
        </p:txBody>
      </p:sp>
      <p:sp>
        <p:nvSpPr>
          <p:cNvPr id="5" name="AutoShape 4" descr="نسيج زهري"/>
          <p:cNvSpPr>
            <a:spLocks noChangeArrowheads="1"/>
          </p:cNvSpPr>
          <p:nvPr/>
        </p:nvSpPr>
        <p:spPr bwMode="auto">
          <a:xfrm>
            <a:off x="-76200" y="-76200"/>
            <a:ext cx="2590800" cy="1676400"/>
          </a:xfrm>
          <a:prstGeom prst="star8">
            <a:avLst>
              <a:gd name="adj" fmla="val 38250"/>
            </a:avLst>
          </a:prstGeom>
          <a:solidFill>
            <a:srgbClr val="FF00FF"/>
          </a:solidFill>
          <a:ln w="9525">
            <a:miter lim="800000"/>
            <a:headEnd/>
            <a:tailEnd/>
          </a:ln>
        </p:spPr>
        <p:txBody>
          <a:bodyPr wrap="none" anchor="ctr">
            <a:flatTx/>
          </a:bodyPr>
          <a:lstStyle/>
          <a:p>
            <a:pPr>
              <a:defRPr/>
            </a:pPr>
            <a:r>
              <a:rPr lang="ar-SA" sz="2400" b="1" dirty="0">
                <a:solidFill>
                  <a:schemeClr val="accent1">
                    <a:lumMod val="25000"/>
                  </a:schemeClr>
                </a:solidFill>
              </a:rPr>
              <a:t>هل يعد الأسلوب</a:t>
            </a:r>
          </a:p>
          <a:p>
            <a:pPr>
              <a:defRPr/>
            </a:pPr>
            <a:r>
              <a:rPr lang="ar-SA" sz="2400" b="1" dirty="0">
                <a:solidFill>
                  <a:schemeClr val="accent1">
                    <a:lumMod val="25000"/>
                  </a:schemeClr>
                </a:solidFill>
              </a:rPr>
              <a:t>التاريخي أسلوب </a:t>
            </a:r>
          </a:p>
          <a:p>
            <a:pPr>
              <a:defRPr/>
            </a:pPr>
            <a:r>
              <a:rPr lang="ar-SA" sz="2400" b="1" dirty="0">
                <a:solidFill>
                  <a:schemeClr val="accent1">
                    <a:lumMod val="25000"/>
                  </a:schemeClr>
                </a:solidFill>
              </a:rPr>
              <a:t>علمي؟</a:t>
            </a:r>
          </a:p>
        </p:txBody>
      </p:sp>
    </p:spTree>
    <p:extLst>
      <p:ext uri="{BB962C8B-B14F-4D97-AF65-F5344CB8AC3E}">
        <p14:creationId xmlns:p14="http://schemas.microsoft.com/office/powerpoint/2010/main" val="3277176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636</Words>
  <Application>Microsoft Office PowerPoint</Application>
  <PresentationFormat>عرض على الشاشة (3:4)‏</PresentationFormat>
  <Paragraphs>102</Paragraphs>
  <Slides>10</Slides>
  <Notes>10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مكتبة احمد</dc:creator>
  <cp:lastModifiedBy>مكتبة احمد</cp:lastModifiedBy>
  <cp:revision>2</cp:revision>
  <dcterms:created xsi:type="dcterms:W3CDTF">2019-03-14T05:19:27Z</dcterms:created>
  <dcterms:modified xsi:type="dcterms:W3CDTF">2019-03-14T05:33:39Z</dcterms:modified>
</cp:coreProperties>
</file>