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32FD8C-7EFF-479D-8100-9020A4EB9CEE}" type="datetimeFigureOut">
              <a:rPr lang="ar-IQ" smtClean="0"/>
              <a:t>08/07/1440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B677F5-2688-416D-B2A3-3AAC9EB715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010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C329064-E409-47F7-890F-55CC4D98B3B2}" type="slidenum">
              <a:rPr lang="ar-SA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2539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IQ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95B941E-0FC7-4574-B022-A79B103A7B35}" type="slidenum">
              <a:rPr lang="ar-SA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263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IQ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FF0C09F-EA4F-4B72-8D88-864E265801D9}" type="slidenum">
              <a:rPr lang="ar-SA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549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D89F178-B2E3-47D5-BFC4-3E8048ED7315}" type="slidenum">
              <a:rPr lang="ar-SA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560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8468607-D15A-42CF-9809-A8B86D246E5B}" type="slidenum">
              <a:rPr lang="ar-SA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570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3E54C6B-2423-4108-8559-4A8954695243}" type="slidenum">
              <a:rPr lang="ar-SA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580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C5E04E0-8CFC-409C-B768-3A631166BB4C}" type="slidenum">
              <a:rPr lang="ar-SA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2590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BA0904F-6F32-4F61-B539-CC31CA5E36EA}" type="slidenum">
              <a:rPr lang="ar-SA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260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0B00E12-D6C8-4271-82CE-3F86EAEB127A}" type="slidenum">
              <a:rPr lang="ar-SA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261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3C8514A-5807-4910-B276-4CE33E22524C}" type="slidenum">
              <a:rPr lang="ar-SA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262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IQ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نجمة ذات 8 نقاط 4"/>
          <p:cNvSpPr>
            <a:spLocks noChangeArrowheads="1"/>
          </p:cNvSpPr>
          <p:nvPr/>
        </p:nvSpPr>
        <p:spPr bwMode="auto">
          <a:xfrm>
            <a:off x="2514600" y="2286000"/>
            <a:ext cx="3733800" cy="2590800"/>
          </a:xfrm>
          <a:prstGeom prst="star8">
            <a:avLst>
              <a:gd name="adj" fmla="val 37500"/>
            </a:avLst>
          </a:prstGeom>
          <a:solidFill>
            <a:srgbClr val="FBFBA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sz="4000" b="1"/>
          </a:p>
          <a:p>
            <a:r>
              <a:rPr lang="ar-SA" sz="4000" b="1"/>
              <a:t>المقابلة</a:t>
            </a:r>
          </a:p>
        </p:txBody>
      </p:sp>
    </p:spTree>
    <p:extLst>
      <p:ext uri="{BB962C8B-B14F-4D97-AF65-F5344CB8AC3E}">
        <p14:creationId xmlns:p14="http://schemas.microsoft.com/office/powerpoint/2010/main" val="3533080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نجمة ذات 8 نقاط 4"/>
          <p:cNvSpPr>
            <a:spLocks noChangeArrowheads="1"/>
          </p:cNvSpPr>
          <p:nvPr/>
        </p:nvSpPr>
        <p:spPr bwMode="auto">
          <a:xfrm>
            <a:off x="2514600" y="1981200"/>
            <a:ext cx="2895600" cy="2590800"/>
          </a:xfrm>
          <a:prstGeom prst="star8">
            <a:avLst>
              <a:gd name="adj" fmla="val 37500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sz="4000" b="1"/>
          </a:p>
          <a:p>
            <a:r>
              <a:rPr lang="ar-SA" sz="4000" b="1"/>
              <a:t>الملاحظة</a:t>
            </a:r>
          </a:p>
        </p:txBody>
      </p:sp>
      <p:sp>
        <p:nvSpPr>
          <p:cNvPr id="107523" name="نجمة ذات 8 نقاط 4"/>
          <p:cNvSpPr>
            <a:spLocks noChangeArrowheads="1"/>
          </p:cNvSpPr>
          <p:nvPr/>
        </p:nvSpPr>
        <p:spPr bwMode="auto">
          <a:xfrm>
            <a:off x="5334000" y="304800"/>
            <a:ext cx="2895600" cy="2590800"/>
          </a:xfrm>
          <a:prstGeom prst="star8">
            <a:avLst>
              <a:gd name="adj" fmla="val 37500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sz="4000" b="1"/>
          </a:p>
          <a:p>
            <a:r>
              <a:rPr lang="ar-SA" sz="4000" b="1"/>
              <a:t>مفهومها</a:t>
            </a:r>
          </a:p>
        </p:txBody>
      </p:sp>
      <p:sp>
        <p:nvSpPr>
          <p:cNvPr id="107524" name="نجمة ذات 8 نقاط 4"/>
          <p:cNvSpPr>
            <a:spLocks noChangeArrowheads="1"/>
          </p:cNvSpPr>
          <p:nvPr/>
        </p:nvSpPr>
        <p:spPr bwMode="auto">
          <a:xfrm>
            <a:off x="6019800" y="3505200"/>
            <a:ext cx="2895600" cy="2590800"/>
          </a:xfrm>
          <a:prstGeom prst="star8">
            <a:avLst>
              <a:gd name="adj" fmla="val 37500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sz="4000" b="1"/>
          </a:p>
          <a:p>
            <a:r>
              <a:rPr lang="ar-SA" sz="4000" b="1"/>
              <a:t>أنواعها</a:t>
            </a:r>
          </a:p>
        </p:txBody>
      </p:sp>
      <p:sp>
        <p:nvSpPr>
          <p:cNvPr id="107525" name="نجمة ذات 8 نقاط 4"/>
          <p:cNvSpPr>
            <a:spLocks noChangeArrowheads="1"/>
          </p:cNvSpPr>
          <p:nvPr/>
        </p:nvSpPr>
        <p:spPr bwMode="auto">
          <a:xfrm>
            <a:off x="304800" y="76200"/>
            <a:ext cx="2895600" cy="2590800"/>
          </a:xfrm>
          <a:prstGeom prst="star8">
            <a:avLst>
              <a:gd name="adj" fmla="val 37500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sz="4000" b="1"/>
              <a:t>إجراء</a:t>
            </a:r>
          </a:p>
          <a:p>
            <a:r>
              <a:rPr lang="ar-SA" sz="4000" b="1"/>
              <a:t> الملاحظة</a:t>
            </a:r>
          </a:p>
        </p:txBody>
      </p:sp>
      <p:sp>
        <p:nvSpPr>
          <p:cNvPr id="107526" name="نجمة ذات 8 نقاط 4"/>
          <p:cNvSpPr>
            <a:spLocks noChangeArrowheads="1"/>
          </p:cNvSpPr>
          <p:nvPr/>
        </p:nvSpPr>
        <p:spPr bwMode="auto">
          <a:xfrm>
            <a:off x="2743200" y="4572000"/>
            <a:ext cx="2895600" cy="2590800"/>
          </a:xfrm>
          <a:prstGeom prst="star8">
            <a:avLst>
              <a:gd name="adj" fmla="val 37500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sz="4000" b="1"/>
          </a:p>
          <a:p>
            <a:r>
              <a:rPr lang="ar-SA" sz="4000" b="1"/>
              <a:t>مميزاتها</a:t>
            </a:r>
          </a:p>
        </p:txBody>
      </p:sp>
      <p:sp>
        <p:nvSpPr>
          <p:cNvPr id="107527" name="نجمة ذات 8 نقاط 4"/>
          <p:cNvSpPr>
            <a:spLocks noChangeArrowheads="1"/>
          </p:cNvSpPr>
          <p:nvPr/>
        </p:nvSpPr>
        <p:spPr bwMode="auto">
          <a:xfrm>
            <a:off x="-228600" y="3276600"/>
            <a:ext cx="2895600" cy="2590800"/>
          </a:xfrm>
          <a:prstGeom prst="star8">
            <a:avLst>
              <a:gd name="adj" fmla="val 37500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sz="4000" b="1"/>
          </a:p>
          <a:p>
            <a:r>
              <a:rPr lang="ar-SA" sz="4000" b="1"/>
              <a:t>حدودها</a:t>
            </a:r>
          </a:p>
        </p:txBody>
      </p:sp>
    </p:spTree>
    <p:extLst>
      <p:ext uri="{BB962C8B-B14F-4D97-AF65-F5344CB8AC3E}">
        <p14:creationId xmlns:p14="http://schemas.microsoft.com/office/powerpoint/2010/main" val="303246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2362200"/>
            <a:ext cx="8305800" cy="30480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المقابلة: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هي استبيانا شفويا يقوم من خلاله الباحث بجمع معلومات وبيانات شفوية من المفحوص.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والمقابلة تختلف كذلك عن الاستبيان في أن الباحث هو الذي يكتب بنفسه إجابة المفحوص.</a:t>
            </a:r>
          </a:p>
          <a:p>
            <a:pPr algn="r">
              <a:defRPr/>
            </a:pPr>
            <a:endParaRPr lang="ar-S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590800" cy="1676400"/>
          </a:xfrm>
          <a:prstGeom prst="star8">
            <a:avLst>
              <a:gd name="adj" fmla="val 38250"/>
            </a:avLst>
          </a:prstGeom>
          <a:solidFill>
            <a:srgbClr val="FBFBA3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مفهوم المقابلة</a:t>
            </a:r>
          </a:p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308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1524000"/>
            <a:ext cx="8305800" cy="51816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أهمية المقابلة: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ar-SA" b="1" dirty="0">
                <a:solidFill>
                  <a:srgbClr val="002060"/>
                </a:solidFill>
              </a:rPr>
              <a:t>- المقابلة أداة مهمة في الحصول على المعلومات من مصادرها البشرية.</a:t>
            </a:r>
          </a:p>
          <a:p>
            <a:pPr algn="r">
              <a:defRPr/>
            </a:pPr>
            <a:r>
              <a:rPr lang="ar-SA" b="1" dirty="0">
                <a:solidFill>
                  <a:srgbClr val="002060"/>
                </a:solidFill>
              </a:rPr>
              <a:t>2- إذا كان الباحث شخص مدرب يحصل من خلالها على معلومات تفوق أهميتها الاستبيان والملاحظة لأنها تمكن الباحث من دراسة وفهم التعبيرات النفسية والاطلاع على انفعالاته.</a:t>
            </a:r>
          </a:p>
          <a:p>
            <a:pPr algn="r">
              <a:defRPr/>
            </a:pPr>
            <a:r>
              <a:rPr lang="ar-SA" b="1" dirty="0">
                <a:solidFill>
                  <a:srgbClr val="002060"/>
                </a:solidFill>
              </a:rPr>
              <a:t>3- تساعد على تكوين علاقات ودية مع المفحوص مما يساعد الباحث  على اكتشاف المعلومات المطلوبة.</a:t>
            </a:r>
          </a:p>
          <a:p>
            <a:pPr algn="r">
              <a:defRPr/>
            </a:pPr>
            <a:r>
              <a:rPr lang="ar-SA" b="1" dirty="0">
                <a:solidFill>
                  <a:srgbClr val="002060"/>
                </a:solidFill>
              </a:rPr>
              <a:t>4- يستطيع الباحث اختبار صدق المفحوص مباشرة من خلال توجيه أسئلة  مرتبطة بالمجالات التي شك فيها الباحث</a:t>
            </a:r>
          </a:p>
          <a:p>
            <a:pPr algn="r">
              <a:defRPr/>
            </a:pPr>
            <a:endParaRPr lang="ar-S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152400" y="228600"/>
            <a:ext cx="2514600" cy="1219200"/>
          </a:xfrm>
          <a:prstGeom prst="star8">
            <a:avLst>
              <a:gd name="adj" fmla="val 38250"/>
            </a:avLst>
          </a:prstGeom>
          <a:solidFill>
            <a:srgbClr val="FBFBA3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أهمية المقابلة</a:t>
            </a:r>
          </a:p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559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1295400"/>
            <a:ext cx="8305800" cy="51054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7E0000"/>
                </a:solidFill>
              </a:rPr>
              <a:t>أولا: الإعداد للمقابلة </a:t>
            </a: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ويتم ذلك من خلال الخطوات التالية: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ar-SA" b="1" dirty="0"/>
              <a:t>- تحديد أهداف المقابلة بشكل سلوكي محدد ويحدد طبيعة المعلومات وذل ليستطيع إعداد الوسائل وتوجيهها للحصول علي تلك المعلومات.</a:t>
            </a:r>
          </a:p>
          <a:p>
            <a:pPr algn="r">
              <a:defRPr/>
            </a:pPr>
            <a:r>
              <a:rPr lang="ar-SA" b="1" dirty="0"/>
              <a:t>2- تحديد الأفراد الذين سيقابلهم الباحث : يحدد المجتمع الأصلي للدراسة ويختار عينة بشرط توفر الرغبة لدى أفراد العينة لإجراء المقابلة.</a:t>
            </a:r>
          </a:p>
          <a:p>
            <a:pPr algn="r">
              <a:defRPr/>
            </a:pPr>
            <a:r>
              <a:rPr lang="ar-SA" b="1" dirty="0"/>
              <a:t>3- تحديد أسئلة المقابلة  ويجب أن تكون واضحة ،محددة ، موضوعية  وطريقة ترتيبها وتوجيهها.</a:t>
            </a:r>
          </a:p>
          <a:p>
            <a:pPr algn="r">
              <a:defRPr/>
            </a:pPr>
            <a:r>
              <a:rPr lang="ar-SA" b="1" dirty="0"/>
              <a:t>4- تحديد مكان المقابلة وزمانها. ويراعى تناسبه مع المفحوصين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152400" y="228600"/>
            <a:ext cx="3276600" cy="1219200"/>
          </a:xfrm>
          <a:prstGeom prst="star8">
            <a:avLst>
              <a:gd name="adj" fmla="val 38250"/>
            </a:avLst>
          </a:prstGeom>
          <a:solidFill>
            <a:srgbClr val="FBFBA3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خطوات إجراء المقابلة</a:t>
            </a:r>
          </a:p>
        </p:txBody>
      </p:sp>
    </p:spTree>
    <p:extLst>
      <p:ext uri="{BB962C8B-B14F-4D97-AF65-F5344CB8AC3E}">
        <p14:creationId xmlns:p14="http://schemas.microsoft.com/office/powerpoint/2010/main" val="709794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304800" y="304800"/>
            <a:ext cx="8610600" cy="6553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7E0000"/>
                </a:solidFill>
              </a:rPr>
              <a:t>ثانيا: تنفيذ المقابلة</a:t>
            </a: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ويتطلب التنفيذ: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ar-SA" sz="2400" b="1" dirty="0"/>
              <a:t>- التدريب على إجراء المقابلة: ( مقابلات تجريبية) </a:t>
            </a:r>
          </a:p>
          <a:p>
            <a:pPr algn="r">
              <a:defRPr/>
            </a:pPr>
            <a:r>
              <a:rPr lang="ar-SA" sz="2400" b="1" dirty="0"/>
              <a:t>وتساعد الباحث على الاستعداد النفسي للمقابلة ، الثقة بالنفس، اختيار أسلوب مناسب لفحص الإجابات وتحليلها.</a:t>
            </a:r>
          </a:p>
          <a:p>
            <a:pPr algn="r">
              <a:defRPr/>
            </a:pPr>
            <a:r>
              <a:rPr lang="ar-SA" sz="2400" b="1" dirty="0"/>
              <a:t>2- التنفيذ الفعلي للمقابلة:فعليه:</a:t>
            </a:r>
          </a:p>
          <a:p>
            <a:pPr algn="r">
              <a:buFontTx/>
              <a:buChar char="-"/>
              <a:defRPr/>
            </a:pPr>
            <a:r>
              <a:rPr lang="ar-SA" sz="2400" b="1" dirty="0"/>
              <a:t>البدء بحديث مشوق يوضح فيه أهداف المقابلة.</a:t>
            </a:r>
          </a:p>
          <a:p>
            <a:pPr algn="r">
              <a:buFontTx/>
              <a:buChar char="-"/>
              <a:defRPr/>
            </a:pPr>
            <a:r>
              <a:rPr lang="ar-SA" sz="2400" b="1" dirty="0"/>
              <a:t>إظهار الود ليشعر المفحوص بالطمأنينة.</a:t>
            </a:r>
          </a:p>
          <a:p>
            <a:pPr algn="r">
              <a:buFontTx/>
              <a:buChar char="-"/>
              <a:defRPr/>
            </a:pPr>
            <a:r>
              <a:rPr lang="ar-SA" sz="2400" b="1" dirty="0"/>
              <a:t>البدء بمناقشة الموضوعات المحايدة التي لا تحمل صبغة انفعالية ثم الانتقال التدريجي للأسئلة ذات الطابع الانفعالي الخاص.</a:t>
            </a:r>
          </a:p>
          <a:p>
            <a:pPr algn="r">
              <a:buFontTx/>
              <a:buChar char="-"/>
              <a:defRPr/>
            </a:pPr>
            <a:r>
              <a:rPr lang="ar-SA" sz="2400" b="1" dirty="0"/>
              <a:t>يصوغ الباحث أسئلته بوضوح ولا مانع من شرحه للمفحوص.</a:t>
            </a:r>
          </a:p>
          <a:p>
            <a:pPr algn="r">
              <a:buFontTx/>
              <a:buChar char="-"/>
              <a:defRPr/>
            </a:pPr>
            <a:r>
              <a:rPr lang="ar-SA" sz="2400" b="1" dirty="0"/>
              <a:t>إعطاء الوقت الكافي للمفحوص للإجابة.</a:t>
            </a:r>
          </a:p>
          <a:p>
            <a:pPr algn="r">
              <a:buFontTx/>
              <a:buChar char="-"/>
              <a:defRPr/>
            </a:pPr>
            <a:r>
              <a:rPr lang="ar-SA" sz="2400" b="1" dirty="0"/>
              <a:t>يوجه الباحث المفحوص للالتزام بالسؤال  وتحديد الإجابة.</a:t>
            </a:r>
          </a:p>
          <a:p>
            <a:pPr algn="r">
              <a:buFontTx/>
              <a:buChar char="-"/>
              <a:defRPr/>
            </a:pPr>
            <a:r>
              <a:rPr lang="ar-SA" sz="2400" b="1" dirty="0"/>
              <a:t>لا يجوز إحراج المفحوص أو توجيه أسئلة أتهامية هجومية له.</a:t>
            </a:r>
          </a:p>
          <a:p>
            <a:pPr algn="r">
              <a:buFontTx/>
              <a:buChar char="-"/>
              <a:defRPr/>
            </a:pPr>
            <a:r>
              <a:rPr lang="ar-SA" sz="2400" b="1" dirty="0"/>
              <a:t>ألا يظهر الباحث اندهاشه من إجابة المفحوص حتى لا يتمادى ويبالغ في الأمر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-76200" y="76200"/>
            <a:ext cx="3276600" cy="1447800"/>
          </a:xfrm>
          <a:prstGeom prst="star8">
            <a:avLst>
              <a:gd name="adj" fmla="val 38250"/>
            </a:avLst>
          </a:prstGeom>
          <a:solidFill>
            <a:srgbClr val="FBFBA3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خطوات إجراء المقابلة</a:t>
            </a:r>
          </a:p>
        </p:txBody>
      </p:sp>
    </p:spTree>
    <p:extLst>
      <p:ext uri="{BB962C8B-B14F-4D97-AF65-F5344CB8AC3E}">
        <p14:creationId xmlns:p14="http://schemas.microsoft.com/office/powerpoint/2010/main" val="2143223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304800" y="533400"/>
            <a:ext cx="8610600" cy="63246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endParaRPr lang="ar-SA" b="1" u="sng" dirty="0">
              <a:solidFill>
                <a:srgbClr val="7E0000"/>
              </a:solidFill>
            </a:endParaRPr>
          </a:p>
          <a:p>
            <a:pPr algn="r">
              <a:defRPr/>
            </a:pPr>
            <a:r>
              <a:rPr lang="ar-SA" b="1" u="sng" dirty="0">
                <a:solidFill>
                  <a:srgbClr val="7E0000"/>
                </a:solidFill>
              </a:rPr>
              <a:t>ثالثا : تسجيل المقابلة</a:t>
            </a: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algn="r">
              <a:defRPr/>
            </a:pPr>
            <a:r>
              <a:rPr lang="ar-SA" b="1" u="sng" dirty="0"/>
              <a:t>يجب أن يسجل الباحث المعلومات التي يحصل عليها بعد التأكد من صحتها. ويجب أن يراعي.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ar-SA" b="1" dirty="0">
                <a:solidFill>
                  <a:srgbClr val="0070C0"/>
                </a:solidFill>
              </a:rPr>
              <a:t>- ألا يستغرق في تدوين المعلومات بل يكتفي برؤوس الموضوعات حتى لا يربك المفحوص. ويمكن أن يستخدم رموز أو إشارات.</a:t>
            </a:r>
          </a:p>
          <a:p>
            <a:pPr algn="r">
              <a:defRPr/>
            </a:pPr>
            <a:r>
              <a:rPr lang="ar-SA" b="1" dirty="0">
                <a:solidFill>
                  <a:srgbClr val="0070C0"/>
                </a:solidFill>
              </a:rPr>
              <a:t>2- لا يجوز ترك التسجيل لنهاية المقابلة حيث يكون عرضة للنسيان.</a:t>
            </a:r>
          </a:p>
          <a:p>
            <a:pPr algn="r">
              <a:defRPr/>
            </a:pPr>
            <a:r>
              <a:rPr lang="ar-SA" b="1" dirty="0">
                <a:solidFill>
                  <a:srgbClr val="0070C0"/>
                </a:solidFill>
              </a:rPr>
              <a:t>3- استخدام أجهزة تسجيل يكون أكثر دقة بشرط تقبل المفحوص لها</a:t>
            </a: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4- يحذر الباحث من الأخطاء الآتية:</a:t>
            </a:r>
          </a:p>
          <a:p>
            <a:pPr algn="r">
              <a:buFontTx/>
              <a:buChar char="-"/>
              <a:defRPr/>
            </a:pPr>
            <a:r>
              <a:rPr lang="ar-SA" b="1" dirty="0">
                <a:solidFill>
                  <a:srgbClr val="7030A0"/>
                </a:solidFill>
              </a:rPr>
              <a:t>المبالغة في المعلومات.</a:t>
            </a:r>
          </a:p>
          <a:p>
            <a:pPr algn="r">
              <a:buFontTx/>
              <a:buChar char="-"/>
              <a:defRPr/>
            </a:pPr>
            <a:r>
              <a:rPr lang="ar-SA" b="1" dirty="0">
                <a:solidFill>
                  <a:srgbClr val="7030A0"/>
                </a:solidFill>
              </a:rPr>
              <a:t>أخطاء الإبدال في المعلومات.</a:t>
            </a:r>
          </a:p>
          <a:p>
            <a:pPr algn="r">
              <a:buFontTx/>
              <a:buChar char="-"/>
              <a:defRPr/>
            </a:pPr>
            <a:r>
              <a:rPr lang="ar-SA" b="1" dirty="0">
                <a:solidFill>
                  <a:srgbClr val="7030A0"/>
                </a:solidFill>
              </a:rPr>
              <a:t>أخطاء في ذكر التسلسل.</a:t>
            </a:r>
          </a:p>
          <a:p>
            <a:pPr algn="r">
              <a:buFontTx/>
              <a:buChar char="-"/>
              <a:defRPr/>
            </a:pPr>
            <a:r>
              <a:rPr lang="ar-SA" b="1" dirty="0">
                <a:solidFill>
                  <a:srgbClr val="7030A0"/>
                </a:solidFill>
              </a:rPr>
              <a:t>أخطاء بالإضافة أو الحذف.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-76200" y="228600"/>
            <a:ext cx="3276600" cy="1447800"/>
          </a:xfrm>
          <a:prstGeom prst="star8">
            <a:avLst>
              <a:gd name="adj" fmla="val 38250"/>
            </a:avLst>
          </a:prstGeom>
          <a:solidFill>
            <a:srgbClr val="FBFBA3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خطوات إجراء المقابلة</a:t>
            </a:r>
          </a:p>
        </p:txBody>
      </p:sp>
    </p:spTree>
    <p:extLst>
      <p:ext uri="{BB962C8B-B14F-4D97-AF65-F5344CB8AC3E}">
        <p14:creationId xmlns:p14="http://schemas.microsoft.com/office/powerpoint/2010/main" val="3985489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304800" y="533400"/>
            <a:ext cx="8610600" cy="63246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ar-SA" b="1" u="sng">
              <a:solidFill>
                <a:srgbClr val="7E0000"/>
              </a:solidFill>
            </a:endParaRPr>
          </a:p>
          <a:p>
            <a:pPr algn="r"/>
            <a:r>
              <a:rPr lang="ar-SA" b="1">
                <a:solidFill>
                  <a:srgbClr val="7030A0"/>
                </a:solidFill>
              </a:rPr>
              <a:t>1- المقابلات الفردية.</a:t>
            </a:r>
          </a:p>
          <a:p>
            <a:pPr algn="r"/>
            <a:r>
              <a:rPr lang="ar-SA" b="1">
                <a:solidFill>
                  <a:srgbClr val="7030A0"/>
                </a:solidFill>
              </a:rPr>
              <a:t>2- المقابلات الجماعية.</a:t>
            </a:r>
          </a:p>
          <a:p>
            <a:pPr algn="r"/>
            <a:r>
              <a:rPr lang="ar-SA" b="1">
                <a:solidFill>
                  <a:srgbClr val="7030A0"/>
                </a:solidFill>
              </a:rPr>
              <a:t>3- المقابلات العفوية.</a:t>
            </a:r>
          </a:p>
          <a:p>
            <a:pPr algn="r"/>
            <a:r>
              <a:rPr lang="ar-SA" b="1">
                <a:solidFill>
                  <a:srgbClr val="7030A0"/>
                </a:solidFill>
              </a:rPr>
              <a:t>4- المقابلات العميقة المخططة.</a:t>
            </a:r>
          </a:p>
          <a:p>
            <a:pPr algn="r"/>
            <a:r>
              <a:rPr lang="ar-SA" b="1">
                <a:solidFill>
                  <a:srgbClr val="7030A0"/>
                </a:solidFill>
              </a:rPr>
              <a:t>5- المقابلات الحرة ( أسئلة غير محددة) أو مقيدة بأسئلة محددة.</a:t>
            </a:r>
          </a:p>
          <a:p>
            <a:pPr algn="r"/>
            <a:r>
              <a:rPr lang="ar-SA" b="1">
                <a:solidFill>
                  <a:srgbClr val="7030A0"/>
                </a:solidFill>
              </a:rPr>
              <a:t>ومن حيث أهدافها:</a:t>
            </a:r>
          </a:p>
          <a:p>
            <a:pPr algn="r">
              <a:buFontTx/>
              <a:buChar char="-"/>
            </a:pPr>
            <a:r>
              <a:rPr lang="ar-SA" b="1">
                <a:solidFill>
                  <a:srgbClr val="7030A0"/>
                </a:solidFill>
              </a:rPr>
              <a:t>مقابلات مسحية مثل تهدف لجمع بيانات ومعلومات مثل دراسات الرأي العام أو الاتجاهات.</a:t>
            </a:r>
          </a:p>
          <a:p>
            <a:pPr algn="r">
              <a:buFontTx/>
              <a:buChar char="-"/>
            </a:pPr>
            <a:r>
              <a:rPr lang="ar-SA" b="1">
                <a:solidFill>
                  <a:srgbClr val="7030A0"/>
                </a:solidFill>
              </a:rPr>
              <a:t>المقابلات التشخيصية تهدف لتحديد مشكلة وأسبابها ومعرفة عواملها.</a:t>
            </a:r>
          </a:p>
          <a:p>
            <a:pPr algn="r">
              <a:buFontTx/>
              <a:buChar char="-"/>
            </a:pPr>
            <a:r>
              <a:rPr lang="ar-SA" b="1">
                <a:solidFill>
                  <a:srgbClr val="7030A0"/>
                </a:solidFill>
              </a:rPr>
              <a:t>مقابلات علاجية لتقديم العون لشخص يواجه مشكلة ما.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-76200" y="228600"/>
            <a:ext cx="3276600" cy="1447800"/>
          </a:xfrm>
          <a:prstGeom prst="star8">
            <a:avLst>
              <a:gd name="adj" fmla="val 38250"/>
            </a:avLst>
          </a:prstGeom>
          <a:solidFill>
            <a:srgbClr val="FBFBA3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أشكال المقابلة</a:t>
            </a:r>
          </a:p>
        </p:txBody>
      </p:sp>
    </p:spTree>
    <p:extLst>
      <p:ext uri="{BB962C8B-B14F-4D97-AF65-F5344CB8AC3E}">
        <p14:creationId xmlns:p14="http://schemas.microsoft.com/office/powerpoint/2010/main" val="3203003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762000"/>
            <a:ext cx="8305800" cy="5791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0070C0"/>
                </a:solidFill>
              </a:rPr>
              <a:t>تظهر أهميتها في الحالات التالية:</a:t>
            </a:r>
          </a:p>
          <a:p>
            <a:pPr algn="r">
              <a:defRPr/>
            </a:pPr>
            <a:r>
              <a:rPr lang="ar-SA" b="1" dirty="0">
                <a:solidFill>
                  <a:srgbClr val="00B050"/>
                </a:solidFill>
              </a:rPr>
              <a:t>1- عندما يكون المفحوصين:</a:t>
            </a:r>
          </a:p>
          <a:p>
            <a:pPr algn="r">
              <a:buFontTx/>
              <a:buChar char="-"/>
              <a:defRPr/>
            </a:pPr>
            <a:r>
              <a:rPr lang="ar-SA" b="1" dirty="0">
                <a:solidFill>
                  <a:srgbClr val="00B050"/>
                </a:solidFill>
              </a:rPr>
              <a:t>أطفال أو أشخاص لا يجيدون القراءة والكتابة.</a:t>
            </a:r>
          </a:p>
          <a:p>
            <a:pPr algn="r">
              <a:buFontTx/>
              <a:buChar char="-"/>
              <a:defRPr/>
            </a:pPr>
            <a:r>
              <a:rPr lang="ar-SA" b="1" dirty="0">
                <a:solidFill>
                  <a:srgbClr val="00B050"/>
                </a:solidFill>
              </a:rPr>
              <a:t>كبار السن والمصابين بعجز.</a:t>
            </a:r>
          </a:p>
          <a:p>
            <a:pPr algn="r">
              <a:buFontTx/>
              <a:buChar char="-"/>
              <a:defRPr/>
            </a:pPr>
            <a:r>
              <a:rPr lang="ar-SA" b="1" dirty="0">
                <a:solidFill>
                  <a:srgbClr val="00B050"/>
                </a:solidFill>
              </a:rPr>
              <a:t>عند تخوف المفحوصين من تسجيل معلومات بأيديهم.</a:t>
            </a:r>
          </a:p>
          <a:p>
            <a:pPr algn="r">
              <a:defRPr/>
            </a:pPr>
            <a:r>
              <a:rPr lang="ar-SA" b="1" dirty="0"/>
              <a:t>2</a:t>
            </a:r>
            <a:r>
              <a:rPr lang="ar-SA" b="1" dirty="0">
                <a:solidFill>
                  <a:srgbClr val="C00000"/>
                </a:solidFill>
              </a:rPr>
              <a:t>- حين يتطلب البحث اطلاع الباحث بنفسه على الظاهرة التي يدرسها.</a:t>
            </a:r>
          </a:p>
          <a:p>
            <a:pPr algn="r">
              <a:defRPr/>
            </a:pPr>
            <a:r>
              <a:rPr lang="ar-SA" b="1" dirty="0">
                <a:solidFill>
                  <a:srgbClr val="9900CC"/>
                </a:solidFill>
              </a:rPr>
              <a:t>3- حين يتطلب موضوع البحث إجراء حديث بين الباحث وبين عدد من الأشخاص يعيشون أو يعملون معا.</a:t>
            </a:r>
          </a:p>
          <a:p>
            <a:pPr algn="r">
              <a:defRPr/>
            </a:pPr>
            <a:r>
              <a:rPr lang="ar-SA" b="1" dirty="0"/>
              <a:t>4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- حين يكون الهدف الحصول على معلومات كيفية وليس رقمية.</a:t>
            </a:r>
          </a:p>
          <a:p>
            <a:pPr algn="r">
              <a:defRPr/>
            </a:pPr>
            <a:r>
              <a:rPr lang="ar-SA" b="1" dirty="0"/>
              <a:t>5</a:t>
            </a:r>
            <a:r>
              <a:rPr lang="ar-SA" b="1" dirty="0">
                <a:solidFill>
                  <a:srgbClr val="7030A0"/>
                </a:solidFill>
              </a:rPr>
              <a:t>- حين يتطلب الحصول على معلومات على علاقات جيدة مع المفحوصين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0" y="76200"/>
            <a:ext cx="2133600" cy="1219200"/>
          </a:xfrm>
          <a:prstGeom prst="star8">
            <a:avLst>
              <a:gd name="adj" fmla="val 38250"/>
            </a:avLst>
          </a:prstGeom>
          <a:solidFill>
            <a:srgbClr val="FBFBA3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أهمية المقابلة</a:t>
            </a:r>
          </a:p>
        </p:txBody>
      </p:sp>
    </p:spTree>
    <p:extLst>
      <p:ext uri="{BB962C8B-B14F-4D97-AF65-F5344CB8AC3E}">
        <p14:creationId xmlns:p14="http://schemas.microsoft.com/office/powerpoint/2010/main" val="160277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نجمة ذات 8 نقاط 4"/>
          <p:cNvSpPr>
            <a:spLocks noChangeArrowheads="1"/>
          </p:cNvSpPr>
          <p:nvPr/>
        </p:nvSpPr>
        <p:spPr bwMode="auto">
          <a:xfrm>
            <a:off x="2514600" y="2286000"/>
            <a:ext cx="3733800" cy="2590800"/>
          </a:xfrm>
          <a:prstGeom prst="star8">
            <a:avLst>
              <a:gd name="adj" fmla="val 37500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sz="4000" b="1"/>
          </a:p>
          <a:p>
            <a:r>
              <a:rPr lang="ar-SA" sz="4000" b="1"/>
              <a:t>الملاحظة</a:t>
            </a:r>
          </a:p>
        </p:txBody>
      </p:sp>
    </p:spTree>
    <p:extLst>
      <p:ext uri="{BB962C8B-B14F-4D97-AF65-F5344CB8AC3E}">
        <p14:creationId xmlns:p14="http://schemas.microsoft.com/office/powerpoint/2010/main" val="573618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586</Words>
  <Application>Microsoft Office PowerPoint</Application>
  <PresentationFormat>عرض على الشاشة (3:4)‏</PresentationFormat>
  <Paragraphs>96</Paragraphs>
  <Slides>10</Slides>
  <Notes>10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مكتبة احمد</dc:creator>
  <cp:lastModifiedBy>مكتبة احمد</cp:lastModifiedBy>
  <cp:revision>2</cp:revision>
  <dcterms:created xsi:type="dcterms:W3CDTF">2019-03-14T05:19:27Z</dcterms:created>
  <dcterms:modified xsi:type="dcterms:W3CDTF">2019-03-14T05:32:39Z</dcterms:modified>
</cp:coreProperties>
</file>