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332FD8C-7EFF-479D-8100-9020A4EB9CEE}" type="datetimeFigureOut">
              <a:rPr lang="ar-IQ" smtClean="0"/>
              <a:t>08/07/1440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2B677F5-2688-416D-B2A3-3AAC9EB715E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90109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86C1BE1-B930-4A26-95AF-0A24C9CA260C}" type="slidenum">
              <a:rPr lang="ar-SA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2437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8F7AFAD-B8DE-4D10-B6DB-AF6974FA14E2}" type="slidenum">
              <a:rPr lang="ar-SA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2529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1E904D7-2BD1-475D-9D60-4199EA531815}" type="slidenum">
              <a:rPr lang="ar-SA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2447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8A4A642-BEB2-454E-A913-25968E2C945E}" type="slidenum">
              <a:rPr lang="ar-SA" sz="1200" smtClean="0"/>
              <a:pPr eaLnBrk="1" hangingPunct="1"/>
              <a:t>3</a:t>
            </a:fld>
            <a:endParaRPr lang="en-US" sz="1200" smtClean="0"/>
          </a:p>
        </p:txBody>
      </p:sp>
      <p:sp>
        <p:nvSpPr>
          <p:cNvPr id="2457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7151A04-59FF-4118-A1E5-0DB4C06BAD6B}" type="slidenum">
              <a:rPr lang="ar-SA" sz="1200" smtClean="0"/>
              <a:pPr eaLnBrk="1" hangingPunct="1"/>
              <a:t>4</a:t>
            </a:fld>
            <a:endParaRPr lang="en-US" sz="1200" smtClean="0"/>
          </a:p>
        </p:txBody>
      </p:sp>
      <p:sp>
        <p:nvSpPr>
          <p:cNvPr id="2467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9A5EBFF-F800-4E63-892A-937992623387}" type="slidenum">
              <a:rPr lang="ar-SA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2478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E09285C-8D64-45C2-8E65-05770B9435AA}" type="slidenum">
              <a:rPr lang="ar-SA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2488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8145248-4CBC-46F3-ACAB-1132F54941D3}" type="slidenum">
              <a:rPr lang="ar-SA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2498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6F86528-625E-4ADD-BEA5-AB312AE42DBB}" type="slidenum">
              <a:rPr lang="ar-SA" sz="1200" smtClean="0"/>
              <a:pPr eaLnBrk="1" hangingPunct="1"/>
              <a:t>8</a:t>
            </a:fld>
            <a:endParaRPr lang="en-US" sz="1200" smtClean="0"/>
          </a:p>
        </p:txBody>
      </p:sp>
      <p:sp>
        <p:nvSpPr>
          <p:cNvPr id="2508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E257D03-4009-44A4-B06E-C2C9871CECFC}" type="slidenum">
              <a:rPr lang="ar-SA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2519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457200" y="1676400"/>
            <a:ext cx="8305800" cy="23622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u="sng" dirty="0">
                <a:solidFill>
                  <a:srgbClr val="660033"/>
                </a:solidFill>
              </a:rPr>
              <a:t>الاستبيان:</a:t>
            </a:r>
          </a:p>
          <a:p>
            <a:pPr algn="r">
              <a:defRPr/>
            </a:pPr>
            <a:r>
              <a:rPr lang="ar-SA" b="1" dirty="0">
                <a:solidFill>
                  <a:schemeClr val="accent1">
                    <a:lumMod val="50000"/>
                  </a:schemeClr>
                </a:solidFill>
              </a:rPr>
              <a:t>الاستبيان أو الاستقصاء هو أحد أدوات الجيدة لجمع المعلومات والبيانات والحقائق عن واقع أو موضوعا ما ، ويقدم على شكل عدد من الأسئلة يطلب الإجابة عنها من قبل عدد من الأفراد المعنيين بالموضوع.</a:t>
            </a:r>
          </a:p>
        </p:txBody>
      </p:sp>
      <p:sp>
        <p:nvSpPr>
          <p:cNvPr id="5" name="AutoShape 4" descr="نسيج زهري"/>
          <p:cNvSpPr>
            <a:spLocks noChangeArrowheads="1"/>
          </p:cNvSpPr>
          <p:nvPr/>
        </p:nvSpPr>
        <p:spPr bwMode="auto">
          <a:xfrm>
            <a:off x="152400" y="457200"/>
            <a:ext cx="2133600" cy="1219200"/>
          </a:xfrm>
          <a:prstGeom prst="star8">
            <a:avLst>
              <a:gd name="adj" fmla="val 38250"/>
            </a:avLst>
          </a:prstGeom>
          <a:solidFill>
            <a:schemeClr val="accent3">
              <a:lumMod val="95000"/>
            </a:schemeClr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مفهوم الاستبيانات</a:t>
            </a:r>
          </a:p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634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457200" y="1600200"/>
            <a:ext cx="8305800" cy="49530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/>
              <a:t>1- قد تتأثر إجابة المفحوصين بطريقة وضع الأسئلة التي توحي بالإجابة.</a:t>
            </a:r>
          </a:p>
          <a:p>
            <a:pPr algn="r"/>
            <a:r>
              <a:rPr lang="ar-SA" b="1"/>
              <a:t>2- اختلاف المفحوصين من حيث خبرتهم فيؤثر على إجاباتهم.</a:t>
            </a:r>
          </a:p>
          <a:p>
            <a:pPr algn="r"/>
            <a:r>
              <a:rPr lang="ar-SA" b="1"/>
              <a:t>3- خوف بعض المفحوصين من الإجابة بصدق لبعض الاعتبارات الاجتماعية والأمنية.</a:t>
            </a:r>
          </a:p>
          <a:p>
            <a:pPr algn="r"/>
            <a:r>
              <a:rPr lang="ar-SA" b="1"/>
              <a:t>4- قد لا يتوفر مستوى الجدية عند جميع المفحوصين. </a:t>
            </a:r>
          </a:p>
          <a:p>
            <a:pPr algn="r"/>
            <a:r>
              <a:rPr lang="ar-SA" b="1" u="sng">
                <a:solidFill>
                  <a:srgbClr val="00B050"/>
                </a:solidFill>
              </a:rPr>
              <a:t>أما مميزاته:</a:t>
            </a:r>
          </a:p>
          <a:p>
            <a:pPr algn="r"/>
            <a:r>
              <a:rPr lang="ar-SA" b="1">
                <a:solidFill>
                  <a:srgbClr val="0070C0"/>
                </a:solidFill>
              </a:rPr>
              <a:t>فأنه 1- سهل الحصول به على معلومات في وقت قصير.</a:t>
            </a:r>
          </a:p>
          <a:p>
            <a:pPr algn="r"/>
            <a:r>
              <a:rPr lang="ar-SA" b="1">
                <a:solidFill>
                  <a:srgbClr val="0070C0"/>
                </a:solidFill>
              </a:rPr>
              <a:t>2- أداة للحصول على معرفة مقننة محددة الإجابة لأن نفس الأسئلة تقد للمفحوصين وبنفس الشكل بعكس المقابلة.</a:t>
            </a:r>
          </a:p>
        </p:txBody>
      </p:sp>
      <p:sp>
        <p:nvSpPr>
          <p:cNvPr id="5" name="AutoShape 4" descr="نسيج زهري"/>
          <p:cNvSpPr>
            <a:spLocks noChangeArrowheads="1"/>
          </p:cNvSpPr>
          <p:nvPr/>
        </p:nvSpPr>
        <p:spPr bwMode="auto">
          <a:xfrm>
            <a:off x="152400" y="228600"/>
            <a:ext cx="2133600" cy="1524000"/>
          </a:xfrm>
          <a:prstGeom prst="star8">
            <a:avLst>
              <a:gd name="adj" fmla="val 38250"/>
            </a:avLst>
          </a:prstGeom>
          <a:blipFill>
            <a:blip r:embed="rId4" cstate="print"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عيوب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الاستبيانات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ومميزاتها</a:t>
            </a:r>
          </a:p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289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228600" y="762000"/>
            <a:ext cx="8686800" cy="59436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sz="2400" b="1" u="sng" dirty="0">
                <a:solidFill>
                  <a:srgbClr val="660033"/>
                </a:solidFill>
              </a:rPr>
              <a:t>أولا: إعداد الصورة الأولية من الاستبيان وذلك من خلال الخطوات التالية:</a:t>
            </a:r>
          </a:p>
          <a:p>
            <a:pPr algn="r">
              <a:defRPr/>
            </a:pPr>
            <a:r>
              <a:rPr lang="ar-SA" sz="2400" b="1" dirty="0">
                <a:solidFill>
                  <a:srgbClr val="660033"/>
                </a:solidFill>
              </a:rPr>
              <a:t>1</a:t>
            </a: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- تحديد الهدف من الاستبيان وذلك على ضوء مشكلة البحث التي تم صياغتها (بالخطة).</a:t>
            </a:r>
          </a:p>
          <a:p>
            <a:pPr algn="r"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2- تحويل السؤال الرئيسي لمجموعة من الأسئلة الفرعية يرتبط كل منها بجانب من جوانب المشكلة.</a:t>
            </a:r>
          </a:p>
          <a:p>
            <a:pPr algn="r"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3- وضع عدد من الأسئلة التي تغطي كل سؤال من الأسئلة الفرعية.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C00000"/>
                </a:solidFill>
              </a:rPr>
              <a:t>مثال: حددت الباحثة مشكلة البحث في السؤال التالي:</a:t>
            </a:r>
          </a:p>
          <a:p>
            <a:pPr algn="r">
              <a:defRPr/>
            </a:pPr>
            <a:r>
              <a:rPr lang="ar-SA" sz="2400" b="1" dirty="0">
                <a:solidFill>
                  <a:srgbClr val="00B050"/>
                </a:solidFill>
              </a:rPr>
              <a:t>ما دور الأنشطة الصفية في تنمية قيم المواطنة عن الطالبات؟</a:t>
            </a:r>
          </a:p>
          <a:p>
            <a:pPr algn="r">
              <a:defRPr/>
            </a:pPr>
            <a:r>
              <a:rPr lang="ar-SA" sz="2400" b="1" dirty="0">
                <a:solidFill>
                  <a:srgbClr val="00B050"/>
                </a:solidFill>
              </a:rPr>
              <a:t>ويقسم إلى:</a:t>
            </a:r>
          </a:p>
          <a:p>
            <a:pPr algn="r"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1- ما دور الأنشطة الصفية في تنمية قيم المواطنة من وجهة نظر الطالبات؟</a:t>
            </a:r>
          </a:p>
          <a:p>
            <a:pPr algn="r">
              <a:defRPr/>
            </a:pPr>
            <a:r>
              <a:rPr lang="ar-SA" sz="2000" b="1" dirty="0">
                <a:solidFill>
                  <a:schemeClr val="accent1">
                    <a:lumMod val="25000"/>
                  </a:schemeClr>
                </a:solidFill>
              </a:rPr>
              <a:t>2</a:t>
            </a: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- ما دور الأنشطة الصفية في تنمية قيم المواطنة من وجهة نظر الإدارة؟</a:t>
            </a:r>
          </a:p>
          <a:p>
            <a:pPr algn="r"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3-  ما دور الأنشطة الصفية في تنمية قيم المواطنة من وجهة نظر المعلمات؟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9900CC"/>
                </a:solidFill>
              </a:rPr>
              <a:t>ثم يصنف كل سؤال لعدد من الأسئلة الصفية مثال:</a:t>
            </a:r>
          </a:p>
          <a:p>
            <a:pPr algn="r">
              <a:defRPr/>
            </a:pPr>
            <a:r>
              <a:rPr lang="ar-SA" sz="2400" b="1" dirty="0">
                <a:solidFill>
                  <a:srgbClr val="9900CC"/>
                </a:solidFill>
              </a:rPr>
              <a:t> هل للأنشطة الصفية دور في تنمية قيم التعاون؟</a:t>
            </a:r>
          </a:p>
          <a:p>
            <a:pPr algn="r">
              <a:defRPr/>
            </a:pPr>
            <a:r>
              <a:rPr lang="ar-SA" sz="2400" b="1" dirty="0">
                <a:solidFill>
                  <a:srgbClr val="9900CC"/>
                </a:solidFill>
              </a:rPr>
              <a:t>هل للأنشطة دور في تنمية عادات المجتمع وتقاليده؟   وهكذا</a:t>
            </a:r>
          </a:p>
          <a:p>
            <a:pPr algn="r"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5" name="AutoShape 4" descr="نسيج زهري"/>
          <p:cNvSpPr>
            <a:spLocks noChangeArrowheads="1"/>
          </p:cNvSpPr>
          <p:nvPr/>
        </p:nvSpPr>
        <p:spPr bwMode="auto">
          <a:xfrm>
            <a:off x="0" y="381000"/>
            <a:ext cx="1676400" cy="1219200"/>
          </a:xfrm>
          <a:prstGeom prst="star8">
            <a:avLst>
              <a:gd name="adj" fmla="val 38250"/>
            </a:avLst>
          </a:prstGeom>
          <a:solidFill>
            <a:schemeClr val="accent3">
              <a:lumMod val="95000"/>
            </a:schemeClr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خطوات بناء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الاستبيانات</a:t>
            </a:r>
          </a:p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155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228600" y="533400"/>
            <a:ext cx="8686800" cy="61722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sz="2400" b="1" u="sng" dirty="0">
                <a:solidFill>
                  <a:srgbClr val="660033"/>
                </a:solidFill>
              </a:rPr>
              <a:t>ثانيا : تجريب الصورة الأولية للاستبيان </a:t>
            </a:r>
          </a:p>
          <a:p>
            <a:pPr algn="r">
              <a:defRPr/>
            </a:pPr>
            <a:r>
              <a:rPr lang="ar-SA" sz="2400" b="1" dirty="0">
                <a:solidFill>
                  <a:srgbClr val="660033"/>
                </a:solidFill>
              </a:rPr>
              <a:t>1</a:t>
            </a: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- يطبق الباحث في صورته الأولية على عدد من أفراد المجتمع الأصلي وذلك لمعرفة مدى وضوح الأسئلة ، أو مدى صعوبتها ، أو مدى مناسبتها لأفراد العينة ولموضوع البحث .</a:t>
            </a:r>
          </a:p>
          <a:p>
            <a:pPr algn="r"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2- يعرضه الباحث على عدد من المحكمين من المتخصصين لمعرفة مدى وضوح الأسئلة ومدى ترابط الفقرات ومدي </a:t>
            </a:r>
            <a:r>
              <a:rPr lang="ar-SA" sz="2400" b="1" dirty="0" err="1">
                <a:solidFill>
                  <a:schemeClr val="accent1">
                    <a:lumMod val="25000"/>
                  </a:schemeClr>
                </a:solidFill>
              </a:rPr>
              <a:t>ملائمتها</a:t>
            </a: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.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660033"/>
                </a:solidFill>
              </a:rPr>
              <a:t>ثالثا: تعديل الاستبيان على ضوء الملاحظات التي جمعها الباحث ثم يصاغ في صورته النهائية.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0070C0"/>
                </a:solidFill>
              </a:rPr>
              <a:t>ويتكون الاستبيان في صورته النهائية من:</a:t>
            </a:r>
          </a:p>
          <a:p>
            <a:pPr marL="457200" indent="-457200" algn="r">
              <a:defRPr/>
            </a:pPr>
            <a:r>
              <a:rPr lang="ar-SA" sz="2400" b="1" u="sng" dirty="0">
                <a:solidFill>
                  <a:srgbClr val="9900CC"/>
                </a:solidFill>
              </a:rPr>
              <a:t>مقدمة الاستبيان:</a:t>
            </a:r>
          </a:p>
          <a:p>
            <a:pPr marL="457200" indent="-457200" algn="justLow">
              <a:defRPr/>
            </a:pPr>
            <a:r>
              <a:rPr lang="ar-SA" sz="2400" b="1" dirty="0"/>
              <a:t>ويوضح فيها الهدف من الاستبيان وطبيعة المعلومات المطلوبة ، والتأكيد على سرية </a:t>
            </a:r>
            <a:r>
              <a:rPr lang="ar-SA" sz="2400" b="1" dirty="0" err="1"/>
              <a:t>الاجابات</a:t>
            </a:r>
            <a:r>
              <a:rPr lang="ar-SA" sz="2400" b="1" dirty="0"/>
              <a:t> وعدم استخدامها إلا في أغراض البحث ، وتشجيعهم على </a:t>
            </a:r>
            <a:r>
              <a:rPr lang="ar-SA" sz="2400" b="1" dirty="0" err="1"/>
              <a:t>الاجابة</a:t>
            </a:r>
            <a:r>
              <a:rPr lang="ar-SA" sz="2400" b="1" dirty="0"/>
              <a:t> بموضوعية ، مع كيفية </a:t>
            </a:r>
            <a:r>
              <a:rPr lang="ar-SA" sz="2400" b="1" dirty="0" err="1"/>
              <a:t>الغجابة</a:t>
            </a:r>
            <a:r>
              <a:rPr lang="ar-SA" sz="2400" b="1" dirty="0"/>
              <a:t> على الأسئلة ويمكن عرض مثال.</a:t>
            </a:r>
          </a:p>
          <a:p>
            <a:pPr marL="457200" indent="-457200" algn="r">
              <a:defRPr/>
            </a:pPr>
            <a:r>
              <a:rPr lang="ar-SA" sz="2400" b="1" u="sng" dirty="0">
                <a:solidFill>
                  <a:srgbClr val="9900CC"/>
                </a:solidFill>
              </a:rPr>
              <a:t>فقرات الاستبيان </a:t>
            </a:r>
          </a:p>
          <a:p>
            <a:pPr marL="457200" indent="-457200" algn="r">
              <a:defRPr/>
            </a:pPr>
            <a:r>
              <a:rPr lang="ar-SA" sz="2400" b="1" dirty="0"/>
              <a:t>مع </a:t>
            </a:r>
            <a:r>
              <a:rPr lang="ar-SA" sz="2400" b="1" dirty="0" err="1"/>
              <a:t>الاجابات</a:t>
            </a:r>
            <a:r>
              <a:rPr lang="ar-SA" sz="2400" b="1" dirty="0"/>
              <a:t> التي يختار منها المفحوص.</a:t>
            </a:r>
          </a:p>
          <a:p>
            <a:pPr marL="457200" indent="-457200" algn="r">
              <a:buFontTx/>
              <a:buAutoNum type="arabic1Minus"/>
              <a:defRPr/>
            </a:pPr>
            <a:endParaRPr lang="ar-SA" sz="2400" b="1" u="sng" dirty="0">
              <a:solidFill>
                <a:srgbClr val="660033"/>
              </a:solidFill>
            </a:endParaRPr>
          </a:p>
          <a:p>
            <a:pPr algn="r"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495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457200" y="1295400"/>
            <a:ext cx="8305800" cy="52578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u="sng" dirty="0">
                <a:solidFill>
                  <a:srgbClr val="660033"/>
                </a:solidFill>
              </a:rPr>
              <a:t>1- الاستبيان المغلق:</a:t>
            </a:r>
          </a:p>
          <a:p>
            <a:pPr algn="r">
              <a:defRPr/>
            </a:pPr>
            <a:r>
              <a:rPr lang="ar-SA" sz="2400" b="1" dirty="0">
                <a:solidFill>
                  <a:srgbClr val="7030A0"/>
                </a:solidFill>
              </a:rPr>
              <a:t>وفيه يطلب من المفحوص اختيار الإجابة الصحيحة من إجابات محددة نعم – لا / موافق-غير موافق/ كثيرا – قليلا – نادرا)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7030A0"/>
                </a:solidFill>
              </a:rPr>
              <a:t>ويفيد في أنه واضح سهل الإجابة لا يأخذ وقت في الإجابة، يساعد في الحصول على بيانات ومعلومات أكثر من معرفة الأسباب والدوافع.</a:t>
            </a:r>
          </a:p>
          <a:p>
            <a:pPr algn="r">
              <a:defRPr/>
            </a:pPr>
            <a:r>
              <a:rPr lang="ar-SA" b="1" u="sng" dirty="0">
                <a:solidFill>
                  <a:srgbClr val="660033"/>
                </a:solidFill>
              </a:rPr>
              <a:t>2- الاستبيان المفتوح: </a:t>
            </a:r>
          </a:p>
          <a:p>
            <a:pPr algn="r"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يترك للمفحوص حرية التعبير عن آرائه </a:t>
            </a:r>
            <a:r>
              <a:rPr lang="ar-SA" sz="2400" b="1" u="sng" dirty="0">
                <a:solidFill>
                  <a:schemeClr val="accent1">
                    <a:lumMod val="25000"/>
                  </a:schemeClr>
                </a:solidFill>
              </a:rPr>
              <a:t>ويمكن من خلاله معرفة الأسباب والدوافع.ولكن صعوبته بأنه يتطلب وقت وجهد من المجيبين عليه ، ويصعب على الباحث دراسة الإجابات وتحليلها وتصنيفها.</a:t>
            </a:r>
          </a:p>
          <a:p>
            <a:pPr algn="r">
              <a:defRPr/>
            </a:pPr>
            <a:r>
              <a:rPr lang="ar-SA" sz="2400" b="1" u="sng" dirty="0">
                <a:solidFill>
                  <a:srgbClr val="660033"/>
                </a:solidFill>
              </a:rPr>
              <a:t>3- استبيان مفتوح / مغلق:</a:t>
            </a:r>
          </a:p>
        </p:txBody>
      </p:sp>
      <p:sp>
        <p:nvSpPr>
          <p:cNvPr id="5" name="AutoShape 4" descr="نسيج زهري"/>
          <p:cNvSpPr>
            <a:spLocks noChangeArrowheads="1"/>
          </p:cNvSpPr>
          <p:nvPr/>
        </p:nvSpPr>
        <p:spPr bwMode="auto">
          <a:xfrm>
            <a:off x="152400" y="457200"/>
            <a:ext cx="2133600" cy="1219200"/>
          </a:xfrm>
          <a:prstGeom prst="star8">
            <a:avLst>
              <a:gd name="adj" fmla="val 38250"/>
            </a:avLst>
          </a:prstGeom>
          <a:blipFill>
            <a:blip r:embed="rId4" cstate="print"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أشكال الاستبيانات</a:t>
            </a:r>
          </a:p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852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457200" y="762000"/>
            <a:ext cx="8305800" cy="60960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ar-IQ" sz="2400" b="1" u="sng">
              <a:solidFill>
                <a:srgbClr val="660033"/>
              </a:solidFill>
            </a:endParaRPr>
          </a:p>
        </p:txBody>
      </p:sp>
      <p:sp>
        <p:nvSpPr>
          <p:cNvPr id="5" name="AutoShape 4" descr="نسيج زهري"/>
          <p:cNvSpPr>
            <a:spLocks noChangeArrowheads="1"/>
          </p:cNvSpPr>
          <p:nvPr/>
        </p:nvSpPr>
        <p:spPr bwMode="auto">
          <a:xfrm>
            <a:off x="152400" y="457200"/>
            <a:ext cx="1600200" cy="838200"/>
          </a:xfrm>
          <a:prstGeom prst="star8">
            <a:avLst>
              <a:gd name="adj" fmla="val 38250"/>
            </a:avLst>
          </a:prstGeom>
          <a:blipFill>
            <a:blip r:embed="rId4" cstate="print"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مثال</a:t>
            </a:r>
          </a:p>
        </p:txBody>
      </p:sp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762000" y="1295400"/>
          <a:ext cx="7597775" cy="2590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4782"/>
                <a:gridCol w="4637902"/>
                <a:gridCol w="731174"/>
                <a:gridCol w="1021808"/>
                <a:gridCol w="702109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>
                          <a:solidFill>
                            <a:schemeClr val="tx2"/>
                          </a:solidFill>
                        </a:rPr>
                        <a:t> م</a:t>
                      </a:r>
                      <a:endParaRPr lang="ar-SA" sz="2000" b="1" dirty="0">
                        <a:solidFill>
                          <a:schemeClr val="tx2"/>
                        </a:solidFill>
                      </a:endParaRPr>
                    </a:p>
                  </a:txBody>
                  <a:tcPr marL="91432" marR="91432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>
                          <a:solidFill>
                            <a:schemeClr val="tx2"/>
                          </a:solidFill>
                        </a:rPr>
                        <a:t>العبارة</a:t>
                      </a:r>
                      <a:endParaRPr lang="ar-SA" sz="2000" b="1" dirty="0">
                        <a:solidFill>
                          <a:schemeClr val="tx2"/>
                        </a:solidFill>
                      </a:endParaRPr>
                    </a:p>
                  </a:txBody>
                  <a:tcPr marL="91432" marR="91432"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>
                          <a:solidFill>
                            <a:schemeClr val="tx2"/>
                          </a:solidFill>
                        </a:rPr>
                        <a:t>موافق</a:t>
                      </a:r>
                      <a:endParaRPr lang="ar-SA" sz="2000" b="1" dirty="0">
                        <a:solidFill>
                          <a:schemeClr val="tx2"/>
                        </a:solidFill>
                      </a:endParaRPr>
                    </a:p>
                  </a:txBody>
                  <a:tcPr marL="91432" marR="91432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>
                          <a:solidFill>
                            <a:schemeClr val="tx2"/>
                          </a:solidFill>
                        </a:rPr>
                        <a:t>غير موافق</a:t>
                      </a:r>
                    </a:p>
                    <a:p>
                      <a:pPr rtl="1"/>
                      <a:endParaRPr lang="ar-SA" sz="2000" b="1" dirty="0">
                        <a:solidFill>
                          <a:schemeClr val="tx2"/>
                        </a:solidFill>
                      </a:endParaRPr>
                    </a:p>
                  </a:txBody>
                  <a:tcPr marL="91432" marR="91432"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>
                          <a:solidFill>
                            <a:schemeClr val="tx2"/>
                          </a:solidFill>
                        </a:rPr>
                        <a:t>لا أدري</a:t>
                      </a:r>
                      <a:endParaRPr lang="ar-SA" sz="2000" b="1" dirty="0">
                        <a:solidFill>
                          <a:schemeClr val="tx2"/>
                        </a:solidFill>
                      </a:endParaRPr>
                    </a:p>
                  </a:txBody>
                  <a:tcPr marL="91432" marR="91432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1</a:t>
                      </a:r>
                      <a:endParaRPr lang="ar-SA" sz="2000" b="1" dirty="0"/>
                    </a:p>
                  </a:txBody>
                  <a:tcPr marL="91432" marR="91432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الدراسة في كلية التربية تراعي رغبات الطالبات </a:t>
                      </a:r>
                      <a:r>
                        <a:rPr lang="ar-SA" sz="2000" b="1" dirty="0" err="1" smtClean="0"/>
                        <a:t>بها</a:t>
                      </a:r>
                      <a:endParaRPr lang="ar-SA" sz="2000" b="1" dirty="0"/>
                    </a:p>
                  </a:txBody>
                  <a:tcPr marL="91432" marR="91432"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/>
                    </a:p>
                  </a:txBody>
                  <a:tcPr marL="91432" marR="91432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/>
                    </a:p>
                  </a:txBody>
                  <a:tcPr marL="91432" marR="91432"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/>
                    </a:p>
                  </a:txBody>
                  <a:tcPr marL="91432" marR="91432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2</a:t>
                      </a:r>
                      <a:endParaRPr lang="ar-SA" sz="2000" b="1" dirty="0"/>
                    </a:p>
                  </a:txBody>
                  <a:tcPr marL="91432" marR="91432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المقررات </a:t>
                      </a:r>
                      <a:r>
                        <a:rPr lang="ar-SA" sz="2000" b="1" dirty="0" err="1" smtClean="0"/>
                        <a:t>بها</a:t>
                      </a:r>
                      <a:r>
                        <a:rPr lang="ar-SA" sz="2000" b="1" dirty="0" smtClean="0"/>
                        <a:t> لها أهمية وظيفية</a:t>
                      </a:r>
                      <a:endParaRPr lang="ar-SA" sz="2000" b="1" dirty="0"/>
                    </a:p>
                  </a:txBody>
                  <a:tcPr marL="91432" marR="91432"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/>
                    </a:p>
                  </a:txBody>
                  <a:tcPr marL="91432" marR="91432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/>
                    </a:p>
                  </a:txBody>
                  <a:tcPr marL="91432" marR="91432"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/>
                    </a:p>
                  </a:txBody>
                  <a:tcPr marL="91432" marR="91432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3</a:t>
                      </a:r>
                      <a:endParaRPr lang="ar-SA" sz="2000" b="1" dirty="0"/>
                    </a:p>
                  </a:txBody>
                  <a:tcPr marL="91432" marR="91432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أشعر بالرضا لالتحاقي بالدراسة بكلية التربية.</a:t>
                      </a:r>
                      <a:endParaRPr lang="ar-SA" sz="2000" b="1" dirty="0"/>
                    </a:p>
                  </a:txBody>
                  <a:tcPr marL="91432" marR="91432"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/>
                    </a:p>
                  </a:txBody>
                  <a:tcPr marL="91432" marR="91432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/>
                    </a:p>
                  </a:txBody>
                  <a:tcPr marL="91432" marR="91432"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/>
                    </a:p>
                  </a:txBody>
                  <a:tcPr marL="91432" marR="91432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4</a:t>
                      </a:r>
                      <a:endParaRPr lang="ar-SA" sz="2000" b="1" dirty="0"/>
                    </a:p>
                  </a:txBody>
                  <a:tcPr marL="91432" marR="91432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أتوقع أنها ستؤهلني للالتحاق بوظيفة مناسبة</a:t>
                      </a:r>
                      <a:endParaRPr lang="ar-SA" sz="2000" b="1" dirty="0"/>
                    </a:p>
                  </a:txBody>
                  <a:tcPr marL="91432" marR="91432"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/>
                    </a:p>
                  </a:txBody>
                  <a:tcPr marL="91432" marR="91432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/>
                    </a:p>
                  </a:txBody>
                  <a:tcPr marL="91432" marR="91432"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/>
                    </a:p>
                  </a:txBody>
                  <a:tcPr marL="91432" marR="91432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جدول 6"/>
          <p:cNvGraphicFramePr>
            <a:graphicFrameLocks noGrp="1"/>
          </p:cNvGraphicFramePr>
          <p:nvPr/>
        </p:nvGraphicFramePr>
        <p:xfrm>
          <a:off x="762000" y="4084638"/>
          <a:ext cx="7620000" cy="283527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620000"/>
              </a:tblGrid>
              <a:tr h="2835275">
                <a:tc>
                  <a:txBody>
                    <a:bodyPr/>
                    <a:lstStyle/>
                    <a:p>
                      <a:pPr rtl="1"/>
                      <a:r>
                        <a:rPr lang="ar-SA" sz="2000" dirty="0" smtClean="0">
                          <a:solidFill>
                            <a:schemeClr val="tx2"/>
                          </a:solidFill>
                        </a:rPr>
                        <a:t>مثال لاستبيان مفتوح:</a:t>
                      </a:r>
                    </a:p>
                    <a:p>
                      <a:pPr rtl="1"/>
                      <a:r>
                        <a:rPr lang="ar-SA" sz="2000" dirty="0" smtClean="0">
                          <a:solidFill>
                            <a:schemeClr val="tx2"/>
                          </a:solidFill>
                        </a:rPr>
                        <a:t>هل تشعرين بالرضا عن دراستك بكلية التربية؟ ولماذا</a:t>
                      </a:r>
                    </a:p>
                    <a:p>
                      <a:pPr rtl="1"/>
                      <a:r>
                        <a:rPr lang="ar-SA" sz="2000" dirty="0" smtClean="0">
                          <a:solidFill>
                            <a:schemeClr val="tx2"/>
                          </a:solidFill>
                        </a:rPr>
                        <a:t>..................................................................................................</a:t>
                      </a:r>
                    </a:p>
                    <a:p>
                      <a:pPr rtl="1"/>
                      <a:r>
                        <a:rPr lang="ar-SA" sz="2000" dirty="0" smtClean="0">
                          <a:solidFill>
                            <a:schemeClr val="tx2"/>
                          </a:solidFill>
                        </a:rPr>
                        <a:t>ما اقتراحاتك لتحسين الدراسة </a:t>
                      </a:r>
                      <a:r>
                        <a:rPr lang="ar-SA" sz="2000" dirty="0" err="1" smtClean="0">
                          <a:solidFill>
                            <a:schemeClr val="tx2"/>
                          </a:solidFill>
                        </a:rPr>
                        <a:t>بها</a:t>
                      </a:r>
                      <a:r>
                        <a:rPr lang="ar-SA" sz="2000" dirty="0" smtClean="0">
                          <a:solidFill>
                            <a:schemeClr val="tx2"/>
                          </a:solidFill>
                        </a:rPr>
                        <a:t>؟</a:t>
                      </a:r>
                    </a:p>
                    <a:p>
                      <a:pPr rtl="1"/>
                      <a:r>
                        <a:rPr lang="ar-SA" sz="2000" dirty="0" smtClean="0">
                          <a:solidFill>
                            <a:schemeClr val="tx2"/>
                          </a:solidFill>
                        </a:rPr>
                        <a:t>................................................................................................................................................................................................................</a:t>
                      </a:r>
                    </a:p>
                    <a:p>
                      <a:pPr rtl="1"/>
                      <a:endParaRPr lang="ar-SA" sz="2000" dirty="0">
                        <a:solidFill>
                          <a:schemeClr val="tx2"/>
                        </a:solidFill>
                      </a:endParaRPr>
                    </a:p>
                  </a:txBody>
                  <a:tcPr marT="45743" marB="45743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163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457200" y="1295400"/>
            <a:ext cx="8305800" cy="5257800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ar-SA" b="1" u="sng" dirty="0">
                <a:solidFill>
                  <a:srgbClr val="660033"/>
                </a:solidFill>
              </a:rPr>
              <a:t>أولا قواعد عامة يجب مراعاتها:</a:t>
            </a:r>
          </a:p>
          <a:p>
            <a:pPr algn="r">
              <a:defRPr/>
            </a:pPr>
            <a:r>
              <a:rPr lang="ar-SA" b="1" u="sng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ar-SA" b="1" dirty="0"/>
              <a:t>- ألا يكون طويل. لماذا؟</a:t>
            </a:r>
          </a:p>
          <a:p>
            <a:pPr algn="r">
              <a:defRPr/>
            </a:pPr>
            <a:r>
              <a:rPr lang="ar-SA" b="1" dirty="0"/>
              <a:t>2- تجنب الأسئلة التي لا مبرر لها لماذا؟</a:t>
            </a:r>
          </a:p>
          <a:p>
            <a:pPr algn="r">
              <a:defRPr/>
            </a:pPr>
            <a:r>
              <a:rPr lang="ar-SA" b="1" dirty="0"/>
              <a:t>3- عدم تعقيد الأسئلة وعدم توجيهها للتفكير الدقيق المعقد حتى لا يؤدي لنفور المفحوصين .</a:t>
            </a:r>
          </a:p>
          <a:p>
            <a:pPr algn="r">
              <a:defRPr/>
            </a:pPr>
            <a:r>
              <a:rPr lang="ar-SA" b="1" dirty="0"/>
              <a:t>4- إذا كان بالإمكان الحصول على المعلومات من السجلات أو الوثائق فلا داعي لأن توضع بالاستبيان ولكن فقط الأسئلة التي يحصل منها على معلومات لا توجد إلا عند المفحوصين .</a:t>
            </a:r>
          </a:p>
          <a:p>
            <a:pPr algn="r">
              <a:defRPr/>
            </a:pPr>
            <a:r>
              <a:rPr lang="ar-SA" b="1" dirty="0"/>
              <a:t>5- وجود عناصر مشوقة جاذبة لانتباه المفحوصين.</a:t>
            </a:r>
          </a:p>
          <a:p>
            <a:pPr algn="r">
              <a:defRPr/>
            </a:pPr>
            <a:r>
              <a:rPr lang="ar-SA" b="1" dirty="0"/>
              <a:t>6- أن يكون كل سؤال من الاستبيان مرتبط بمشكلة البحث. </a:t>
            </a:r>
          </a:p>
        </p:txBody>
      </p:sp>
      <p:sp>
        <p:nvSpPr>
          <p:cNvPr id="5" name="AutoShape 4" descr="نسيج زهري"/>
          <p:cNvSpPr>
            <a:spLocks noChangeArrowheads="1"/>
          </p:cNvSpPr>
          <p:nvPr/>
        </p:nvSpPr>
        <p:spPr bwMode="auto">
          <a:xfrm>
            <a:off x="152400" y="457200"/>
            <a:ext cx="2133600" cy="1219200"/>
          </a:xfrm>
          <a:prstGeom prst="star8">
            <a:avLst>
              <a:gd name="adj" fmla="val 38250"/>
            </a:avLst>
          </a:prstGeom>
          <a:blipFill>
            <a:blip r:embed="rId4" cstate="print"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قواعد صياغة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الاستبيانات</a:t>
            </a:r>
          </a:p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109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457200" y="1295400"/>
            <a:ext cx="8305800" cy="52578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 u="sng">
                <a:solidFill>
                  <a:srgbClr val="660033"/>
                </a:solidFill>
              </a:rPr>
              <a:t>ثانيا : قواعد تتعلق بصياغة الأسئلة:</a:t>
            </a:r>
          </a:p>
          <a:p>
            <a:pPr algn="r"/>
            <a:r>
              <a:rPr lang="ar-SA" b="1"/>
              <a:t>1- أن تكون الأسئلة واضحة.</a:t>
            </a:r>
          </a:p>
          <a:p>
            <a:pPr algn="r"/>
            <a:r>
              <a:rPr lang="ar-SA" b="1"/>
              <a:t>2- الابتعاد عن المصطلحات الغريبة غير المألوفة.</a:t>
            </a:r>
          </a:p>
          <a:p>
            <a:pPr algn="r"/>
            <a:r>
              <a:rPr lang="ar-SA" b="1"/>
              <a:t>3- أن تكون الجمل قصيرة ومعبرة.</a:t>
            </a:r>
          </a:p>
          <a:p>
            <a:pPr algn="r"/>
            <a:r>
              <a:rPr lang="ar-SA" b="1"/>
              <a:t>4- صياغة الأسئلة التي تحتاج لإجابة رقمية بدقة.</a:t>
            </a:r>
          </a:p>
          <a:p>
            <a:pPr algn="r"/>
            <a:r>
              <a:rPr lang="ar-SA" b="1"/>
              <a:t>5- أن يحوي السؤال الواحد فكرة واحدة فقط؟</a:t>
            </a:r>
          </a:p>
          <a:p>
            <a:pPr algn="r"/>
            <a:r>
              <a:rPr lang="ar-SA" b="1"/>
              <a:t>مثال: هل ترغب في الاستمرار في الدراسة بكلية التربية ومواصلة الدراسات العليا       نعم      لا</a:t>
            </a:r>
          </a:p>
          <a:p>
            <a:pPr algn="r"/>
            <a:r>
              <a:rPr lang="ar-SA" b="1"/>
              <a:t>فهذا سؤال خطأ لأنه يحتوي على أكثر من فكرة.</a:t>
            </a:r>
          </a:p>
        </p:txBody>
      </p:sp>
      <p:sp>
        <p:nvSpPr>
          <p:cNvPr id="5" name="AutoShape 4" descr="نسيج زهري"/>
          <p:cNvSpPr>
            <a:spLocks noChangeArrowheads="1"/>
          </p:cNvSpPr>
          <p:nvPr/>
        </p:nvSpPr>
        <p:spPr bwMode="auto">
          <a:xfrm>
            <a:off x="152400" y="457200"/>
            <a:ext cx="2133600" cy="1219200"/>
          </a:xfrm>
          <a:prstGeom prst="star8">
            <a:avLst>
              <a:gd name="adj" fmla="val 38250"/>
            </a:avLst>
          </a:prstGeom>
          <a:blipFill>
            <a:blip r:embed="rId4" cstate="print"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قواعد صياغة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الاستبيانات</a:t>
            </a:r>
          </a:p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526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457200" y="1295400"/>
            <a:ext cx="8305800" cy="52578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 u="sng">
                <a:solidFill>
                  <a:srgbClr val="660033"/>
                </a:solidFill>
              </a:rPr>
              <a:t>ثالثا: قواعد تراعى لضمان صدق استجابة المفحوصين:</a:t>
            </a:r>
          </a:p>
          <a:p>
            <a:pPr algn="r"/>
            <a:r>
              <a:rPr lang="ar-SA" b="1"/>
              <a:t>1- وضع أسئلة خاصة لاكتشاف مدى صدق المفحوص:</a:t>
            </a:r>
          </a:p>
          <a:p>
            <a:pPr algn="r"/>
            <a:r>
              <a:rPr lang="ar-SA" b="1"/>
              <a:t>مثال: </a:t>
            </a:r>
          </a:p>
          <a:p>
            <a:pPr algn="r"/>
            <a:r>
              <a:rPr lang="ar-SA" b="1"/>
              <a:t>ألم تغير موقفك ولو لمرة واحدة في حياتك     نعم    لا</a:t>
            </a:r>
          </a:p>
          <a:p>
            <a:pPr algn="r"/>
            <a:r>
              <a:rPr lang="ar-SA" b="1"/>
              <a:t>2- وضع أسئلة قد تكون متعارضة الإجابة لاكتشاف الصدق أو الكذب.</a:t>
            </a:r>
          </a:p>
          <a:p>
            <a:pPr algn="r"/>
            <a:r>
              <a:rPr lang="ar-SA" b="1" u="sng">
                <a:solidFill>
                  <a:srgbClr val="660033"/>
                </a:solidFill>
              </a:rPr>
              <a:t>رابعا قواعد تتعلق بترتيب الأسئلة:</a:t>
            </a:r>
          </a:p>
          <a:p>
            <a:pPr algn="r"/>
            <a:r>
              <a:rPr lang="ar-SA" b="1"/>
              <a:t>1- البدء بالأسئلة السهلة .</a:t>
            </a:r>
          </a:p>
          <a:p>
            <a:pPr algn="r"/>
            <a:r>
              <a:rPr lang="ar-SA" b="1"/>
              <a:t>2- ترتيب الأسئلة بشكل منطقي متسلسل. </a:t>
            </a:r>
          </a:p>
        </p:txBody>
      </p:sp>
      <p:sp>
        <p:nvSpPr>
          <p:cNvPr id="5" name="AutoShape 4" descr="نسيج زهري"/>
          <p:cNvSpPr>
            <a:spLocks noChangeArrowheads="1"/>
          </p:cNvSpPr>
          <p:nvPr/>
        </p:nvSpPr>
        <p:spPr bwMode="auto">
          <a:xfrm>
            <a:off x="152400" y="457200"/>
            <a:ext cx="2133600" cy="1219200"/>
          </a:xfrm>
          <a:prstGeom prst="star8">
            <a:avLst>
              <a:gd name="adj" fmla="val 38250"/>
            </a:avLst>
          </a:prstGeom>
          <a:blipFill>
            <a:blip r:embed="rId4" cstate="print"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قواعد صياغة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الاستبيانات</a:t>
            </a:r>
          </a:p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74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2"/>
          <p:cNvSpPr>
            <a:spLocks noChangeArrowheads="1"/>
          </p:cNvSpPr>
          <p:nvPr/>
        </p:nvSpPr>
        <p:spPr bwMode="auto">
          <a:xfrm>
            <a:off x="457200" y="1295400"/>
            <a:ext cx="8305800" cy="5257800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ar-SA" b="1" u="sng">
                <a:solidFill>
                  <a:srgbClr val="660033"/>
                </a:solidFill>
              </a:rPr>
              <a:t>أولا: عن طريق الاتصال المباشر:</a:t>
            </a:r>
          </a:p>
          <a:p>
            <a:pPr algn="r"/>
            <a:r>
              <a:rPr lang="ar-SA" b="1" u="sng">
                <a:solidFill>
                  <a:srgbClr val="660033"/>
                </a:solidFill>
              </a:rPr>
              <a:t>ومن مميزاته:</a:t>
            </a:r>
          </a:p>
          <a:p>
            <a:pPr algn="r"/>
            <a:r>
              <a:rPr lang="ar-SA" b="1"/>
              <a:t>1- يتيح للباحث دراسة انفعالات المفحوصين وتعبيراتهم الحسية والنفسية مما يساعده على فهم إجاباتهم وتحليلها.</a:t>
            </a:r>
          </a:p>
          <a:p>
            <a:pPr algn="r"/>
            <a:r>
              <a:rPr lang="ar-SA" b="1"/>
              <a:t>2- الإجابة على تساؤلات المفحوصين عن بعض جوانب الاستبيان.</a:t>
            </a:r>
          </a:p>
          <a:p>
            <a:pPr algn="r"/>
            <a:r>
              <a:rPr lang="ar-SA" b="1"/>
              <a:t>3- تشجيع المفحوصين على الإجابة.</a:t>
            </a:r>
          </a:p>
          <a:p>
            <a:pPr algn="r"/>
            <a:r>
              <a:rPr lang="ar-SA" b="1"/>
              <a:t>4- إقناع المفحوصين بجدية الموضوع ويضمن استجابتهم للاستبيان.</a:t>
            </a:r>
          </a:p>
          <a:p>
            <a:pPr algn="r"/>
            <a:r>
              <a:rPr lang="ar-SA" b="1" u="sng">
                <a:solidFill>
                  <a:srgbClr val="660033"/>
                </a:solidFill>
              </a:rPr>
              <a:t>ثانيا توزيعه عن طريق البريد:</a:t>
            </a:r>
          </a:p>
          <a:p>
            <a:pPr algn="r"/>
            <a:r>
              <a:rPr lang="ar-SA" b="1"/>
              <a:t>مزاياه: 1- الاتصال بعدد كبير من المفحوصين في مناطق متباعدة</a:t>
            </a:r>
          </a:p>
          <a:p>
            <a:pPr algn="r"/>
            <a:r>
              <a:rPr lang="ar-SA" b="1"/>
              <a:t>2- توفير الجهد والنفقات .</a:t>
            </a:r>
          </a:p>
        </p:txBody>
      </p:sp>
      <p:sp>
        <p:nvSpPr>
          <p:cNvPr id="5" name="AutoShape 4" descr="نسيج زهري"/>
          <p:cNvSpPr>
            <a:spLocks noChangeArrowheads="1"/>
          </p:cNvSpPr>
          <p:nvPr/>
        </p:nvSpPr>
        <p:spPr bwMode="auto">
          <a:xfrm>
            <a:off x="152400" y="457200"/>
            <a:ext cx="2133600" cy="1219200"/>
          </a:xfrm>
          <a:prstGeom prst="star8">
            <a:avLst>
              <a:gd name="adj" fmla="val 38250"/>
            </a:avLst>
          </a:prstGeom>
          <a:blipFill>
            <a:blip r:embed="rId4" cstate="print"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توزيع</a:t>
            </a:r>
          </a:p>
          <a:p>
            <a:pPr>
              <a:defRPr/>
            </a:pPr>
            <a:r>
              <a:rPr lang="ar-SA" sz="2400" b="1" dirty="0">
                <a:solidFill>
                  <a:schemeClr val="accent1">
                    <a:lumMod val="25000"/>
                  </a:schemeClr>
                </a:solidFill>
              </a:rPr>
              <a:t>الاستبيانات</a:t>
            </a:r>
          </a:p>
          <a:p>
            <a:pPr>
              <a:defRPr/>
            </a:pPr>
            <a:endParaRPr lang="ar-SA" sz="2400" b="1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007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861</Words>
  <Application>Microsoft Office PowerPoint</Application>
  <PresentationFormat>عرض على الشاشة (3:4)‏</PresentationFormat>
  <Paragraphs>122</Paragraphs>
  <Slides>10</Slides>
  <Notes>10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مكتبة احمد</dc:creator>
  <cp:lastModifiedBy>مكتبة احمد</cp:lastModifiedBy>
  <cp:revision>2</cp:revision>
  <dcterms:created xsi:type="dcterms:W3CDTF">2019-03-14T05:19:27Z</dcterms:created>
  <dcterms:modified xsi:type="dcterms:W3CDTF">2019-03-14T05:31:56Z</dcterms:modified>
</cp:coreProperties>
</file>