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32FD8C-7EFF-479D-8100-9020A4EB9CEE}" type="datetimeFigureOut">
              <a:rPr lang="ar-IQ" smtClean="0"/>
              <a:t>08/07/1440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B677F5-2688-416D-B2A3-3AAC9EB715E0}" type="slidenum">
              <a:rPr lang="ar-IQ" smtClean="0"/>
              <a:t>‹#›</a:t>
            </a:fld>
            <a:endParaRPr lang="ar-IQ"/>
          </a:p>
        </p:txBody>
      </p:sp>
    </p:spTree>
    <p:extLst>
      <p:ext uri="{BB962C8B-B14F-4D97-AF65-F5344CB8AC3E}">
        <p14:creationId xmlns:p14="http://schemas.microsoft.com/office/powerpoint/2010/main" val="40901094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8A590D83-C333-4830-963F-A54F6D413C6D}" type="slidenum">
              <a:rPr lang="ar-SA" sz="1200" smtClean="0"/>
              <a:pPr eaLnBrk="1" hangingPunct="1"/>
              <a:t>1</a:t>
            </a:fld>
            <a:endParaRPr lang="en-US" sz="1200" smtClean="0"/>
          </a:p>
        </p:txBody>
      </p:sp>
      <p:sp>
        <p:nvSpPr>
          <p:cNvPr id="222211" name="Rectangle 2"/>
          <p:cNvSpPr>
            <a:spLocks noRot="1" noChangeArrowheads="1" noTextEdit="1"/>
          </p:cNvSpPr>
          <p:nvPr>
            <p:ph type="sldImg"/>
          </p:nvPr>
        </p:nvSpPr>
        <p:spPr>
          <a:ln/>
        </p:spPr>
      </p:sp>
      <p:sp>
        <p:nvSpPr>
          <p:cNvPr id="222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D115BFED-EE3C-4890-A2EA-D7AEDF930330}" type="slidenum">
              <a:rPr lang="ar-SA" sz="1200" smtClean="0"/>
              <a:pPr eaLnBrk="1" hangingPunct="1"/>
              <a:t>10</a:t>
            </a:fld>
            <a:endParaRPr lang="en-US" sz="1200" smtClean="0"/>
          </a:p>
        </p:txBody>
      </p:sp>
      <p:sp>
        <p:nvSpPr>
          <p:cNvPr id="231427" name="Rectangle 2"/>
          <p:cNvSpPr>
            <a:spLocks noRot="1" noChangeArrowheads="1" noTextEdit="1"/>
          </p:cNvSpPr>
          <p:nvPr>
            <p:ph type="sldImg"/>
          </p:nvPr>
        </p:nvSpPr>
        <p:spPr>
          <a:ln/>
        </p:spPr>
      </p:sp>
      <p:sp>
        <p:nvSpPr>
          <p:cNvPr id="231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2F18675-C829-4444-A73F-A132F88A8C70}" type="slidenum">
              <a:rPr lang="ar-SA" sz="1200" smtClean="0"/>
              <a:pPr eaLnBrk="1" hangingPunct="1"/>
              <a:t>2</a:t>
            </a:fld>
            <a:endParaRPr lang="en-US" sz="1200" smtClean="0"/>
          </a:p>
        </p:txBody>
      </p:sp>
      <p:sp>
        <p:nvSpPr>
          <p:cNvPr id="223235" name="Rectangle 2"/>
          <p:cNvSpPr>
            <a:spLocks noRot="1" noChangeArrowheads="1" noTextEdit="1"/>
          </p:cNvSpPr>
          <p:nvPr>
            <p:ph type="sldImg"/>
          </p:nvPr>
        </p:nvSpPr>
        <p:spPr>
          <a:ln/>
        </p:spPr>
      </p:sp>
      <p:sp>
        <p:nvSpPr>
          <p:cNvPr id="223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78BC61E5-7AE6-47DB-BCE4-1CEC40CB37C0}" type="slidenum">
              <a:rPr lang="ar-SA" sz="1200" smtClean="0"/>
              <a:pPr eaLnBrk="1" hangingPunct="1"/>
              <a:t>3</a:t>
            </a:fld>
            <a:endParaRPr lang="en-US" sz="1200" smtClean="0"/>
          </a:p>
        </p:txBody>
      </p:sp>
      <p:sp>
        <p:nvSpPr>
          <p:cNvPr id="224259" name="Rectangle 2"/>
          <p:cNvSpPr>
            <a:spLocks noRot="1" noChangeArrowheads="1" noTextEdit="1"/>
          </p:cNvSpPr>
          <p:nvPr>
            <p:ph type="sldImg"/>
          </p:nvPr>
        </p:nvSpPr>
        <p:spPr>
          <a:ln/>
        </p:spPr>
      </p:sp>
      <p:sp>
        <p:nvSpPr>
          <p:cNvPr id="224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24D43D0A-3D36-4ADF-976B-642B062759F2}" type="slidenum">
              <a:rPr lang="ar-SA" sz="1200" smtClean="0"/>
              <a:pPr eaLnBrk="1" hangingPunct="1"/>
              <a:t>4</a:t>
            </a:fld>
            <a:endParaRPr lang="en-US" sz="1200" smtClean="0"/>
          </a:p>
        </p:txBody>
      </p:sp>
      <p:sp>
        <p:nvSpPr>
          <p:cNvPr id="225283" name="Rectangle 2"/>
          <p:cNvSpPr>
            <a:spLocks noRot="1" noChangeArrowheads="1" noTextEdit="1"/>
          </p:cNvSpPr>
          <p:nvPr>
            <p:ph type="sldImg"/>
          </p:nvPr>
        </p:nvSpPr>
        <p:spPr>
          <a:ln/>
        </p:spPr>
      </p:sp>
      <p:sp>
        <p:nvSpPr>
          <p:cNvPr id="225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00DA66E1-9117-4E7A-822F-F553C559FD79}" type="slidenum">
              <a:rPr lang="ar-SA" sz="1200" smtClean="0"/>
              <a:pPr eaLnBrk="1" hangingPunct="1"/>
              <a:t>5</a:t>
            </a:fld>
            <a:endParaRPr lang="en-US" sz="1200" smtClean="0"/>
          </a:p>
        </p:txBody>
      </p:sp>
      <p:sp>
        <p:nvSpPr>
          <p:cNvPr id="226307" name="Rectangle 2"/>
          <p:cNvSpPr>
            <a:spLocks noRot="1" noChangeArrowheads="1" noTextEdit="1"/>
          </p:cNvSpPr>
          <p:nvPr>
            <p:ph type="sldImg"/>
          </p:nvPr>
        </p:nvSpPr>
        <p:spPr>
          <a:ln/>
        </p:spPr>
      </p:sp>
      <p:sp>
        <p:nvSpPr>
          <p:cNvPr id="226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BE3EC72E-4917-4072-B64B-9640781573AF}" type="slidenum">
              <a:rPr lang="ar-SA" sz="1200" smtClean="0"/>
              <a:pPr eaLnBrk="1" hangingPunct="1"/>
              <a:t>6</a:t>
            </a:fld>
            <a:endParaRPr lang="en-US" sz="1200" smtClean="0"/>
          </a:p>
        </p:txBody>
      </p:sp>
      <p:sp>
        <p:nvSpPr>
          <p:cNvPr id="227331" name="Rectangle 2"/>
          <p:cNvSpPr>
            <a:spLocks noRot="1" noChangeArrowheads="1" noTextEdit="1"/>
          </p:cNvSpPr>
          <p:nvPr>
            <p:ph type="sldImg"/>
          </p:nvPr>
        </p:nvSpPr>
        <p:spPr>
          <a:ln/>
        </p:spPr>
      </p:sp>
      <p:sp>
        <p:nvSpPr>
          <p:cNvPr id="227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79CD7E6F-DC48-4CBD-A37A-5E31FEC5A12F}" type="slidenum">
              <a:rPr lang="ar-SA" sz="1200" smtClean="0"/>
              <a:pPr eaLnBrk="1" hangingPunct="1"/>
              <a:t>7</a:t>
            </a:fld>
            <a:endParaRPr lang="en-US" sz="1200" smtClean="0"/>
          </a:p>
        </p:txBody>
      </p:sp>
      <p:sp>
        <p:nvSpPr>
          <p:cNvPr id="228355" name="Rectangle 2"/>
          <p:cNvSpPr>
            <a:spLocks noRot="1" noChangeArrowheads="1" noTextEdit="1"/>
          </p:cNvSpPr>
          <p:nvPr>
            <p:ph type="sldImg"/>
          </p:nvPr>
        </p:nvSpPr>
        <p:spPr>
          <a:ln/>
        </p:spPr>
      </p:sp>
      <p:sp>
        <p:nvSpPr>
          <p:cNvPr id="228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03F53025-6F9B-4B31-8E37-F505A4D1107A}" type="slidenum">
              <a:rPr lang="ar-SA" sz="1200" smtClean="0"/>
              <a:pPr eaLnBrk="1" hangingPunct="1"/>
              <a:t>8</a:t>
            </a:fld>
            <a:endParaRPr lang="en-US" sz="1200" smtClean="0"/>
          </a:p>
        </p:txBody>
      </p:sp>
      <p:sp>
        <p:nvSpPr>
          <p:cNvPr id="229379" name="Rectangle 2"/>
          <p:cNvSpPr>
            <a:spLocks noRot="1" noChangeArrowheads="1" noTextEdit="1"/>
          </p:cNvSpPr>
          <p:nvPr>
            <p:ph type="sldImg"/>
          </p:nvPr>
        </p:nvSpPr>
        <p:spPr>
          <a:ln/>
        </p:spPr>
      </p:sp>
      <p:sp>
        <p:nvSpPr>
          <p:cNvPr id="229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A028D285-B7BE-4C70-BFE9-B983D324A619}" type="slidenum">
              <a:rPr lang="ar-SA" sz="1200" smtClean="0"/>
              <a:pPr eaLnBrk="1" hangingPunct="1"/>
              <a:t>9</a:t>
            </a:fld>
            <a:endParaRPr lang="en-US" sz="1200" smtClean="0"/>
          </a:p>
        </p:txBody>
      </p:sp>
      <p:sp>
        <p:nvSpPr>
          <p:cNvPr id="230403" name="Rectangle 2"/>
          <p:cNvSpPr>
            <a:spLocks noRot="1" noChangeArrowheads="1" noTextEdit="1"/>
          </p:cNvSpPr>
          <p:nvPr>
            <p:ph type="sldImg"/>
          </p:nvPr>
        </p:nvSpPr>
        <p:spPr>
          <a:ln/>
        </p:spPr>
      </p:sp>
      <p:sp>
        <p:nvSpPr>
          <p:cNvPr id="230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457200" y="1676400"/>
            <a:ext cx="8305800" cy="1447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chemeClr val="accent1">
                    <a:lumMod val="50000"/>
                  </a:schemeClr>
                </a:solidFill>
              </a:rPr>
              <a:t>1- وفيها يحدد الباحث المفاهيم المرتبطة بالدراسة اصطلاحيا:</a:t>
            </a:r>
          </a:p>
          <a:p>
            <a:pPr algn="r">
              <a:defRPr/>
            </a:pPr>
            <a:r>
              <a:rPr lang="ar-SA" b="1" dirty="0">
                <a:solidFill>
                  <a:schemeClr val="accent1">
                    <a:lumMod val="50000"/>
                  </a:schemeClr>
                </a:solidFill>
              </a:rPr>
              <a:t>مثال: يقصد بالذكاء..........................</a:t>
            </a:r>
          </a:p>
          <a:p>
            <a:pPr algn="r">
              <a:defRPr/>
            </a:pPr>
            <a:endParaRPr lang="ar-SA" b="1" dirty="0">
              <a:solidFill>
                <a:schemeClr val="accent1">
                  <a:lumMod val="50000"/>
                </a:schemeClr>
              </a:solidFill>
            </a:endParaRPr>
          </a:p>
        </p:txBody>
      </p:sp>
      <p:sp>
        <p:nvSpPr>
          <p:cNvPr id="67587" name="سهم إلى اليسار 4"/>
          <p:cNvSpPr>
            <a:spLocks noChangeArrowheads="1"/>
          </p:cNvSpPr>
          <p:nvPr/>
        </p:nvSpPr>
        <p:spPr bwMode="auto">
          <a:xfrm>
            <a:off x="6019800" y="76200"/>
            <a:ext cx="2971800" cy="1295400"/>
          </a:xfrm>
          <a:prstGeom prst="leftArrow">
            <a:avLst>
              <a:gd name="adj1" fmla="val 50000"/>
              <a:gd name="adj2" fmla="val 50003"/>
            </a:avLst>
          </a:prstGeom>
          <a:solidFill>
            <a:schemeClr val="accent1"/>
          </a:solidFill>
          <a:ln w="9525" algn="ctr">
            <a:solidFill>
              <a:schemeClr val="tx1"/>
            </a:solidFill>
            <a:round/>
            <a:headEnd/>
            <a:tailEnd/>
          </a:ln>
        </p:spPr>
        <p:txBody>
          <a:bodyPr/>
          <a:lstStyle/>
          <a:p>
            <a:r>
              <a:rPr lang="ar-SA" b="1">
                <a:solidFill>
                  <a:srgbClr val="006600"/>
                </a:solidFill>
              </a:rPr>
              <a:t>8-تحديد المصطلحات</a:t>
            </a:r>
          </a:p>
        </p:txBody>
      </p:sp>
      <p:sp>
        <p:nvSpPr>
          <p:cNvPr id="67588" name="سهم إلى اليسار 5"/>
          <p:cNvSpPr>
            <a:spLocks noChangeArrowheads="1"/>
          </p:cNvSpPr>
          <p:nvPr/>
        </p:nvSpPr>
        <p:spPr bwMode="auto">
          <a:xfrm>
            <a:off x="5943600" y="3581400"/>
            <a:ext cx="2971800" cy="1295400"/>
          </a:xfrm>
          <a:prstGeom prst="leftArrow">
            <a:avLst>
              <a:gd name="adj1" fmla="val 50000"/>
              <a:gd name="adj2" fmla="val 50003"/>
            </a:avLst>
          </a:prstGeom>
          <a:solidFill>
            <a:schemeClr val="accent1"/>
          </a:solidFill>
          <a:ln w="9525" algn="ctr">
            <a:solidFill>
              <a:schemeClr val="tx1"/>
            </a:solidFill>
            <a:round/>
            <a:headEnd/>
            <a:tailEnd/>
          </a:ln>
        </p:spPr>
        <p:txBody>
          <a:bodyPr/>
          <a:lstStyle/>
          <a:p>
            <a:r>
              <a:rPr lang="ar-SA" b="1">
                <a:solidFill>
                  <a:srgbClr val="006600"/>
                </a:solidFill>
              </a:rPr>
              <a:t>9- قائمة المراجع</a:t>
            </a:r>
          </a:p>
        </p:txBody>
      </p:sp>
      <p:sp>
        <p:nvSpPr>
          <p:cNvPr id="7" name="مستطيل مستدير الزوايا 2"/>
          <p:cNvSpPr>
            <a:spLocks noChangeArrowheads="1"/>
          </p:cNvSpPr>
          <p:nvPr/>
        </p:nvSpPr>
        <p:spPr bwMode="auto">
          <a:xfrm>
            <a:off x="609600" y="4953000"/>
            <a:ext cx="8305800" cy="1447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chemeClr val="accent1">
                    <a:lumMod val="50000"/>
                  </a:schemeClr>
                </a:solidFill>
              </a:rPr>
              <a:t>تحديد المراجع والمصادر العلمية التي لها علاقة بالموضوع </a:t>
            </a:r>
            <a:r>
              <a:rPr lang="ar-SA" b="1" dirty="0" err="1">
                <a:solidFill>
                  <a:schemeClr val="accent1">
                    <a:lumMod val="50000"/>
                  </a:schemeClr>
                </a:solidFill>
              </a:rPr>
              <a:t>ويقضل</a:t>
            </a:r>
            <a:r>
              <a:rPr lang="ar-SA" b="1">
                <a:solidFill>
                  <a:schemeClr val="accent1">
                    <a:lumMod val="50000"/>
                  </a:schemeClr>
                </a:solidFill>
              </a:rPr>
              <a:t> الحديث منها.</a:t>
            </a:r>
            <a:endParaRPr lang="ar-SA" b="1" dirty="0">
              <a:solidFill>
                <a:schemeClr val="accent1">
                  <a:lumMod val="50000"/>
                </a:schemeClr>
              </a:solidFill>
            </a:endParaRPr>
          </a:p>
        </p:txBody>
      </p:sp>
    </p:spTree>
    <p:extLst>
      <p:ext uri="{BB962C8B-B14F-4D97-AF65-F5344CB8AC3E}">
        <p14:creationId xmlns:p14="http://schemas.microsoft.com/office/powerpoint/2010/main" val="1852610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609600" y="990600"/>
            <a:ext cx="8305800" cy="5715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C00000"/>
                </a:solidFill>
              </a:rPr>
              <a:t>1- أهمية الفروض تتوقف على الهدف من البحث:</a:t>
            </a:r>
          </a:p>
          <a:p>
            <a:pPr algn="r">
              <a:defRPr/>
            </a:pPr>
            <a:r>
              <a:rPr lang="ar-SA" b="1" dirty="0">
                <a:solidFill>
                  <a:schemeClr val="accent1">
                    <a:lumMod val="50000"/>
                  </a:schemeClr>
                </a:solidFill>
              </a:rPr>
              <a:t>إذا كان هدف البحث الوصول لحقائق أو معارف فلا قيمة للفروض.</a:t>
            </a:r>
          </a:p>
          <a:p>
            <a:pPr algn="r">
              <a:defRPr/>
            </a:pPr>
            <a:r>
              <a:rPr lang="ar-SA" b="1" dirty="0">
                <a:solidFill>
                  <a:schemeClr val="accent1">
                    <a:lumMod val="50000"/>
                  </a:schemeClr>
                </a:solidFill>
              </a:rPr>
              <a:t>أما إذا كان الهدف تفسير الحقائق والكشف عن العوامل والأسباب وتحليل الظواهر فلا بد من الفروض.</a:t>
            </a:r>
          </a:p>
          <a:p>
            <a:pPr algn="r">
              <a:defRPr/>
            </a:pPr>
            <a:r>
              <a:rPr lang="ar-SA" b="1" dirty="0">
                <a:solidFill>
                  <a:schemeClr val="accent1">
                    <a:lumMod val="50000"/>
                  </a:schemeClr>
                </a:solidFill>
              </a:rPr>
              <a:t>أذا : الدراسات المسحية البسيطة لا تحتاج لفرض فروض.</a:t>
            </a:r>
          </a:p>
          <a:p>
            <a:pPr algn="r">
              <a:defRPr/>
            </a:pPr>
            <a:endParaRPr lang="ar-SA" b="1" dirty="0">
              <a:solidFill>
                <a:schemeClr val="accent1">
                  <a:lumMod val="50000"/>
                </a:schemeClr>
              </a:solidFill>
            </a:endParaRPr>
          </a:p>
          <a:p>
            <a:pPr algn="r">
              <a:defRPr/>
            </a:pPr>
            <a:r>
              <a:rPr lang="ar-SA" b="1" u="sng" dirty="0">
                <a:solidFill>
                  <a:srgbClr val="C00000"/>
                </a:solidFill>
              </a:rPr>
              <a:t>أهمية الفروض:</a:t>
            </a:r>
          </a:p>
          <a:p>
            <a:pPr algn="r">
              <a:defRPr/>
            </a:pPr>
            <a:r>
              <a:rPr lang="ar-SA" b="1" dirty="0">
                <a:solidFill>
                  <a:schemeClr val="accent1">
                    <a:lumMod val="50000"/>
                  </a:schemeClr>
                </a:solidFill>
              </a:rPr>
              <a:t>1- توجه جهود الباحث لجمع المعلومات.</a:t>
            </a:r>
          </a:p>
          <a:p>
            <a:pPr algn="r">
              <a:defRPr/>
            </a:pPr>
            <a:r>
              <a:rPr lang="ar-SA" b="1" dirty="0">
                <a:solidFill>
                  <a:schemeClr val="accent1">
                    <a:lumMod val="50000"/>
                  </a:schemeClr>
                </a:solidFill>
              </a:rPr>
              <a:t>2- تحدد إجراءات وأساليب البحث المناسبة لاختبار الفروض.</a:t>
            </a:r>
          </a:p>
          <a:p>
            <a:pPr algn="r">
              <a:defRPr/>
            </a:pPr>
            <a:r>
              <a:rPr lang="ar-SA" b="1" dirty="0">
                <a:solidFill>
                  <a:schemeClr val="accent1">
                    <a:lumMod val="50000"/>
                  </a:schemeClr>
                </a:solidFill>
              </a:rPr>
              <a:t>3- تقدم تفسيرا للعلاقات بين المتغيرات.</a:t>
            </a:r>
          </a:p>
          <a:p>
            <a:pPr algn="r">
              <a:defRPr/>
            </a:pPr>
            <a:r>
              <a:rPr lang="ar-SA" b="1" dirty="0">
                <a:solidFill>
                  <a:schemeClr val="accent1">
                    <a:lumMod val="50000"/>
                  </a:schemeClr>
                </a:solidFill>
              </a:rPr>
              <a:t>4- تزودنا بفروض أخرى وتكشف لنا عن الحاجة لأبحاث أخرى.</a:t>
            </a:r>
          </a:p>
        </p:txBody>
      </p:sp>
      <p:sp>
        <p:nvSpPr>
          <p:cNvPr id="5" name="AutoShape 4" descr="نسيج زهري"/>
          <p:cNvSpPr>
            <a:spLocks noChangeArrowheads="1"/>
          </p:cNvSpPr>
          <p:nvPr/>
        </p:nvSpPr>
        <p:spPr bwMode="auto">
          <a:xfrm>
            <a:off x="0" y="152400"/>
            <a:ext cx="3581400" cy="1371600"/>
          </a:xfrm>
          <a:prstGeom prst="star8">
            <a:avLst>
              <a:gd name="adj" fmla="val 26929"/>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أهمية استخدام الفروض</a:t>
            </a:r>
          </a:p>
        </p:txBody>
      </p:sp>
    </p:spTree>
    <p:extLst>
      <p:ext uri="{BB962C8B-B14F-4D97-AF65-F5344CB8AC3E}">
        <p14:creationId xmlns:p14="http://schemas.microsoft.com/office/powerpoint/2010/main" val="35775411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نسيج زهري"/>
          <p:cNvSpPr>
            <a:spLocks noChangeArrowheads="1"/>
          </p:cNvSpPr>
          <p:nvPr/>
        </p:nvSpPr>
        <p:spPr bwMode="auto">
          <a:xfrm>
            <a:off x="0" y="1295400"/>
            <a:ext cx="8839200" cy="30480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3200" b="1" dirty="0">
                <a:solidFill>
                  <a:schemeClr val="accent1">
                    <a:lumMod val="25000"/>
                  </a:schemeClr>
                </a:solidFill>
              </a:rPr>
              <a:t>تابع أساسيات البحث العلمي</a:t>
            </a:r>
          </a:p>
          <a:p>
            <a:pPr>
              <a:defRPr/>
            </a:pPr>
            <a:r>
              <a:rPr lang="ar-SA" sz="3200" b="1" dirty="0">
                <a:solidFill>
                  <a:schemeClr val="accent1">
                    <a:lumMod val="25000"/>
                  </a:schemeClr>
                </a:solidFill>
              </a:rPr>
              <a:t>فروض البحث</a:t>
            </a:r>
          </a:p>
        </p:txBody>
      </p:sp>
    </p:spTree>
    <p:extLst>
      <p:ext uri="{BB962C8B-B14F-4D97-AF65-F5344CB8AC3E}">
        <p14:creationId xmlns:p14="http://schemas.microsoft.com/office/powerpoint/2010/main" val="23481975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457200" y="1676400"/>
            <a:ext cx="8305800" cy="3962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660033"/>
                </a:solidFill>
              </a:rPr>
              <a:t>الفروض:</a:t>
            </a:r>
          </a:p>
          <a:p>
            <a:pPr algn="r">
              <a:defRPr/>
            </a:pPr>
            <a:r>
              <a:rPr lang="ar-SA" b="1" dirty="0">
                <a:solidFill>
                  <a:schemeClr val="accent1">
                    <a:lumMod val="25000"/>
                  </a:schemeClr>
                </a:solidFill>
              </a:rPr>
              <a:t>1- الفرض تخمين أو استنتاج ذكي يتوصل له الباحث بشكل مؤقت إلى أن يتم إثباته أو رفضه.</a:t>
            </a:r>
          </a:p>
          <a:p>
            <a:pPr algn="r">
              <a:defRPr/>
            </a:pPr>
            <a:r>
              <a:rPr lang="ar-SA" b="1" dirty="0">
                <a:solidFill>
                  <a:schemeClr val="accent1">
                    <a:lumMod val="25000"/>
                  </a:schemeClr>
                </a:solidFill>
              </a:rPr>
              <a:t>2- هي حلول مؤقتة أو تفسيرات مؤقتة لحل مشكلة البحث.</a:t>
            </a:r>
          </a:p>
          <a:p>
            <a:pPr algn="r">
              <a:defRPr/>
            </a:pPr>
            <a:r>
              <a:rPr lang="ar-SA" b="1" dirty="0">
                <a:solidFill>
                  <a:schemeClr val="accent1">
                    <a:lumMod val="25000"/>
                  </a:schemeClr>
                </a:solidFill>
              </a:rPr>
              <a:t>3-إجابة محتملة لأسئلة البحث.</a:t>
            </a:r>
          </a:p>
          <a:p>
            <a:pPr algn="r">
              <a:defRPr/>
            </a:pPr>
            <a:r>
              <a:rPr lang="ar-SA" b="1" dirty="0">
                <a:solidFill>
                  <a:schemeClr val="accent1">
                    <a:lumMod val="25000"/>
                  </a:schemeClr>
                </a:solidFill>
              </a:rPr>
              <a:t>4- تمثل الفروض علاقة بين متغيرين متغير مستقل ومتغير تابع.</a:t>
            </a:r>
          </a:p>
          <a:p>
            <a:pPr algn="r">
              <a:defRPr/>
            </a:pPr>
            <a:r>
              <a:rPr lang="ar-SA" b="1" u="sng" dirty="0">
                <a:solidFill>
                  <a:srgbClr val="C00000"/>
                </a:solidFill>
              </a:rPr>
              <a:t>توجد علاقة بين الذكاء والتحصيل الدراسي.</a:t>
            </a:r>
          </a:p>
          <a:p>
            <a:pPr algn="r">
              <a:defRPr/>
            </a:pPr>
            <a:endParaRPr lang="ar-SA" b="1" dirty="0">
              <a:solidFill>
                <a:schemeClr val="accent1">
                  <a:lumMod val="50000"/>
                </a:schemeClr>
              </a:solidFill>
            </a:endParaRPr>
          </a:p>
        </p:txBody>
      </p:sp>
      <p:sp>
        <p:nvSpPr>
          <p:cNvPr id="5" name="AutoShape 4" descr="نسيج زهري"/>
          <p:cNvSpPr>
            <a:spLocks noChangeArrowheads="1"/>
          </p:cNvSpPr>
          <p:nvPr/>
        </p:nvSpPr>
        <p:spPr bwMode="auto">
          <a:xfrm>
            <a:off x="152400" y="457200"/>
            <a:ext cx="2133600" cy="1219200"/>
          </a:xfrm>
          <a:prstGeom prst="star8">
            <a:avLst>
              <a:gd name="adj" fmla="val 38250"/>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endParaRPr lang="ar-SA" sz="2400" b="1" dirty="0">
              <a:solidFill>
                <a:schemeClr val="accent1">
                  <a:lumMod val="25000"/>
                </a:schemeClr>
              </a:solidFill>
            </a:endParaRPr>
          </a:p>
          <a:p>
            <a:pPr>
              <a:defRPr/>
            </a:pPr>
            <a:endParaRPr lang="ar-SA" sz="2400" b="1" dirty="0">
              <a:solidFill>
                <a:schemeClr val="accent1">
                  <a:lumMod val="25000"/>
                </a:schemeClr>
              </a:solidFill>
            </a:endParaRPr>
          </a:p>
          <a:p>
            <a:pPr>
              <a:defRPr/>
            </a:pPr>
            <a:r>
              <a:rPr lang="ar-SA" sz="2400" b="1" dirty="0">
                <a:solidFill>
                  <a:schemeClr val="accent1">
                    <a:lumMod val="25000"/>
                  </a:schemeClr>
                </a:solidFill>
              </a:rPr>
              <a:t>طبيعة الفروض</a:t>
            </a:r>
          </a:p>
          <a:p>
            <a:pPr>
              <a:defRPr/>
            </a:pPr>
            <a:endParaRPr lang="ar-SA" sz="2400" b="1" dirty="0">
              <a:solidFill>
                <a:schemeClr val="accent1">
                  <a:lumMod val="25000"/>
                </a:schemeClr>
              </a:solidFill>
            </a:endParaRPr>
          </a:p>
          <a:p>
            <a:pPr>
              <a:defRPr/>
            </a:pPr>
            <a:endParaRPr lang="ar-SA" sz="2400" b="1" dirty="0">
              <a:solidFill>
                <a:schemeClr val="accent1">
                  <a:lumMod val="25000"/>
                </a:schemeClr>
              </a:solidFill>
            </a:endParaRPr>
          </a:p>
        </p:txBody>
      </p:sp>
    </p:spTree>
    <p:extLst>
      <p:ext uri="{BB962C8B-B14F-4D97-AF65-F5344CB8AC3E}">
        <p14:creationId xmlns:p14="http://schemas.microsoft.com/office/powerpoint/2010/main" val="2331159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1600200"/>
            <a:ext cx="8305800" cy="4953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chemeClr val="accent1">
                    <a:lumMod val="25000"/>
                  </a:schemeClr>
                </a:solidFill>
              </a:rPr>
              <a:t>تصاغ الفروض بطريقتين:</a:t>
            </a:r>
          </a:p>
          <a:p>
            <a:pPr algn="r">
              <a:defRPr/>
            </a:pPr>
            <a:r>
              <a:rPr lang="ar-SA" b="1" u="sng" dirty="0">
                <a:solidFill>
                  <a:srgbClr val="C00000"/>
                </a:solidFill>
              </a:rPr>
              <a:t>الأولى:.</a:t>
            </a:r>
            <a:r>
              <a:rPr lang="ar-SA" b="1" u="sng" dirty="0">
                <a:solidFill>
                  <a:schemeClr val="accent6">
                    <a:lumMod val="75000"/>
                  </a:schemeClr>
                </a:solidFill>
              </a:rPr>
              <a:t> تصاغ بطريقة توضح العلاقة بين متغيرين وتسمى فروض مباشرة</a:t>
            </a:r>
            <a:r>
              <a:rPr lang="en-US" b="1" u="sng" dirty="0">
                <a:solidFill>
                  <a:schemeClr val="accent6">
                    <a:lumMod val="75000"/>
                  </a:schemeClr>
                </a:solidFill>
              </a:rPr>
              <a:t>Directional </a:t>
            </a:r>
            <a:endParaRPr lang="ar-SA" b="1" u="sng" dirty="0">
              <a:solidFill>
                <a:srgbClr val="C00000"/>
              </a:solidFill>
            </a:endParaRPr>
          </a:p>
          <a:p>
            <a:pPr algn="r">
              <a:defRPr/>
            </a:pPr>
            <a:r>
              <a:rPr lang="ar-SA" b="1" u="sng" dirty="0">
                <a:solidFill>
                  <a:srgbClr val="00B050"/>
                </a:solidFill>
              </a:rPr>
              <a:t>مثال:</a:t>
            </a:r>
            <a:r>
              <a:rPr lang="ar-SA" b="1" u="sng" dirty="0">
                <a:solidFill>
                  <a:srgbClr val="C00000"/>
                </a:solidFill>
              </a:rPr>
              <a:t> توجد فروق </a:t>
            </a:r>
            <a:r>
              <a:rPr lang="ar-SA" b="1" u="sng" dirty="0" err="1">
                <a:solidFill>
                  <a:srgbClr val="C00000"/>
                </a:solidFill>
              </a:rPr>
              <a:t>احصائية</a:t>
            </a:r>
            <a:r>
              <a:rPr lang="ar-SA" b="1" u="sng" dirty="0">
                <a:solidFill>
                  <a:srgbClr val="C00000"/>
                </a:solidFill>
              </a:rPr>
              <a:t> دالة </a:t>
            </a:r>
            <a:r>
              <a:rPr lang="ar-SA" b="1" u="sng" dirty="0" err="1">
                <a:solidFill>
                  <a:srgbClr val="C00000"/>
                </a:solidFill>
              </a:rPr>
              <a:t>احصائيا</a:t>
            </a:r>
            <a:r>
              <a:rPr lang="ar-SA" b="1" u="sng" dirty="0">
                <a:solidFill>
                  <a:srgbClr val="C00000"/>
                </a:solidFill>
              </a:rPr>
              <a:t> بين اتجاهات الطالبات والطلاب نحو التعليم المختلط.</a:t>
            </a:r>
          </a:p>
          <a:p>
            <a:pPr algn="r">
              <a:defRPr/>
            </a:pPr>
            <a:endParaRPr lang="ar-SA" b="1" u="sng" dirty="0">
              <a:solidFill>
                <a:srgbClr val="C00000"/>
              </a:solidFill>
            </a:endParaRPr>
          </a:p>
          <a:p>
            <a:pPr algn="r">
              <a:defRPr/>
            </a:pPr>
            <a:r>
              <a:rPr lang="ar-SA" b="1" u="sng" dirty="0">
                <a:solidFill>
                  <a:schemeClr val="accent2">
                    <a:lumMod val="75000"/>
                  </a:schemeClr>
                </a:solidFill>
              </a:rPr>
              <a:t>الثانية</a:t>
            </a:r>
            <a:r>
              <a:rPr lang="ar-SA" b="1" u="sng" dirty="0">
                <a:solidFill>
                  <a:srgbClr val="00B050"/>
                </a:solidFill>
              </a:rPr>
              <a:t>:تصاغ بطريقة تنفي وجود علاقة بين المتغيرين وتسمى فروض صفرية </a:t>
            </a:r>
            <a:r>
              <a:rPr lang="en-US" b="1" u="sng" dirty="0">
                <a:solidFill>
                  <a:srgbClr val="00B050"/>
                </a:solidFill>
              </a:rPr>
              <a:t>Null </a:t>
            </a:r>
            <a:r>
              <a:rPr lang="en-US" b="1" u="sng" dirty="0" err="1">
                <a:solidFill>
                  <a:srgbClr val="00B050"/>
                </a:solidFill>
              </a:rPr>
              <a:t>Hyptisis</a:t>
            </a:r>
            <a:endParaRPr lang="ar-SA" b="1" u="sng" dirty="0">
              <a:solidFill>
                <a:srgbClr val="00B050"/>
              </a:solidFill>
            </a:endParaRPr>
          </a:p>
          <a:p>
            <a:pPr algn="r">
              <a:defRPr/>
            </a:pPr>
            <a:r>
              <a:rPr lang="ar-SA" b="1" u="sng" dirty="0">
                <a:solidFill>
                  <a:srgbClr val="C00000"/>
                </a:solidFill>
              </a:rPr>
              <a:t>مثال: لا توجد فروق دالة </a:t>
            </a:r>
            <a:r>
              <a:rPr lang="ar-SA" b="1" u="sng" dirty="0" err="1">
                <a:solidFill>
                  <a:srgbClr val="C00000"/>
                </a:solidFill>
              </a:rPr>
              <a:t>احصائيا</a:t>
            </a:r>
            <a:r>
              <a:rPr lang="ar-SA" b="1" u="sng" dirty="0">
                <a:solidFill>
                  <a:srgbClr val="C00000"/>
                </a:solidFill>
              </a:rPr>
              <a:t> بين اتجاهات الطلاب والطالبات نحو التعليم المختلط.</a:t>
            </a:r>
          </a:p>
          <a:p>
            <a:pPr algn="r">
              <a:defRPr/>
            </a:pPr>
            <a:endParaRPr lang="en-US" b="1" u="sng" dirty="0">
              <a:solidFill>
                <a:srgbClr val="C00000"/>
              </a:solidFill>
            </a:endParaRPr>
          </a:p>
          <a:p>
            <a:pPr algn="r">
              <a:defRPr/>
            </a:pPr>
            <a:endParaRPr lang="ar-SA" b="1" dirty="0">
              <a:solidFill>
                <a:schemeClr val="accent1">
                  <a:lumMod val="50000"/>
                </a:schemeClr>
              </a:solidFill>
            </a:endParaRPr>
          </a:p>
        </p:txBody>
      </p:sp>
      <p:sp>
        <p:nvSpPr>
          <p:cNvPr id="5" name="AutoShape 4" descr="نسيج زهري"/>
          <p:cNvSpPr>
            <a:spLocks noChangeArrowheads="1"/>
          </p:cNvSpPr>
          <p:nvPr/>
        </p:nvSpPr>
        <p:spPr bwMode="auto">
          <a:xfrm>
            <a:off x="152400" y="381000"/>
            <a:ext cx="2133600" cy="1219200"/>
          </a:xfrm>
          <a:prstGeom prst="star8">
            <a:avLst>
              <a:gd name="adj" fmla="val 38250"/>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endParaRPr lang="ar-SA" sz="2400" b="1" dirty="0">
              <a:solidFill>
                <a:schemeClr val="accent1">
                  <a:lumMod val="25000"/>
                </a:schemeClr>
              </a:solidFill>
            </a:endParaRPr>
          </a:p>
          <a:p>
            <a:pPr>
              <a:defRPr/>
            </a:pPr>
            <a:endParaRPr lang="ar-SA" sz="2400" b="1" dirty="0">
              <a:solidFill>
                <a:schemeClr val="accent1">
                  <a:lumMod val="25000"/>
                </a:schemeClr>
              </a:solidFill>
            </a:endParaRPr>
          </a:p>
          <a:p>
            <a:pPr>
              <a:defRPr/>
            </a:pPr>
            <a:r>
              <a:rPr lang="ar-SA" sz="2400" b="1" dirty="0">
                <a:solidFill>
                  <a:schemeClr val="accent1">
                    <a:lumMod val="25000"/>
                  </a:schemeClr>
                </a:solidFill>
              </a:rPr>
              <a:t>أنواع الفروض</a:t>
            </a:r>
          </a:p>
          <a:p>
            <a:pPr>
              <a:defRPr/>
            </a:pPr>
            <a:endParaRPr lang="ar-SA" sz="2400" b="1" dirty="0">
              <a:solidFill>
                <a:schemeClr val="accent1">
                  <a:lumMod val="25000"/>
                </a:schemeClr>
              </a:solidFill>
            </a:endParaRPr>
          </a:p>
          <a:p>
            <a:pPr>
              <a:defRPr/>
            </a:pPr>
            <a:endParaRPr lang="ar-SA" sz="2400" b="1" dirty="0">
              <a:solidFill>
                <a:schemeClr val="accent1">
                  <a:lumMod val="25000"/>
                </a:schemeClr>
              </a:solidFill>
            </a:endParaRPr>
          </a:p>
        </p:txBody>
      </p:sp>
    </p:spTree>
    <p:extLst>
      <p:ext uri="{BB962C8B-B14F-4D97-AF65-F5344CB8AC3E}">
        <p14:creationId xmlns:p14="http://schemas.microsoft.com/office/powerpoint/2010/main" val="2818019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609600" y="1143000"/>
            <a:ext cx="8305800" cy="5562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C00000"/>
                </a:solidFill>
              </a:rPr>
              <a:t>1</a:t>
            </a:r>
            <a:r>
              <a:rPr lang="ar-SA" b="1" u="sng" dirty="0">
                <a:solidFill>
                  <a:schemeClr val="accent2">
                    <a:lumMod val="75000"/>
                  </a:schemeClr>
                </a:solidFill>
              </a:rPr>
              <a:t>-  العلاقة بين الفروض والحقيقة:</a:t>
            </a:r>
          </a:p>
          <a:p>
            <a:pPr algn="r">
              <a:defRPr/>
            </a:pPr>
            <a:r>
              <a:rPr lang="ar-SA" b="1" u="sng" dirty="0">
                <a:solidFill>
                  <a:srgbClr val="00B050"/>
                </a:solidFill>
              </a:rPr>
              <a:t>الفروض ليست تخمينات منطقية أو ذكية ولكنها خطوة نحو الحقيقة فإذا اثبت صحتها تحولت لمرتبة الحقيقة.</a:t>
            </a:r>
          </a:p>
          <a:p>
            <a:pPr algn="r">
              <a:defRPr/>
            </a:pPr>
            <a:r>
              <a:rPr lang="ar-SA" b="1" u="sng" dirty="0">
                <a:solidFill>
                  <a:schemeClr val="accent2">
                    <a:lumMod val="75000"/>
                  </a:schemeClr>
                </a:solidFill>
              </a:rPr>
              <a:t>2- العلاقة بين الفروض والنظريات:</a:t>
            </a:r>
          </a:p>
          <a:p>
            <a:pPr algn="r">
              <a:defRPr/>
            </a:pPr>
            <a:r>
              <a:rPr lang="ar-SA" b="1" u="sng" dirty="0">
                <a:solidFill>
                  <a:srgbClr val="C00000"/>
                </a:solidFill>
              </a:rPr>
              <a:t>الفروض تتشابه مع النظريات في كونها تصورات ذهنية لتفسير علاقة ما ولكن النظرية أكثر سعة من الفروض.وتتطلب جهودا أكبر في </a:t>
            </a:r>
            <a:r>
              <a:rPr lang="ar-SA" b="1" u="sng" dirty="0" err="1">
                <a:solidFill>
                  <a:srgbClr val="C00000"/>
                </a:solidFill>
              </a:rPr>
              <a:t>اثباتها</a:t>
            </a:r>
            <a:r>
              <a:rPr lang="ar-SA" b="1" u="sng" dirty="0">
                <a:solidFill>
                  <a:srgbClr val="C00000"/>
                </a:solidFill>
              </a:rPr>
              <a:t> .</a:t>
            </a:r>
          </a:p>
          <a:p>
            <a:pPr algn="r">
              <a:defRPr/>
            </a:pPr>
            <a:r>
              <a:rPr lang="ar-SA" b="1" u="sng" dirty="0">
                <a:solidFill>
                  <a:srgbClr val="C00000"/>
                </a:solidFill>
              </a:rPr>
              <a:t>3</a:t>
            </a:r>
            <a:r>
              <a:rPr lang="ar-SA" b="1" u="sng" dirty="0">
                <a:solidFill>
                  <a:schemeClr val="accent2">
                    <a:lumMod val="75000"/>
                  </a:schemeClr>
                </a:solidFill>
              </a:rPr>
              <a:t>- العلاقة بين الفروض والقوانين:</a:t>
            </a:r>
          </a:p>
          <a:p>
            <a:pPr algn="r">
              <a:defRPr/>
            </a:pPr>
            <a:r>
              <a:rPr lang="ar-SA" b="1" u="sng" dirty="0">
                <a:solidFill>
                  <a:srgbClr val="9900CC"/>
                </a:solidFill>
              </a:rPr>
              <a:t>القانون يمثل علاقة ثابتة بين متغيرين أو أكثر تحت ظروف معينة</a:t>
            </a:r>
          </a:p>
          <a:p>
            <a:pPr algn="r">
              <a:defRPr/>
            </a:pPr>
            <a:r>
              <a:rPr lang="ar-SA" b="1" u="sng" dirty="0">
                <a:solidFill>
                  <a:srgbClr val="9900CC"/>
                </a:solidFill>
              </a:rPr>
              <a:t>فهو أكثر ثقة من النظرية والفروض</a:t>
            </a:r>
          </a:p>
          <a:p>
            <a:pPr algn="r">
              <a:defRPr/>
            </a:pPr>
            <a:r>
              <a:rPr lang="ar-SA" b="1" u="sng" dirty="0">
                <a:solidFill>
                  <a:srgbClr val="9900CC"/>
                </a:solidFill>
              </a:rPr>
              <a:t>والفرض أقل ثقة من الحقيقة وأقل ثقة من القانون.</a:t>
            </a:r>
            <a:endParaRPr lang="en-US" b="1" u="sng" dirty="0">
              <a:solidFill>
                <a:srgbClr val="9900CC"/>
              </a:solidFill>
            </a:endParaRPr>
          </a:p>
          <a:p>
            <a:pPr algn="r">
              <a:defRPr/>
            </a:pPr>
            <a:endParaRPr lang="ar-SA" b="1" dirty="0">
              <a:solidFill>
                <a:schemeClr val="accent1">
                  <a:lumMod val="50000"/>
                </a:schemeClr>
              </a:solidFill>
            </a:endParaRPr>
          </a:p>
        </p:txBody>
      </p:sp>
      <p:sp>
        <p:nvSpPr>
          <p:cNvPr id="5" name="AutoShape 4" descr="نسيج زهري"/>
          <p:cNvSpPr>
            <a:spLocks noChangeArrowheads="1"/>
          </p:cNvSpPr>
          <p:nvPr/>
        </p:nvSpPr>
        <p:spPr bwMode="auto">
          <a:xfrm>
            <a:off x="0" y="228600"/>
            <a:ext cx="2819400" cy="1600200"/>
          </a:xfrm>
          <a:prstGeom prst="star8">
            <a:avLst>
              <a:gd name="adj" fmla="val 38250"/>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endParaRPr lang="ar-SA" sz="2400" b="1" dirty="0">
              <a:solidFill>
                <a:schemeClr val="accent1">
                  <a:lumMod val="25000"/>
                </a:schemeClr>
              </a:solidFill>
            </a:endParaRPr>
          </a:p>
          <a:p>
            <a:pPr>
              <a:defRPr/>
            </a:pPr>
            <a:endParaRPr lang="ar-SA" sz="2400" b="1" dirty="0">
              <a:solidFill>
                <a:schemeClr val="accent1">
                  <a:lumMod val="25000"/>
                </a:schemeClr>
              </a:solidFill>
            </a:endParaRPr>
          </a:p>
          <a:p>
            <a:pPr>
              <a:defRPr/>
            </a:pPr>
            <a:r>
              <a:rPr lang="ar-SA" sz="2400" b="1" dirty="0">
                <a:solidFill>
                  <a:schemeClr val="accent1">
                    <a:lumMod val="25000"/>
                  </a:schemeClr>
                </a:solidFill>
              </a:rPr>
              <a:t>علاقة الفروض</a:t>
            </a:r>
          </a:p>
          <a:p>
            <a:pPr>
              <a:defRPr/>
            </a:pPr>
            <a:r>
              <a:rPr lang="ar-SA" sz="2400" b="1" dirty="0">
                <a:solidFill>
                  <a:schemeClr val="accent1">
                    <a:lumMod val="25000"/>
                  </a:schemeClr>
                </a:solidFill>
              </a:rPr>
              <a:t>بالحقائق والنظريات </a:t>
            </a:r>
          </a:p>
          <a:p>
            <a:pPr>
              <a:defRPr/>
            </a:pPr>
            <a:r>
              <a:rPr lang="ar-SA" sz="2400" b="1" dirty="0">
                <a:solidFill>
                  <a:schemeClr val="accent1">
                    <a:lumMod val="25000"/>
                  </a:schemeClr>
                </a:solidFill>
              </a:rPr>
              <a:t>والقوانين</a:t>
            </a:r>
          </a:p>
          <a:p>
            <a:pPr>
              <a:defRPr/>
            </a:pPr>
            <a:endParaRPr lang="ar-SA" sz="2400" b="1" dirty="0">
              <a:solidFill>
                <a:schemeClr val="accent1">
                  <a:lumMod val="25000"/>
                </a:schemeClr>
              </a:solidFill>
            </a:endParaRPr>
          </a:p>
          <a:p>
            <a:pPr>
              <a:defRPr/>
            </a:pPr>
            <a:endParaRPr lang="ar-SA" sz="2400" b="1" dirty="0">
              <a:solidFill>
                <a:schemeClr val="accent1">
                  <a:lumMod val="25000"/>
                </a:schemeClr>
              </a:solidFill>
            </a:endParaRPr>
          </a:p>
        </p:txBody>
      </p:sp>
    </p:spTree>
    <p:extLst>
      <p:ext uri="{BB962C8B-B14F-4D97-AF65-F5344CB8AC3E}">
        <p14:creationId xmlns:p14="http://schemas.microsoft.com/office/powerpoint/2010/main" val="5594116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609600" y="990600"/>
            <a:ext cx="8305800" cy="5715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rgbClr val="9900CC"/>
                </a:solidFill>
              </a:rPr>
              <a:t>الفروض عبارة عن تخمينات ذكية محسوبة، فوضعها يحتاج إلى ذكاء ومعرفة وخبرة واسعة ، إذا يعتمد بناء الفرض على:</a:t>
            </a:r>
          </a:p>
          <a:p>
            <a:pPr algn="r">
              <a:defRPr/>
            </a:pPr>
            <a:r>
              <a:rPr lang="ar-SA" b="1" u="sng" dirty="0">
                <a:solidFill>
                  <a:srgbClr val="006600"/>
                </a:solidFill>
              </a:rPr>
              <a:t>1- المعرفة الواسعة</a:t>
            </a:r>
            <a:r>
              <a:rPr lang="ar-SA" b="1" u="sng" dirty="0">
                <a:solidFill>
                  <a:schemeClr val="accent6">
                    <a:lumMod val="75000"/>
                  </a:schemeClr>
                </a:solidFill>
              </a:rPr>
              <a:t>:</a:t>
            </a:r>
          </a:p>
          <a:p>
            <a:pPr algn="r">
              <a:defRPr/>
            </a:pPr>
            <a:r>
              <a:rPr lang="ar-SA" b="1" dirty="0">
                <a:solidFill>
                  <a:schemeClr val="accent6">
                    <a:lumMod val="75000"/>
                  </a:schemeClr>
                </a:solidFill>
              </a:rPr>
              <a:t>  مثل قراءات الباحث والاطلاع على الدراسات السابقة.</a:t>
            </a:r>
          </a:p>
          <a:p>
            <a:pPr algn="r">
              <a:defRPr/>
            </a:pPr>
            <a:r>
              <a:rPr lang="ar-SA" b="1" dirty="0">
                <a:solidFill>
                  <a:schemeClr val="accent1">
                    <a:lumMod val="50000"/>
                  </a:schemeClr>
                </a:solidFill>
              </a:rPr>
              <a:t>2- تتطلب من الباحث أن يكون ذو عقلية متفتحة ،مرنة ، ونظرة ثاقبة.</a:t>
            </a:r>
          </a:p>
          <a:p>
            <a:pPr algn="r">
              <a:defRPr/>
            </a:pPr>
            <a:r>
              <a:rPr lang="ar-SA" b="1" u="sng" dirty="0">
                <a:solidFill>
                  <a:srgbClr val="006600"/>
                </a:solidFill>
              </a:rPr>
              <a:t>3-  القدرة على التخيل </a:t>
            </a:r>
            <a:r>
              <a:rPr lang="ar-SA" b="1" dirty="0">
                <a:solidFill>
                  <a:schemeClr val="accent1">
                    <a:lumMod val="50000"/>
                  </a:schemeClr>
                </a:solidFill>
              </a:rPr>
              <a:t>: </a:t>
            </a:r>
            <a:r>
              <a:rPr lang="ar-SA" b="1" dirty="0">
                <a:solidFill>
                  <a:srgbClr val="D60093"/>
                </a:solidFill>
              </a:rPr>
              <a:t>يجب أن يمتلك قدرة عالية على التخيل، قادر على تخيل الأمور وتصور علاقات غير موجودة، والتخيل هو أن يحرر الباحث نفسه من أنماط التفكير التقليدية ويتجاوز حدود الواقع دون حذر أو خشية</a:t>
            </a:r>
          </a:p>
          <a:p>
            <a:pPr algn="r">
              <a:defRPr/>
            </a:pPr>
            <a:r>
              <a:rPr lang="ar-SA" b="1" dirty="0">
                <a:solidFill>
                  <a:schemeClr val="accent1">
                    <a:lumMod val="50000"/>
                  </a:schemeClr>
                </a:solidFill>
              </a:rPr>
              <a:t>4</a:t>
            </a:r>
            <a:r>
              <a:rPr lang="ar-SA" b="1" u="sng" dirty="0">
                <a:solidFill>
                  <a:srgbClr val="006600"/>
                </a:solidFill>
              </a:rPr>
              <a:t>- الجهد والتعب</a:t>
            </a:r>
            <a:r>
              <a:rPr lang="ar-SA" b="1" dirty="0">
                <a:solidFill>
                  <a:schemeClr val="accent1">
                    <a:lumMod val="50000"/>
                  </a:schemeClr>
                </a:solidFill>
              </a:rPr>
              <a:t>: يخصص الباحث وقتا طويلا للبحث والمناقشة ويكون دائم التفكر في بحثه</a:t>
            </a:r>
          </a:p>
        </p:txBody>
      </p:sp>
      <p:sp>
        <p:nvSpPr>
          <p:cNvPr id="5" name="AutoShape 4" descr="نسيج زهري"/>
          <p:cNvSpPr>
            <a:spLocks noChangeArrowheads="1"/>
          </p:cNvSpPr>
          <p:nvPr/>
        </p:nvSpPr>
        <p:spPr bwMode="auto">
          <a:xfrm>
            <a:off x="0" y="152400"/>
            <a:ext cx="3581400" cy="1371600"/>
          </a:xfrm>
          <a:prstGeom prst="star8">
            <a:avLst>
              <a:gd name="adj" fmla="val 26929"/>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endParaRPr lang="ar-SA" sz="2400" b="1" dirty="0">
              <a:solidFill>
                <a:schemeClr val="accent1">
                  <a:lumMod val="25000"/>
                </a:schemeClr>
              </a:solidFill>
            </a:endParaRPr>
          </a:p>
          <a:p>
            <a:pPr>
              <a:defRPr/>
            </a:pPr>
            <a:r>
              <a:rPr lang="ar-SA" sz="3200" b="1" dirty="0">
                <a:solidFill>
                  <a:schemeClr val="accent1">
                    <a:lumMod val="25000"/>
                  </a:schemeClr>
                </a:solidFill>
              </a:rPr>
              <a:t>بناء الفروض</a:t>
            </a:r>
          </a:p>
        </p:txBody>
      </p:sp>
    </p:spTree>
    <p:extLst>
      <p:ext uri="{BB962C8B-B14F-4D97-AF65-F5344CB8AC3E}">
        <p14:creationId xmlns:p14="http://schemas.microsoft.com/office/powerpoint/2010/main" val="42694407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609600" y="990600"/>
            <a:ext cx="8305800" cy="5715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rgbClr val="9900CC"/>
                </a:solidFill>
              </a:rPr>
              <a:t>بناء الفرض لا يعني إيجاد حل للمشكلة ولكن على الباحث أن يتخذ مجموعة من </a:t>
            </a:r>
            <a:r>
              <a:rPr lang="ar-SA" b="1" u="sng" dirty="0">
                <a:solidFill>
                  <a:srgbClr val="006600"/>
                </a:solidFill>
              </a:rPr>
              <a:t>الإجراءات العملية </a:t>
            </a:r>
            <a:r>
              <a:rPr lang="ar-SA" b="1" dirty="0">
                <a:solidFill>
                  <a:srgbClr val="9900CC"/>
                </a:solidFill>
              </a:rPr>
              <a:t>التي يثبت من خلالها صحة الفروض. </a:t>
            </a:r>
          </a:p>
          <a:p>
            <a:pPr algn="r">
              <a:defRPr/>
            </a:pPr>
            <a:r>
              <a:rPr lang="ar-SA" b="1" u="sng" dirty="0">
                <a:solidFill>
                  <a:srgbClr val="006600"/>
                </a:solidFill>
              </a:rPr>
              <a:t>أ- استنباط </a:t>
            </a:r>
            <a:r>
              <a:rPr lang="ar-SA" b="1" u="sng" dirty="0" err="1">
                <a:solidFill>
                  <a:srgbClr val="006600"/>
                </a:solidFill>
              </a:rPr>
              <a:t>المترتبات</a:t>
            </a:r>
            <a:r>
              <a:rPr lang="ar-SA" b="1" u="sng" dirty="0">
                <a:solidFill>
                  <a:srgbClr val="006600"/>
                </a:solidFill>
              </a:rPr>
              <a:t> </a:t>
            </a:r>
            <a:r>
              <a:rPr lang="ar-SA" b="1" u="sng" dirty="0">
                <a:solidFill>
                  <a:schemeClr val="accent6">
                    <a:lumMod val="75000"/>
                  </a:schemeClr>
                </a:solidFill>
              </a:rPr>
              <a:t>:</a:t>
            </a:r>
          </a:p>
          <a:p>
            <a:pPr algn="r">
              <a:defRPr/>
            </a:pPr>
            <a:r>
              <a:rPr lang="ar-SA" b="1" dirty="0">
                <a:solidFill>
                  <a:schemeClr val="accent6">
                    <a:lumMod val="75000"/>
                  </a:schemeClr>
                </a:solidFill>
              </a:rPr>
              <a:t>  فهناك نتائج مترتبة على وجود الفروض ، ووجود النتائج أو عدم وجودها يؤخذ كدليل على قبول الفرض أو رفضه.</a:t>
            </a:r>
          </a:p>
          <a:p>
            <a:pPr algn="r">
              <a:defRPr/>
            </a:pPr>
            <a:r>
              <a:rPr lang="ar-SA" b="1" dirty="0">
                <a:solidFill>
                  <a:schemeClr val="accent6">
                    <a:lumMod val="75000"/>
                  </a:schemeClr>
                </a:solidFill>
              </a:rPr>
              <a:t>مثال الطالبات أكثر قدرة على التحصيل من الطلاب.</a:t>
            </a:r>
          </a:p>
          <a:p>
            <a:pPr algn="r">
              <a:defRPr/>
            </a:pPr>
            <a:r>
              <a:rPr lang="ar-SA" b="1" dirty="0">
                <a:solidFill>
                  <a:schemeClr val="accent6">
                    <a:lumMod val="75000"/>
                  </a:schemeClr>
                </a:solidFill>
              </a:rPr>
              <a:t>هذا الفرض من المتوقع أن يصاحب بمجموعة من </a:t>
            </a:r>
            <a:r>
              <a:rPr lang="ar-SA" b="1" dirty="0" err="1">
                <a:solidFill>
                  <a:schemeClr val="accent6">
                    <a:lumMod val="75000"/>
                  </a:schemeClr>
                </a:solidFill>
              </a:rPr>
              <a:t>المترتبات</a:t>
            </a:r>
            <a:r>
              <a:rPr lang="ar-SA" b="1" dirty="0">
                <a:solidFill>
                  <a:schemeClr val="accent6">
                    <a:lumMod val="75000"/>
                  </a:schemeClr>
                </a:solidFill>
              </a:rPr>
              <a:t> </a:t>
            </a:r>
          </a:p>
          <a:p>
            <a:pPr algn="r">
              <a:defRPr/>
            </a:pPr>
            <a:r>
              <a:rPr lang="ar-SA" b="1" u="sng" dirty="0">
                <a:solidFill>
                  <a:srgbClr val="660033"/>
                </a:solidFill>
              </a:rPr>
              <a:t>مثال:</a:t>
            </a:r>
          </a:p>
          <a:p>
            <a:pPr algn="r">
              <a:defRPr/>
            </a:pPr>
            <a:r>
              <a:rPr lang="ar-SA" b="1" u="sng" dirty="0">
                <a:solidFill>
                  <a:srgbClr val="C00000"/>
                </a:solidFill>
              </a:rPr>
              <a:t>1- درجات الطالبات في الاختبار تكون أعلى من الطلاب.</a:t>
            </a:r>
          </a:p>
          <a:p>
            <a:pPr algn="r">
              <a:defRPr/>
            </a:pPr>
            <a:r>
              <a:rPr lang="ar-SA" b="1" u="sng" dirty="0">
                <a:solidFill>
                  <a:srgbClr val="C00000"/>
                </a:solidFill>
              </a:rPr>
              <a:t>2- حصول الطالبات على مراكز متقدمة على الطلاب.</a:t>
            </a:r>
          </a:p>
          <a:p>
            <a:pPr algn="r">
              <a:defRPr/>
            </a:pPr>
            <a:r>
              <a:rPr lang="ar-SA" b="1" dirty="0">
                <a:solidFill>
                  <a:schemeClr val="accent6">
                    <a:lumMod val="75000"/>
                  </a:schemeClr>
                </a:solidFill>
              </a:rPr>
              <a:t> </a:t>
            </a:r>
            <a:endParaRPr lang="ar-SA" b="1" dirty="0">
              <a:solidFill>
                <a:schemeClr val="accent1">
                  <a:lumMod val="50000"/>
                </a:schemeClr>
              </a:solidFill>
            </a:endParaRPr>
          </a:p>
        </p:txBody>
      </p:sp>
      <p:sp>
        <p:nvSpPr>
          <p:cNvPr id="5" name="AutoShape 4" descr="نسيج زهري"/>
          <p:cNvSpPr>
            <a:spLocks noChangeArrowheads="1"/>
          </p:cNvSpPr>
          <p:nvPr/>
        </p:nvSpPr>
        <p:spPr bwMode="auto">
          <a:xfrm>
            <a:off x="0" y="152400"/>
            <a:ext cx="3581400" cy="1371600"/>
          </a:xfrm>
          <a:prstGeom prst="star8">
            <a:avLst>
              <a:gd name="adj" fmla="val 26929"/>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اختبار الفروض</a:t>
            </a:r>
          </a:p>
        </p:txBody>
      </p:sp>
    </p:spTree>
    <p:extLst>
      <p:ext uri="{BB962C8B-B14F-4D97-AF65-F5344CB8AC3E}">
        <p14:creationId xmlns:p14="http://schemas.microsoft.com/office/powerpoint/2010/main" val="3280619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228600" y="228600"/>
            <a:ext cx="8686800" cy="6248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006600"/>
                </a:solidFill>
              </a:rPr>
              <a:t>ب – تحديد </a:t>
            </a:r>
            <a:r>
              <a:rPr lang="ar-SA" b="1" u="sng" dirty="0" err="1">
                <a:solidFill>
                  <a:srgbClr val="006600"/>
                </a:solidFill>
              </a:rPr>
              <a:t>اجراءات</a:t>
            </a:r>
            <a:r>
              <a:rPr lang="ar-SA" b="1" u="sng" dirty="0">
                <a:solidFill>
                  <a:srgbClr val="006600"/>
                </a:solidFill>
              </a:rPr>
              <a:t> للتحقق  من صحة</a:t>
            </a:r>
            <a:endParaRPr lang="ar-SA" b="1" u="sng" dirty="0">
              <a:solidFill>
                <a:schemeClr val="accent6">
                  <a:lumMod val="75000"/>
                </a:schemeClr>
              </a:solidFill>
            </a:endParaRPr>
          </a:p>
          <a:p>
            <a:pPr algn="r">
              <a:defRPr/>
            </a:pPr>
            <a:r>
              <a:rPr lang="ar-SA" b="1" dirty="0">
                <a:solidFill>
                  <a:schemeClr val="accent6">
                    <a:lumMod val="75000"/>
                  </a:schemeClr>
                </a:solidFill>
              </a:rPr>
              <a:t>  هناك  فروض أكثر تعقيد تحتاج لإثبات صحتها مجموعة من الإجراءات مثل الاختبارات والمقاييس والاستبيانات . </a:t>
            </a:r>
          </a:p>
          <a:p>
            <a:pPr algn="r">
              <a:defRPr/>
            </a:pPr>
            <a:endParaRPr lang="ar-SA" b="1" u="sng" dirty="0">
              <a:solidFill>
                <a:schemeClr val="accent6">
                  <a:lumMod val="75000"/>
                </a:schemeClr>
              </a:solidFill>
            </a:endParaRPr>
          </a:p>
          <a:p>
            <a:pPr algn="r">
              <a:defRPr/>
            </a:pPr>
            <a:r>
              <a:rPr lang="ar-SA" b="1" u="sng" dirty="0">
                <a:solidFill>
                  <a:srgbClr val="C00000"/>
                </a:solidFill>
              </a:rPr>
              <a:t>متى يقبل الباحث الفرض:</a:t>
            </a:r>
          </a:p>
          <a:p>
            <a:pPr algn="r">
              <a:defRPr/>
            </a:pPr>
            <a:r>
              <a:rPr lang="ar-SA" b="1" dirty="0">
                <a:solidFill>
                  <a:schemeClr val="accent6">
                    <a:lumMod val="75000"/>
                  </a:schemeClr>
                </a:solidFill>
              </a:rPr>
              <a:t>يقبل الفرض إذا وجد الباحث أدلة واقعية ملموسة تتفق مع </a:t>
            </a:r>
            <a:r>
              <a:rPr lang="ar-SA" b="1" dirty="0" err="1">
                <a:solidFill>
                  <a:schemeClr val="accent6">
                    <a:lumMod val="75000"/>
                  </a:schemeClr>
                </a:solidFill>
              </a:rPr>
              <a:t>مترتبات</a:t>
            </a:r>
            <a:r>
              <a:rPr lang="ar-SA" b="1" dirty="0">
                <a:solidFill>
                  <a:schemeClr val="accent6">
                    <a:lumMod val="75000"/>
                  </a:schemeClr>
                </a:solidFill>
              </a:rPr>
              <a:t> الفرض ، ووجودها لا يدل على أن الفرض حقيقة ولكن معناه أن لهذه الفروض درجة عالية من الاحتمال، فلا يوجد يقين مطلق.</a:t>
            </a:r>
          </a:p>
          <a:p>
            <a:pPr algn="r">
              <a:defRPr/>
            </a:pPr>
            <a:r>
              <a:rPr lang="ar-SA" b="1" u="sng" dirty="0">
                <a:solidFill>
                  <a:srgbClr val="C00000"/>
                </a:solidFill>
              </a:rPr>
              <a:t>متى يتخلى الباحث عن فرضه:</a:t>
            </a:r>
          </a:p>
          <a:p>
            <a:pPr algn="r">
              <a:defRPr/>
            </a:pPr>
            <a:r>
              <a:rPr lang="ar-SA" b="1" dirty="0">
                <a:solidFill>
                  <a:schemeClr val="accent6">
                    <a:lumMod val="75000"/>
                  </a:schemeClr>
                </a:solidFill>
              </a:rPr>
              <a:t>عدم وجود الأدلة لا تعني أن الفرض غير صحيح ولكن تعني أن الفرض قائم ولكنه غير قادر على إيجاد أدلة وقد تكون إمكانات الباحث السبب في ذلك.</a:t>
            </a:r>
          </a:p>
          <a:p>
            <a:pPr algn="r">
              <a:defRPr/>
            </a:pPr>
            <a:r>
              <a:rPr lang="ar-SA" b="1" u="sng" dirty="0">
                <a:solidFill>
                  <a:srgbClr val="C00000"/>
                </a:solidFill>
              </a:rPr>
              <a:t>أما إذا وجد أدلة تثبت عدم صحة الفرض عند ذلك يتخلى عن الفرض </a:t>
            </a:r>
          </a:p>
          <a:p>
            <a:pPr algn="r">
              <a:defRPr/>
            </a:pPr>
            <a:endParaRPr lang="ar-SA" b="1" dirty="0">
              <a:solidFill>
                <a:schemeClr val="accent6">
                  <a:lumMod val="75000"/>
                </a:schemeClr>
              </a:solidFill>
            </a:endParaRPr>
          </a:p>
        </p:txBody>
      </p:sp>
    </p:spTree>
    <p:extLst>
      <p:ext uri="{BB962C8B-B14F-4D97-AF65-F5344CB8AC3E}">
        <p14:creationId xmlns:p14="http://schemas.microsoft.com/office/powerpoint/2010/main" val="27866603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609600" y="990600"/>
            <a:ext cx="8305800" cy="5715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C00000"/>
                </a:solidFill>
              </a:rPr>
              <a:t>1- معقولية الفروض: </a:t>
            </a:r>
          </a:p>
          <a:p>
            <a:pPr algn="r">
              <a:defRPr/>
            </a:pPr>
            <a:r>
              <a:rPr lang="ar-SA" b="1" dirty="0">
                <a:solidFill>
                  <a:schemeClr val="accent1">
                    <a:lumMod val="50000"/>
                  </a:schemeClr>
                </a:solidFill>
              </a:rPr>
              <a:t>آي تكون متفقة مع الحقائق العلمية وليست متناقضة أو خيالية.</a:t>
            </a:r>
          </a:p>
          <a:p>
            <a:pPr algn="r">
              <a:defRPr/>
            </a:pPr>
            <a:r>
              <a:rPr lang="ar-SA" b="1" u="sng" dirty="0">
                <a:solidFill>
                  <a:srgbClr val="C00000"/>
                </a:solidFill>
              </a:rPr>
              <a:t>2- إمكان التحقق منها:</a:t>
            </a:r>
          </a:p>
          <a:p>
            <a:pPr algn="r">
              <a:defRPr/>
            </a:pPr>
            <a:r>
              <a:rPr lang="ar-SA" b="1" dirty="0">
                <a:solidFill>
                  <a:schemeClr val="accent1">
                    <a:lumMod val="50000"/>
                  </a:schemeClr>
                </a:solidFill>
              </a:rPr>
              <a:t> فتكون محددة قابلة للقياس والتجريب فالفرض الجيد قابل للفحص والتجريب.</a:t>
            </a:r>
          </a:p>
          <a:p>
            <a:pPr algn="r">
              <a:defRPr/>
            </a:pPr>
            <a:r>
              <a:rPr lang="ar-SA" b="1" u="sng" dirty="0">
                <a:solidFill>
                  <a:srgbClr val="C00000"/>
                </a:solidFill>
              </a:rPr>
              <a:t>3- قدرته على تفسير الظاهرة المدروسة: </a:t>
            </a:r>
          </a:p>
          <a:p>
            <a:pPr algn="r">
              <a:defRPr/>
            </a:pPr>
            <a:r>
              <a:rPr lang="ar-SA" b="1" dirty="0">
                <a:solidFill>
                  <a:schemeClr val="accent1">
                    <a:lumMod val="50000"/>
                  </a:schemeClr>
                </a:solidFill>
              </a:rPr>
              <a:t>الفروض الجزئية غير قادرة على تفسير الموقف ، الفرض الجيد تتحدد بقدرته على تقديم تفسير شامل للموقف .</a:t>
            </a:r>
          </a:p>
          <a:p>
            <a:pPr algn="r">
              <a:defRPr/>
            </a:pPr>
            <a:r>
              <a:rPr lang="ar-SA" b="1" u="sng" dirty="0">
                <a:solidFill>
                  <a:srgbClr val="C00000"/>
                </a:solidFill>
              </a:rPr>
              <a:t>4- اتساق الفرض مع النظريات القائمة:</a:t>
            </a:r>
          </a:p>
          <a:p>
            <a:pPr algn="r">
              <a:defRPr/>
            </a:pPr>
            <a:r>
              <a:rPr lang="ar-SA" b="1" dirty="0">
                <a:solidFill>
                  <a:schemeClr val="accent1">
                    <a:lumMod val="50000"/>
                  </a:schemeClr>
                </a:solidFill>
              </a:rPr>
              <a:t>وأحيانا قد يكون الفرض غير متسق مع النظريات وتوضع فروض تناقض النظرية ويمكن أن يثبت صحتها وعند ذلك يعد تقدم معرفي كبير. </a:t>
            </a:r>
          </a:p>
        </p:txBody>
      </p:sp>
      <p:sp>
        <p:nvSpPr>
          <p:cNvPr id="5" name="AutoShape 4" descr="نسيج زهري"/>
          <p:cNvSpPr>
            <a:spLocks noChangeArrowheads="1"/>
          </p:cNvSpPr>
          <p:nvPr/>
        </p:nvSpPr>
        <p:spPr bwMode="auto">
          <a:xfrm>
            <a:off x="0" y="152400"/>
            <a:ext cx="3581400" cy="1371600"/>
          </a:xfrm>
          <a:prstGeom prst="star8">
            <a:avLst>
              <a:gd name="adj" fmla="val 26929"/>
            </a:avLst>
          </a:prstGeom>
          <a:solidFill>
            <a:schemeClr val="accent3">
              <a:lumMod val="95000"/>
            </a:schemeClr>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خصائص الفروض</a:t>
            </a:r>
          </a:p>
          <a:p>
            <a:pPr>
              <a:defRPr/>
            </a:pPr>
            <a:r>
              <a:rPr lang="ar-SA" sz="2400" b="1" dirty="0">
                <a:solidFill>
                  <a:schemeClr val="accent1">
                    <a:lumMod val="25000"/>
                  </a:schemeClr>
                </a:solidFill>
              </a:rPr>
              <a:t>الجيدة</a:t>
            </a:r>
          </a:p>
        </p:txBody>
      </p:sp>
    </p:spTree>
    <p:extLst>
      <p:ext uri="{BB962C8B-B14F-4D97-AF65-F5344CB8AC3E}">
        <p14:creationId xmlns:p14="http://schemas.microsoft.com/office/powerpoint/2010/main" val="3952565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735</Words>
  <Application>Microsoft Office PowerPoint</Application>
  <PresentationFormat>عرض على الشاشة (3:4)‏</PresentationFormat>
  <Paragraphs>95</Paragraphs>
  <Slides>10</Slides>
  <Notes>10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مكتبة احمد</dc:creator>
  <cp:lastModifiedBy>مكتبة احمد</cp:lastModifiedBy>
  <cp:revision>2</cp:revision>
  <dcterms:created xsi:type="dcterms:W3CDTF">2019-03-14T05:19:27Z</dcterms:created>
  <dcterms:modified xsi:type="dcterms:W3CDTF">2019-03-14T05:28:42Z</dcterms:modified>
</cp:coreProperties>
</file>