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F6D52F0-AA52-4D55-8255-D4CB6061E4FA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11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31183B2-2BA5-41B6-94C8-4EF7439D7955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21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B172FFB-784A-430D-9DA7-14A48A96B3D5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12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1526905-55A0-44FE-A620-4308B1BAD2DB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14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E9F22F2-345A-4C2F-8EC7-ECB3E29ED6BE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15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C9FBCE1-D51A-4507-BA1F-99D9B64F13AE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16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8CF259E-F05F-44E3-84B5-2C8630979B54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17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E387DD9-1FB6-4D70-B6E6-983B5CBBC1C1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18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DB555FE-D10B-4937-BCF2-E822D034B2D9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19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83BA5D4-ECFA-4077-9837-6E08BDAA478C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20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نسيج زهري"/>
          <p:cNvSpPr>
            <a:spLocks noChangeArrowheads="1"/>
          </p:cNvSpPr>
          <p:nvPr/>
        </p:nvSpPr>
        <p:spPr bwMode="auto">
          <a:xfrm>
            <a:off x="0" y="1295400"/>
            <a:ext cx="8839200" cy="3048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تابع أساسيات البحث العلمي</a:t>
            </a:r>
          </a:p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خطة البحث</a:t>
            </a:r>
          </a:p>
        </p:txBody>
      </p:sp>
    </p:spTree>
    <p:extLst>
      <p:ext uri="{BB962C8B-B14F-4D97-AF65-F5344CB8AC3E}">
        <p14:creationId xmlns:p14="http://schemas.microsoft.com/office/powerpoint/2010/main" val="158795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676400"/>
            <a:ext cx="8305800" cy="32004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الإجابة على أسئلة الدراسة يتطلب مجموعة من الإجراءات: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1- تحديد مجتمع الدراسة وتحديد طريقة اختيارها.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2- تحديد الأدوات والمقاييس لتحقيق الأهداف.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3- الطرق والأساليب التي سيستخدمها الباحث لإثبات صحة الفروض.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4- الأساليب الإحصائية لتحليل النتائج.</a:t>
            </a:r>
          </a:p>
        </p:txBody>
      </p:sp>
      <p:sp>
        <p:nvSpPr>
          <p:cNvPr id="66563" name="سهم إلى اليسار 4"/>
          <p:cNvSpPr>
            <a:spLocks noChangeArrowheads="1"/>
          </p:cNvSpPr>
          <p:nvPr/>
        </p:nvSpPr>
        <p:spPr bwMode="auto">
          <a:xfrm>
            <a:off x="6019800" y="76200"/>
            <a:ext cx="2971800" cy="1295400"/>
          </a:xfrm>
          <a:prstGeom prst="left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006600"/>
                </a:solidFill>
              </a:rPr>
              <a:t>7- اجراءات الدراسة</a:t>
            </a:r>
          </a:p>
        </p:txBody>
      </p:sp>
    </p:spTree>
    <p:extLst>
      <p:ext uri="{BB962C8B-B14F-4D97-AF65-F5344CB8AC3E}">
        <p14:creationId xmlns:p14="http://schemas.microsoft.com/office/powerpoint/2010/main" val="2885848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تعريف خطة البحث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1905000"/>
            <a:ext cx="8763000" cy="4572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D60093"/>
                </a:solidFill>
              </a:rPr>
              <a:t>خطة البحث:</a:t>
            </a:r>
          </a:p>
          <a:p>
            <a:pPr algn="r"/>
            <a:r>
              <a:rPr lang="ar-SA" b="1">
                <a:solidFill>
                  <a:srgbClr val="006600"/>
                </a:solidFill>
              </a:rPr>
              <a:t>هي تقرير يكتبه الباحث بعد قيامه بالدراسات المسحية الأولية في مجال المشكلة التي اختار دراستها، ويوضح فيه أهمية المشكلة ، وسبب اختيارها، وأبعادها وحدودها واجراءاتها وفروضها. </a:t>
            </a:r>
          </a:p>
          <a:p>
            <a:pPr algn="r"/>
            <a:endParaRPr lang="ar-SA" b="1" u="sng">
              <a:solidFill>
                <a:srgbClr val="7030A0"/>
              </a:solidFill>
            </a:endParaRPr>
          </a:p>
          <a:p>
            <a:pPr algn="r"/>
            <a:r>
              <a:rPr lang="ar-SA" b="1">
                <a:solidFill>
                  <a:srgbClr val="660033"/>
                </a:solidFill>
              </a:rPr>
              <a:t>بعد إعدادها تعرض على سمينار علمي يستفيد فيه الباحث من المناقشة العلمية من المتخصصين ، ثم تعتمد الخطة لتمثل وثيقة بين الباحث والمؤسسة التي ترف على البحث.</a:t>
            </a:r>
          </a:p>
        </p:txBody>
      </p:sp>
    </p:spTree>
    <p:extLst>
      <p:ext uri="{BB962C8B-B14F-4D97-AF65-F5344CB8AC3E}">
        <p14:creationId xmlns:p14="http://schemas.microsoft.com/office/powerpoint/2010/main" val="2302121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8194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محتويات خطة 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5867400" y="1600200"/>
            <a:ext cx="26670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rgbClr val="660033"/>
                </a:solidFill>
              </a:rPr>
              <a:t>1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- عنوان البحث.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2- المقدمة.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3- مشكلة البحث.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4- حدود مشكلة البحث.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5-مسلمات البحث.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6- فرضيات البحث.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7- </a:t>
            </a:r>
            <a:r>
              <a:rPr lang="ar-SA" b="1" dirty="0" err="1">
                <a:solidFill>
                  <a:schemeClr val="accent1">
                    <a:lumMod val="25000"/>
                  </a:schemeClr>
                </a:solidFill>
              </a:rPr>
              <a:t>اجراءات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 البحث.</a:t>
            </a:r>
          </a:p>
        </p:txBody>
      </p:sp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838200" y="1676400"/>
            <a:ext cx="32766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rgbClr val="660033"/>
                </a:solidFill>
              </a:rPr>
              <a:t>1</a:t>
            </a:r>
            <a:r>
              <a:rPr lang="ar-SA" b="1" u="sng" dirty="0">
                <a:solidFill>
                  <a:srgbClr val="660033"/>
                </a:solidFill>
              </a:rPr>
              <a:t>- عنوان البحث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هو مؤشر على مشكلة البحث يوضح مجالها فقط ويجب أن يكون واضح ، سهل وأن يحتوي على الكلمات الأساسية للبحث.</a:t>
            </a:r>
          </a:p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مثال:</a:t>
            </a:r>
            <a:r>
              <a:rPr lang="ar-SA" b="1" u="sng" dirty="0" err="1">
                <a:solidFill>
                  <a:srgbClr val="660033"/>
                </a:solidFill>
              </a:rPr>
              <a:t>إزدواجية</a:t>
            </a:r>
            <a:r>
              <a:rPr lang="ar-SA" b="1" u="sng" dirty="0">
                <a:solidFill>
                  <a:srgbClr val="660033"/>
                </a:solidFill>
              </a:rPr>
              <a:t> اللغة عند طلاب المرحلة الابتدائية</a:t>
            </a: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؟</a:t>
            </a:r>
          </a:p>
        </p:txBody>
      </p:sp>
      <p:sp>
        <p:nvSpPr>
          <p:cNvPr id="59397" name="سهم إلى اليسار 4"/>
          <p:cNvSpPr>
            <a:spLocks noChangeArrowheads="1"/>
          </p:cNvSpPr>
          <p:nvPr/>
        </p:nvSpPr>
        <p:spPr bwMode="auto">
          <a:xfrm>
            <a:off x="4267200" y="1600200"/>
            <a:ext cx="1447800" cy="9906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9900CC"/>
                </a:solidFill>
              </a:rPr>
              <a:t>العنوان</a:t>
            </a:r>
          </a:p>
        </p:txBody>
      </p:sp>
    </p:spTree>
    <p:extLst>
      <p:ext uri="{BB962C8B-B14F-4D97-AF65-F5344CB8AC3E}">
        <p14:creationId xmlns:p14="http://schemas.microsoft.com/office/powerpoint/2010/main" val="1203084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228600" y="990600"/>
            <a:ext cx="75438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rgbClr val="D60093"/>
                </a:solidFill>
              </a:rPr>
              <a:t>1</a:t>
            </a:r>
            <a:r>
              <a:rPr lang="ar-SA" b="1" u="sng" dirty="0">
                <a:solidFill>
                  <a:srgbClr val="D60093"/>
                </a:solidFill>
              </a:rPr>
              <a:t>- تحتوى المقدمة على: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أ- توضيح مجال المشكلة .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ب- توضيح أهمية الموضوع.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ج- توضيح النقص الذي يؤدي إليه عدم القيام بالبحث.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د- استعراض الجهود السابقة التي قام </a:t>
            </a:r>
            <a:r>
              <a:rPr lang="ar-SA" b="1" dirty="0" err="1">
                <a:solidFill>
                  <a:schemeClr val="accent2">
                    <a:lumMod val="75000"/>
                  </a:schemeClr>
                </a:solidFill>
              </a:rPr>
              <a:t>بها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 الباحثون الآخرون في نفس المجال.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ه- توضيح أسباب اختيار المشكلة؟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6- توضيح الجهات المستفيدة من البحث.</a:t>
            </a:r>
          </a:p>
        </p:txBody>
      </p:sp>
      <p:sp>
        <p:nvSpPr>
          <p:cNvPr id="60419" name="سهم إلى اليسار 4"/>
          <p:cNvSpPr>
            <a:spLocks noChangeArrowheads="1"/>
          </p:cNvSpPr>
          <p:nvPr/>
        </p:nvSpPr>
        <p:spPr bwMode="auto">
          <a:xfrm>
            <a:off x="6629400" y="152400"/>
            <a:ext cx="2209800" cy="1219200"/>
          </a:xfrm>
          <a:prstGeom prst="left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sz="3200" b="1">
                <a:solidFill>
                  <a:srgbClr val="006600"/>
                </a:solidFill>
              </a:rPr>
              <a:t>2- المقدمة </a:t>
            </a:r>
          </a:p>
        </p:txBody>
      </p:sp>
    </p:spTree>
    <p:extLst>
      <p:ext uri="{BB962C8B-B14F-4D97-AF65-F5344CB8AC3E}">
        <p14:creationId xmlns:p14="http://schemas.microsoft.com/office/powerpoint/2010/main" val="4118973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914400" y="1447800"/>
            <a:ext cx="75438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الغرض من تحديد المشكلة تحديد مجال البحث وإبعاده وأهميته ويصاغ إما بشكل تقريري أو استفهامي ويفضل الباحثين الشكل الاستفهامي مثال:</a:t>
            </a:r>
          </a:p>
          <a:p>
            <a:pPr algn="r">
              <a:defRPr/>
            </a:pP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D60093"/>
                </a:solidFill>
              </a:rPr>
              <a:t>ما أثر دراسة اللغات الأجنبية على اللغة الأم عند طفل المرحلة الابتدائية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؟</a:t>
            </a:r>
          </a:p>
          <a:p>
            <a:pPr algn="r">
              <a:defRPr/>
            </a:pP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006600"/>
                </a:solidFill>
              </a:rPr>
              <a:t>ما أثر الذكاء على تحصيل طلاب المرحلة المتوسطة؟</a:t>
            </a:r>
          </a:p>
        </p:txBody>
      </p:sp>
      <p:sp>
        <p:nvSpPr>
          <p:cNvPr id="61443" name="سهم إلى اليسار 4"/>
          <p:cNvSpPr>
            <a:spLocks noChangeArrowheads="1"/>
          </p:cNvSpPr>
          <p:nvPr/>
        </p:nvSpPr>
        <p:spPr bwMode="auto">
          <a:xfrm>
            <a:off x="5715000" y="76200"/>
            <a:ext cx="3276600" cy="1371600"/>
          </a:xfrm>
          <a:prstGeom prst="leftArrow">
            <a:avLst>
              <a:gd name="adj1" fmla="val 50000"/>
              <a:gd name="adj2" fmla="val 5000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006600"/>
                </a:solidFill>
              </a:rPr>
              <a:t>3- تحديد مشكلة البحث</a:t>
            </a:r>
          </a:p>
        </p:txBody>
      </p:sp>
    </p:spTree>
    <p:extLst>
      <p:ext uri="{BB962C8B-B14F-4D97-AF65-F5344CB8AC3E}">
        <p14:creationId xmlns:p14="http://schemas.microsoft.com/office/powerpoint/2010/main" val="2630611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914400" y="1447800"/>
            <a:ext cx="75438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هي حدود طوعية يفرضها الباحث على نفسه بهدف المزيد من التحديد والتوجيه لدراسة المشكلة ولتركيز وقته وجهده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مثال عند دراسة موضوع:</a:t>
            </a:r>
          </a:p>
          <a:p>
            <a:pPr algn="r">
              <a:defRPr/>
            </a:pPr>
            <a:r>
              <a:rPr lang="ar-SA" b="1" u="sng" dirty="0">
                <a:solidFill>
                  <a:srgbClr val="D60093"/>
                </a:solidFill>
              </a:rPr>
              <a:t>ما أثر دراسة اللغات الأجنبية على اللغة الأم عند طفل المرحلة الابتدائية</a:t>
            </a: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؟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يمكن أن تكون الحدود: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1- تقتصر الدراسة على اللغة الانجليزية.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2- تقتصر الدراسة على الأطفال بالمدارس الدولية.</a:t>
            </a:r>
          </a:p>
          <a:p>
            <a:pPr algn="r">
              <a:defRPr/>
            </a:pP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2467" name="سهم إلى اليسار 4"/>
          <p:cNvSpPr>
            <a:spLocks noChangeArrowheads="1"/>
          </p:cNvSpPr>
          <p:nvPr/>
        </p:nvSpPr>
        <p:spPr bwMode="auto">
          <a:xfrm>
            <a:off x="6019800" y="76200"/>
            <a:ext cx="2971800" cy="1295400"/>
          </a:xfrm>
          <a:prstGeom prst="left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006600"/>
                </a:solidFill>
              </a:rPr>
              <a:t>4- حدود المشكلة</a:t>
            </a:r>
          </a:p>
        </p:txBody>
      </p:sp>
    </p:spTree>
    <p:extLst>
      <p:ext uri="{BB962C8B-B14F-4D97-AF65-F5344CB8AC3E}">
        <p14:creationId xmlns:p14="http://schemas.microsoft.com/office/powerpoint/2010/main" val="400081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914400" y="1447800"/>
            <a:ext cx="75438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هي عبارات يضعها الباحث لبحثه ويسلم بصحتها دون أن يحتاج لإثباتها وإقامة الدليل عليها.</a:t>
            </a:r>
          </a:p>
          <a:p>
            <a:pPr algn="r">
              <a:defRPr/>
            </a:pPr>
            <a:r>
              <a:rPr lang="ar-SA" b="1" dirty="0">
                <a:solidFill>
                  <a:schemeClr val="accent2">
                    <a:lumMod val="75000"/>
                  </a:schemeClr>
                </a:solidFill>
              </a:rPr>
              <a:t>فهي عبارات واضحة بذاتها أو بديهية لا تحتاج دليل </a:t>
            </a:r>
            <a:r>
              <a:rPr lang="ar-SA" b="1" dirty="0" err="1">
                <a:solidFill>
                  <a:schemeClr val="accent2">
                    <a:lumMod val="75000"/>
                  </a:schemeClr>
                </a:solidFill>
              </a:rPr>
              <a:t>لاثباتها</a:t>
            </a: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مثال عند دراسة موضوع أثر الذكاء على التحصيل: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يسلم الباحث بالمسلمات </a:t>
            </a:r>
            <a:r>
              <a:rPr lang="ar-SA" b="1" u="sng" dirty="0" err="1">
                <a:solidFill>
                  <a:schemeClr val="accent1">
                    <a:lumMod val="50000"/>
                  </a:schemeClr>
                </a:solidFill>
              </a:rPr>
              <a:t>الأتية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1- يمكن تحسين ذكاء الفرد من خلال البرامج التدريبية.</a:t>
            </a:r>
          </a:p>
          <a:p>
            <a:pPr algn="r">
              <a:defRPr/>
            </a:pPr>
            <a:endParaRPr lang="ar-SA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algn="r">
              <a:defRPr/>
            </a:pPr>
            <a:r>
              <a:rPr lang="ar-SA" b="1" u="sng" dirty="0">
                <a:solidFill>
                  <a:srgbClr val="C00000"/>
                </a:solidFill>
              </a:rPr>
              <a:t>الباحث حر في وضع ما يشاء من مسلمات طالما لا تتعارض مع الحقائق العلمية</a:t>
            </a:r>
          </a:p>
        </p:txBody>
      </p:sp>
      <p:sp>
        <p:nvSpPr>
          <p:cNvPr id="63491" name="سهم إلى اليسار 4"/>
          <p:cNvSpPr>
            <a:spLocks noChangeArrowheads="1"/>
          </p:cNvSpPr>
          <p:nvPr/>
        </p:nvSpPr>
        <p:spPr bwMode="auto">
          <a:xfrm>
            <a:off x="6019800" y="76200"/>
            <a:ext cx="2971800" cy="1295400"/>
          </a:xfrm>
          <a:prstGeom prst="left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006600"/>
                </a:solidFill>
              </a:rPr>
              <a:t>5-وضع المسلمات</a:t>
            </a:r>
          </a:p>
        </p:txBody>
      </p:sp>
    </p:spTree>
    <p:extLst>
      <p:ext uri="{BB962C8B-B14F-4D97-AF65-F5344CB8AC3E}">
        <p14:creationId xmlns:p14="http://schemas.microsoft.com/office/powerpoint/2010/main" val="73416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914400" y="1447800"/>
            <a:ext cx="7543800" cy="4876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تعريف الفرض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هي إجابات محتملة </a:t>
            </a:r>
            <a:r>
              <a:rPr lang="ar-SA" b="1" u="sng" dirty="0" err="1">
                <a:solidFill>
                  <a:schemeClr val="accent1">
                    <a:lumMod val="50000"/>
                  </a:schemeClr>
                </a:solidFill>
              </a:rPr>
              <a:t>لأسئلةالبحث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 ، أو لمشكلة الدراسة؟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ويبنى بناء على المعلومات والدراسات السابقة أو الخبرات العملية.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مثال: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1- لا توجد فروق ذات دلالة </a:t>
            </a:r>
            <a:r>
              <a:rPr lang="ar-SA" b="1" u="sng" dirty="0" err="1">
                <a:solidFill>
                  <a:schemeClr val="accent1">
                    <a:lumMod val="50000"/>
                  </a:schemeClr>
                </a:solidFill>
              </a:rPr>
              <a:t>احصائية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 بين مستوى تحصيل البنين وبين مستوى الإناث.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2- توجد فروق ذات دلالة </a:t>
            </a:r>
            <a:r>
              <a:rPr lang="ar-SA" b="1" u="sng" dirty="0" err="1">
                <a:solidFill>
                  <a:schemeClr val="accent1">
                    <a:lumMod val="50000"/>
                  </a:schemeClr>
                </a:solidFill>
              </a:rPr>
              <a:t>احصائية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 بين معرفة الطلاب للمعايير الأخلاقية وبين ممارستهم لها.</a:t>
            </a:r>
          </a:p>
        </p:txBody>
      </p:sp>
      <p:sp>
        <p:nvSpPr>
          <p:cNvPr id="64515" name="سهم إلى اليسار 4"/>
          <p:cNvSpPr>
            <a:spLocks noChangeArrowheads="1"/>
          </p:cNvSpPr>
          <p:nvPr/>
        </p:nvSpPr>
        <p:spPr bwMode="auto">
          <a:xfrm>
            <a:off x="6019800" y="76200"/>
            <a:ext cx="2971800" cy="1295400"/>
          </a:xfrm>
          <a:prstGeom prst="left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006600"/>
                </a:solidFill>
              </a:rPr>
              <a:t>6- وضع الفروض</a:t>
            </a:r>
          </a:p>
        </p:txBody>
      </p:sp>
    </p:spTree>
    <p:extLst>
      <p:ext uri="{BB962C8B-B14F-4D97-AF65-F5344CB8AC3E}">
        <p14:creationId xmlns:p14="http://schemas.microsoft.com/office/powerpoint/2010/main" val="172593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990600"/>
            <a:ext cx="8305800" cy="5791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صفات الفرض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algn="r">
              <a:defRPr/>
            </a:pPr>
            <a:r>
              <a:rPr lang="ar-SA" b="1" u="sng" dirty="0"/>
              <a:t>1- يتحدث الفرض عن متغيرين.</a:t>
            </a:r>
          </a:p>
          <a:p>
            <a:pPr algn="r">
              <a:defRPr/>
            </a:pPr>
            <a:r>
              <a:rPr lang="ar-SA" b="1" u="sng" dirty="0"/>
              <a:t>2- يمكن </a:t>
            </a:r>
            <a:r>
              <a:rPr lang="ar-SA" b="1" u="sng" dirty="0" err="1"/>
              <a:t>اثبات</a:t>
            </a:r>
            <a:r>
              <a:rPr lang="ar-SA" b="1" u="sng" dirty="0"/>
              <a:t> صحته أو عدم صحته.</a:t>
            </a:r>
          </a:p>
          <a:p>
            <a:pPr algn="r">
              <a:defRPr/>
            </a:pPr>
            <a:r>
              <a:rPr lang="ar-SA" b="1" u="sng" dirty="0"/>
              <a:t>3- الفروض قد </a:t>
            </a: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تعبر على وجود فروق وتسمى فروض مباشرة أو موجهة:</a:t>
            </a:r>
          </a:p>
          <a:p>
            <a:pPr algn="r">
              <a:defRPr/>
            </a:pPr>
            <a:r>
              <a:rPr lang="ar-SA" b="1" u="sng" dirty="0">
                <a:solidFill>
                  <a:srgbClr val="D60093"/>
                </a:solidFill>
              </a:rPr>
              <a:t>مثال: توجد علاقة بين كذا وكذا</a:t>
            </a:r>
          </a:p>
          <a:p>
            <a:pPr algn="r">
              <a:defRPr/>
            </a:pPr>
            <a:r>
              <a:rPr lang="ar-SA" b="1" u="sng" dirty="0">
                <a:solidFill>
                  <a:srgbClr val="D60093"/>
                </a:solidFill>
              </a:rPr>
              <a:t>توجد علاقة بين الذكاء والتحصيل.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أو قد تصاغ بشكل تنفي وجود علاقة وتسمى فروض صفرية</a:t>
            </a:r>
          </a:p>
          <a:p>
            <a:pPr algn="r">
              <a:defRPr/>
            </a:pPr>
            <a:r>
              <a:rPr lang="ar-SA" b="1" u="sng" dirty="0">
                <a:solidFill>
                  <a:srgbClr val="D60093"/>
                </a:solidFill>
              </a:rPr>
              <a:t>مثال: لا توجد علاقة بين كذا   وكذا</a:t>
            </a:r>
          </a:p>
          <a:p>
            <a:pPr algn="r">
              <a:defRPr/>
            </a:pPr>
            <a:r>
              <a:rPr lang="ar-SA" b="1" u="sng" dirty="0" err="1">
                <a:solidFill>
                  <a:srgbClr val="D60093"/>
                </a:solidFill>
              </a:rPr>
              <a:t>لاتوجد</a:t>
            </a:r>
            <a:r>
              <a:rPr lang="ar-SA" b="1" u="sng" dirty="0">
                <a:solidFill>
                  <a:srgbClr val="D60093"/>
                </a:solidFill>
              </a:rPr>
              <a:t> علاقة بين الذكاء والتحصيل.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الفرض الصفري أسها في قياسه والتحقق منه، ويعبر عن موضوعية الباحث.</a:t>
            </a:r>
          </a:p>
        </p:txBody>
      </p:sp>
      <p:sp>
        <p:nvSpPr>
          <p:cNvPr id="65539" name="سهم إلى اليسار 4"/>
          <p:cNvSpPr>
            <a:spLocks noChangeArrowheads="1"/>
          </p:cNvSpPr>
          <p:nvPr/>
        </p:nvSpPr>
        <p:spPr bwMode="auto">
          <a:xfrm>
            <a:off x="6019800" y="76200"/>
            <a:ext cx="2971800" cy="1295400"/>
          </a:xfrm>
          <a:prstGeom prst="leftArrow">
            <a:avLst>
              <a:gd name="adj1" fmla="val 50000"/>
              <a:gd name="adj2" fmla="val 5000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ar-SA" b="1">
                <a:solidFill>
                  <a:srgbClr val="006600"/>
                </a:solidFill>
              </a:rPr>
              <a:t>6-تابع الفروض</a:t>
            </a:r>
          </a:p>
        </p:txBody>
      </p:sp>
    </p:spTree>
    <p:extLst>
      <p:ext uri="{BB962C8B-B14F-4D97-AF65-F5344CB8AC3E}">
        <p14:creationId xmlns:p14="http://schemas.microsoft.com/office/powerpoint/2010/main" val="196178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عرض على الشاشة (3:4)‏</PresentationFormat>
  <Paragraphs>83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2019-03-14T05:27:35Z</dcterms:modified>
</cp:coreProperties>
</file>