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85" d="100"/>
          <a:sy n="85" d="100"/>
        </p:scale>
        <p:origin x="-15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332FD8C-7EFF-479D-8100-9020A4EB9CEE}" type="datetimeFigureOut">
              <a:rPr lang="ar-IQ" smtClean="0"/>
              <a:t>08/07/1440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2B677F5-2688-416D-B2A3-3AAC9EB715E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90109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CF6D52F0-AA52-4D55-8255-D4CB6061E4FA}" type="slidenum">
              <a:rPr lang="ar-SA" sz="1200" smtClean="0"/>
              <a:pPr eaLnBrk="1" hangingPunct="1"/>
              <a:t>1</a:t>
            </a:fld>
            <a:endParaRPr lang="en-US" sz="1200" smtClean="0"/>
          </a:p>
        </p:txBody>
      </p:sp>
      <p:sp>
        <p:nvSpPr>
          <p:cNvPr id="2119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1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631183B2-2BA5-41B6-94C8-4EF7439D7955}" type="slidenum">
              <a:rPr lang="ar-SA" sz="1200" smtClean="0"/>
              <a:pPr eaLnBrk="1" hangingPunct="1"/>
              <a:t>10</a:t>
            </a:fld>
            <a:endParaRPr lang="en-US" sz="1200" smtClean="0"/>
          </a:p>
        </p:txBody>
      </p:sp>
      <p:sp>
        <p:nvSpPr>
          <p:cNvPr id="2211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1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B172FFB-784A-430D-9DA7-14A48A96B3D5}" type="slidenum">
              <a:rPr lang="ar-SA" sz="1200" smtClean="0"/>
              <a:pPr eaLnBrk="1" hangingPunct="1"/>
              <a:t>2</a:t>
            </a:fld>
            <a:endParaRPr lang="en-US" sz="1200" smtClean="0"/>
          </a:p>
        </p:txBody>
      </p:sp>
      <p:sp>
        <p:nvSpPr>
          <p:cNvPr id="2129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91526905-55A0-44FE-A620-4308B1BAD2DB}" type="slidenum">
              <a:rPr lang="ar-SA" sz="1200" smtClean="0"/>
              <a:pPr eaLnBrk="1" hangingPunct="1"/>
              <a:t>3</a:t>
            </a:fld>
            <a:endParaRPr lang="en-US" sz="1200" smtClean="0"/>
          </a:p>
        </p:txBody>
      </p:sp>
      <p:sp>
        <p:nvSpPr>
          <p:cNvPr id="2140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1E9F22F2-345A-4C2F-8EC7-ECB3E29ED6BE}" type="slidenum">
              <a:rPr lang="ar-SA" sz="1200" smtClean="0"/>
              <a:pPr eaLnBrk="1" hangingPunct="1"/>
              <a:t>4</a:t>
            </a:fld>
            <a:endParaRPr lang="en-US" sz="1200" smtClean="0"/>
          </a:p>
        </p:txBody>
      </p:sp>
      <p:sp>
        <p:nvSpPr>
          <p:cNvPr id="2150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2C9FBCE1-D51A-4507-BA1F-99D9B64F13AE}" type="slidenum">
              <a:rPr lang="ar-SA" sz="1200" smtClean="0"/>
              <a:pPr eaLnBrk="1" hangingPunct="1"/>
              <a:t>5</a:t>
            </a:fld>
            <a:endParaRPr lang="en-US" sz="1200" smtClean="0"/>
          </a:p>
        </p:txBody>
      </p:sp>
      <p:sp>
        <p:nvSpPr>
          <p:cNvPr id="2160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C8CF259E-F05F-44E3-84B5-2C8630979B54}" type="slidenum">
              <a:rPr lang="ar-SA" sz="1200" smtClean="0"/>
              <a:pPr eaLnBrk="1" hangingPunct="1"/>
              <a:t>6</a:t>
            </a:fld>
            <a:endParaRPr lang="en-US" sz="1200" smtClean="0"/>
          </a:p>
        </p:txBody>
      </p:sp>
      <p:sp>
        <p:nvSpPr>
          <p:cNvPr id="2170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FE387DD9-1FB6-4D70-B6E6-983B5CBBC1C1}" type="slidenum">
              <a:rPr lang="ar-SA" sz="1200" smtClean="0"/>
              <a:pPr eaLnBrk="1" hangingPunct="1"/>
              <a:t>7</a:t>
            </a:fld>
            <a:endParaRPr lang="en-US" sz="1200" smtClean="0"/>
          </a:p>
        </p:txBody>
      </p:sp>
      <p:sp>
        <p:nvSpPr>
          <p:cNvPr id="2181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8DB555FE-D10B-4937-BCF2-E822D034B2D9}" type="slidenum">
              <a:rPr lang="ar-SA" sz="1200" smtClean="0"/>
              <a:pPr eaLnBrk="1" hangingPunct="1"/>
              <a:t>8</a:t>
            </a:fld>
            <a:endParaRPr lang="en-US" sz="1200" smtClean="0"/>
          </a:p>
        </p:txBody>
      </p:sp>
      <p:sp>
        <p:nvSpPr>
          <p:cNvPr id="2191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983BA5D4-ECFA-4077-9837-6E08BDAA478C}" type="slidenum">
              <a:rPr lang="ar-SA" sz="1200" smtClean="0"/>
              <a:pPr eaLnBrk="1" hangingPunct="1"/>
              <a:t>9</a:t>
            </a:fld>
            <a:endParaRPr lang="en-US" sz="1200" smtClean="0"/>
          </a:p>
        </p:txBody>
      </p:sp>
      <p:sp>
        <p:nvSpPr>
          <p:cNvPr id="2201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0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08/07/1440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08/07/1440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08/07/1440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08/07/1440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08/07/1440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08/07/1440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08/07/1440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 descr="نسيج زهري"/>
          <p:cNvSpPr>
            <a:spLocks noChangeArrowheads="1"/>
          </p:cNvSpPr>
          <p:nvPr/>
        </p:nvSpPr>
        <p:spPr bwMode="auto">
          <a:xfrm>
            <a:off x="0" y="1295400"/>
            <a:ext cx="8839200" cy="3048000"/>
          </a:xfrm>
          <a:prstGeom prst="star8">
            <a:avLst>
              <a:gd name="adj" fmla="val 38250"/>
            </a:avLst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CC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ar-SA" sz="3200" b="1" dirty="0">
                <a:solidFill>
                  <a:schemeClr val="accent1">
                    <a:lumMod val="25000"/>
                  </a:schemeClr>
                </a:solidFill>
              </a:rPr>
              <a:t>تابع أساسيات البحث العلمي</a:t>
            </a:r>
          </a:p>
          <a:p>
            <a:pPr>
              <a:defRPr/>
            </a:pPr>
            <a:r>
              <a:rPr lang="ar-SA" sz="3200" b="1" dirty="0">
                <a:solidFill>
                  <a:schemeClr val="accent1">
                    <a:lumMod val="25000"/>
                  </a:schemeClr>
                </a:solidFill>
              </a:rPr>
              <a:t>خطة البحث</a:t>
            </a:r>
          </a:p>
        </p:txBody>
      </p:sp>
    </p:spTree>
    <p:extLst>
      <p:ext uri="{BB962C8B-B14F-4D97-AF65-F5344CB8AC3E}">
        <p14:creationId xmlns:p14="http://schemas.microsoft.com/office/powerpoint/2010/main" val="15879551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2"/>
          <p:cNvSpPr>
            <a:spLocks noChangeArrowheads="1"/>
          </p:cNvSpPr>
          <p:nvPr/>
        </p:nvSpPr>
        <p:spPr bwMode="auto">
          <a:xfrm>
            <a:off x="457200" y="1676400"/>
            <a:ext cx="8305800" cy="3200400"/>
          </a:xfrm>
          <a:prstGeom prst="roundRect">
            <a:avLst>
              <a:gd name="adj" fmla="val 16667"/>
            </a:avLst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>
              <a:defRPr/>
            </a:pPr>
            <a:r>
              <a:rPr lang="ar-SA" b="1" u="sng" dirty="0">
                <a:solidFill>
                  <a:srgbClr val="660033"/>
                </a:solidFill>
              </a:rPr>
              <a:t>الإجابة على أسئلة الدراسة يتطلب مجموعة من الإجراءات:</a:t>
            </a:r>
          </a:p>
          <a:p>
            <a:pPr algn="r">
              <a:defRPr/>
            </a:pPr>
            <a:r>
              <a:rPr lang="ar-SA" b="1" dirty="0">
                <a:solidFill>
                  <a:schemeClr val="accent1">
                    <a:lumMod val="50000"/>
                  </a:schemeClr>
                </a:solidFill>
              </a:rPr>
              <a:t>1- تحديد مجتمع الدراسة وتحديد طريقة اختيارها.</a:t>
            </a:r>
          </a:p>
          <a:p>
            <a:pPr algn="r">
              <a:defRPr/>
            </a:pPr>
            <a:r>
              <a:rPr lang="ar-SA" b="1" dirty="0">
                <a:solidFill>
                  <a:schemeClr val="accent1">
                    <a:lumMod val="50000"/>
                  </a:schemeClr>
                </a:solidFill>
              </a:rPr>
              <a:t>2- تحديد الأدوات والمقاييس لتحقيق الأهداف.</a:t>
            </a:r>
          </a:p>
          <a:p>
            <a:pPr algn="r">
              <a:defRPr/>
            </a:pPr>
            <a:r>
              <a:rPr lang="ar-SA" b="1" dirty="0">
                <a:solidFill>
                  <a:schemeClr val="accent1">
                    <a:lumMod val="50000"/>
                  </a:schemeClr>
                </a:solidFill>
              </a:rPr>
              <a:t>3- الطرق والأساليب التي سيستخدمها الباحث لإثبات صحة الفروض.</a:t>
            </a:r>
          </a:p>
          <a:p>
            <a:pPr algn="r">
              <a:defRPr/>
            </a:pPr>
            <a:r>
              <a:rPr lang="ar-SA" b="1" dirty="0">
                <a:solidFill>
                  <a:schemeClr val="accent1">
                    <a:lumMod val="50000"/>
                  </a:schemeClr>
                </a:solidFill>
              </a:rPr>
              <a:t>4- الأساليب الإحصائية لتحليل النتائج.</a:t>
            </a:r>
          </a:p>
        </p:txBody>
      </p:sp>
      <p:sp>
        <p:nvSpPr>
          <p:cNvPr id="66563" name="سهم إلى اليسار 4"/>
          <p:cNvSpPr>
            <a:spLocks noChangeArrowheads="1"/>
          </p:cNvSpPr>
          <p:nvPr/>
        </p:nvSpPr>
        <p:spPr bwMode="auto">
          <a:xfrm>
            <a:off x="6019800" y="76200"/>
            <a:ext cx="2971800" cy="1295400"/>
          </a:xfrm>
          <a:prstGeom prst="leftArrow">
            <a:avLst>
              <a:gd name="adj1" fmla="val 50000"/>
              <a:gd name="adj2" fmla="val 50003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ar-SA" b="1">
                <a:solidFill>
                  <a:srgbClr val="006600"/>
                </a:solidFill>
              </a:rPr>
              <a:t>7- اجراءات الدراسة</a:t>
            </a:r>
          </a:p>
        </p:txBody>
      </p:sp>
    </p:spTree>
    <p:extLst>
      <p:ext uri="{BB962C8B-B14F-4D97-AF65-F5344CB8AC3E}">
        <p14:creationId xmlns:p14="http://schemas.microsoft.com/office/powerpoint/2010/main" val="28858483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 descr="نسيج زهري"/>
          <p:cNvSpPr>
            <a:spLocks noChangeArrowheads="1"/>
          </p:cNvSpPr>
          <p:nvPr/>
        </p:nvSpPr>
        <p:spPr bwMode="auto">
          <a:xfrm>
            <a:off x="152400" y="457200"/>
            <a:ext cx="2133600" cy="1219200"/>
          </a:xfrm>
          <a:prstGeom prst="star8">
            <a:avLst>
              <a:gd name="adj" fmla="val 38250"/>
            </a:avLst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CC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ar-SA" sz="2400" b="1" dirty="0">
                <a:solidFill>
                  <a:schemeClr val="accent1">
                    <a:lumMod val="25000"/>
                  </a:schemeClr>
                </a:solidFill>
              </a:rPr>
              <a:t>تعريف خطة البحث</a:t>
            </a:r>
          </a:p>
        </p:txBody>
      </p:sp>
      <p:sp>
        <p:nvSpPr>
          <p:cNvPr id="10" name="مستطيل مستدير الزوايا 2"/>
          <p:cNvSpPr>
            <a:spLocks noChangeArrowheads="1"/>
          </p:cNvSpPr>
          <p:nvPr/>
        </p:nvSpPr>
        <p:spPr bwMode="auto">
          <a:xfrm>
            <a:off x="76200" y="1905000"/>
            <a:ext cx="8763000" cy="4572000"/>
          </a:xfrm>
          <a:prstGeom prst="roundRect">
            <a:avLst>
              <a:gd name="adj" fmla="val 16667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/>
            <a:r>
              <a:rPr lang="ar-SA" b="1" u="sng">
                <a:solidFill>
                  <a:srgbClr val="D60093"/>
                </a:solidFill>
              </a:rPr>
              <a:t>خطة البحث:</a:t>
            </a:r>
          </a:p>
          <a:p>
            <a:pPr algn="r"/>
            <a:r>
              <a:rPr lang="ar-SA" b="1">
                <a:solidFill>
                  <a:srgbClr val="006600"/>
                </a:solidFill>
              </a:rPr>
              <a:t>هي تقرير يكتبه الباحث بعد قيامه بالدراسات المسحية الأولية في مجال المشكلة التي اختار دراستها، ويوضح فيه أهمية المشكلة ، وسبب اختيارها، وأبعادها وحدودها واجراءاتها وفروضها. </a:t>
            </a:r>
          </a:p>
          <a:p>
            <a:pPr algn="r"/>
            <a:endParaRPr lang="ar-SA" b="1" u="sng">
              <a:solidFill>
                <a:srgbClr val="7030A0"/>
              </a:solidFill>
            </a:endParaRPr>
          </a:p>
          <a:p>
            <a:pPr algn="r"/>
            <a:r>
              <a:rPr lang="ar-SA" b="1">
                <a:solidFill>
                  <a:srgbClr val="660033"/>
                </a:solidFill>
              </a:rPr>
              <a:t>بعد إعدادها تعرض على سمينار علمي يستفيد فيه الباحث من المناقشة العلمية من المتخصصين ، ثم تعتمد الخطة لتمثل وثيقة بين الباحث والمؤسسة التي ترف على البحث.</a:t>
            </a:r>
          </a:p>
        </p:txBody>
      </p:sp>
    </p:spTree>
    <p:extLst>
      <p:ext uri="{BB962C8B-B14F-4D97-AF65-F5344CB8AC3E}">
        <p14:creationId xmlns:p14="http://schemas.microsoft.com/office/powerpoint/2010/main" val="23021219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 descr="نسيج زهري"/>
          <p:cNvSpPr>
            <a:spLocks noChangeArrowheads="1"/>
          </p:cNvSpPr>
          <p:nvPr/>
        </p:nvSpPr>
        <p:spPr bwMode="auto">
          <a:xfrm>
            <a:off x="152400" y="457200"/>
            <a:ext cx="2819400" cy="1143000"/>
          </a:xfrm>
          <a:prstGeom prst="star8">
            <a:avLst>
              <a:gd name="adj" fmla="val 38250"/>
            </a:avLst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CC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ar-SA" sz="2400" b="1" dirty="0">
                <a:solidFill>
                  <a:schemeClr val="accent1">
                    <a:lumMod val="25000"/>
                  </a:schemeClr>
                </a:solidFill>
              </a:rPr>
              <a:t>محتويات خطة </a:t>
            </a:r>
          </a:p>
          <a:p>
            <a:pPr>
              <a:defRPr/>
            </a:pPr>
            <a:r>
              <a:rPr lang="ar-SA" sz="2400" b="1" dirty="0">
                <a:solidFill>
                  <a:schemeClr val="accent1">
                    <a:lumMod val="25000"/>
                  </a:schemeClr>
                </a:solidFill>
              </a:rPr>
              <a:t>البحث</a:t>
            </a:r>
          </a:p>
        </p:txBody>
      </p:sp>
      <p:sp>
        <p:nvSpPr>
          <p:cNvPr id="10" name="مستطيل مستدير الزوايا 2"/>
          <p:cNvSpPr>
            <a:spLocks noChangeArrowheads="1"/>
          </p:cNvSpPr>
          <p:nvPr/>
        </p:nvSpPr>
        <p:spPr bwMode="auto">
          <a:xfrm>
            <a:off x="5867400" y="1600200"/>
            <a:ext cx="2667000" cy="4876800"/>
          </a:xfrm>
          <a:prstGeom prst="roundRect">
            <a:avLst>
              <a:gd name="adj" fmla="val 16667"/>
            </a:avLst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>
              <a:defRPr/>
            </a:pPr>
            <a:r>
              <a:rPr lang="ar-SA" b="1" dirty="0">
                <a:solidFill>
                  <a:srgbClr val="660033"/>
                </a:solidFill>
              </a:rPr>
              <a:t>1</a:t>
            </a:r>
            <a:r>
              <a:rPr lang="ar-SA" b="1" dirty="0">
                <a:solidFill>
                  <a:schemeClr val="accent1">
                    <a:lumMod val="25000"/>
                  </a:schemeClr>
                </a:solidFill>
              </a:rPr>
              <a:t>- عنوان البحث.</a:t>
            </a:r>
          </a:p>
          <a:p>
            <a:pPr algn="r">
              <a:defRPr/>
            </a:pPr>
            <a:r>
              <a:rPr lang="ar-SA" b="1" dirty="0">
                <a:solidFill>
                  <a:schemeClr val="accent1">
                    <a:lumMod val="25000"/>
                  </a:schemeClr>
                </a:solidFill>
              </a:rPr>
              <a:t>2- المقدمة.</a:t>
            </a:r>
          </a:p>
          <a:p>
            <a:pPr algn="r">
              <a:defRPr/>
            </a:pPr>
            <a:r>
              <a:rPr lang="ar-SA" b="1" dirty="0">
                <a:solidFill>
                  <a:schemeClr val="accent1">
                    <a:lumMod val="25000"/>
                  </a:schemeClr>
                </a:solidFill>
              </a:rPr>
              <a:t>3- مشكلة البحث.</a:t>
            </a:r>
          </a:p>
          <a:p>
            <a:pPr algn="r">
              <a:defRPr/>
            </a:pPr>
            <a:r>
              <a:rPr lang="ar-SA" b="1" dirty="0">
                <a:solidFill>
                  <a:schemeClr val="accent1">
                    <a:lumMod val="25000"/>
                  </a:schemeClr>
                </a:solidFill>
              </a:rPr>
              <a:t>4- حدود مشكلة البحث.</a:t>
            </a:r>
          </a:p>
          <a:p>
            <a:pPr algn="r">
              <a:defRPr/>
            </a:pPr>
            <a:r>
              <a:rPr lang="ar-SA" b="1" dirty="0">
                <a:solidFill>
                  <a:schemeClr val="accent1">
                    <a:lumMod val="25000"/>
                  </a:schemeClr>
                </a:solidFill>
              </a:rPr>
              <a:t>5-مسلمات البحث.</a:t>
            </a:r>
          </a:p>
          <a:p>
            <a:pPr algn="r">
              <a:defRPr/>
            </a:pPr>
            <a:r>
              <a:rPr lang="ar-SA" b="1" dirty="0">
                <a:solidFill>
                  <a:schemeClr val="accent1">
                    <a:lumMod val="25000"/>
                  </a:schemeClr>
                </a:solidFill>
              </a:rPr>
              <a:t>6- فرضيات البحث.</a:t>
            </a:r>
          </a:p>
          <a:p>
            <a:pPr algn="r">
              <a:defRPr/>
            </a:pPr>
            <a:r>
              <a:rPr lang="ar-SA" b="1" dirty="0">
                <a:solidFill>
                  <a:schemeClr val="accent1">
                    <a:lumMod val="25000"/>
                  </a:schemeClr>
                </a:solidFill>
              </a:rPr>
              <a:t>7- </a:t>
            </a:r>
            <a:r>
              <a:rPr lang="ar-SA" b="1" dirty="0" err="1">
                <a:solidFill>
                  <a:schemeClr val="accent1">
                    <a:lumMod val="25000"/>
                  </a:schemeClr>
                </a:solidFill>
              </a:rPr>
              <a:t>اجراءات</a:t>
            </a:r>
            <a:r>
              <a:rPr lang="ar-SA" b="1" dirty="0">
                <a:solidFill>
                  <a:schemeClr val="accent1">
                    <a:lumMod val="25000"/>
                  </a:schemeClr>
                </a:solidFill>
              </a:rPr>
              <a:t> البحث.</a:t>
            </a:r>
          </a:p>
        </p:txBody>
      </p:sp>
      <p:sp>
        <p:nvSpPr>
          <p:cNvPr id="4" name="مستطيل مستدير الزوايا 2"/>
          <p:cNvSpPr>
            <a:spLocks noChangeArrowheads="1"/>
          </p:cNvSpPr>
          <p:nvPr/>
        </p:nvSpPr>
        <p:spPr bwMode="auto">
          <a:xfrm>
            <a:off x="838200" y="1676400"/>
            <a:ext cx="3276600" cy="4876800"/>
          </a:xfrm>
          <a:prstGeom prst="roundRect">
            <a:avLst>
              <a:gd name="adj" fmla="val 16667"/>
            </a:avLst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>
              <a:defRPr/>
            </a:pPr>
            <a:r>
              <a:rPr lang="ar-SA" b="1" dirty="0">
                <a:solidFill>
                  <a:srgbClr val="660033"/>
                </a:solidFill>
              </a:rPr>
              <a:t>1</a:t>
            </a:r>
            <a:r>
              <a:rPr lang="ar-SA" b="1" u="sng" dirty="0">
                <a:solidFill>
                  <a:srgbClr val="660033"/>
                </a:solidFill>
              </a:rPr>
              <a:t>- عنوان البحث</a:t>
            </a:r>
            <a:r>
              <a:rPr lang="ar-SA" b="1" dirty="0">
                <a:solidFill>
                  <a:schemeClr val="accent1">
                    <a:lumMod val="25000"/>
                  </a:schemeClr>
                </a:solidFill>
              </a:rPr>
              <a:t>.</a:t>
            </a:r>
          </a:p>
          <a:p>
            <a:pPr algn="r">
              <a:defRPr/>
            </a:pPr>
            <a:r>
              <a:rPr lang="ar-SA" b="1" dirty="0">
                <a:solidFill>
                  <a:schemeClr val="accent1">
                    <a:lumMod val="25000"/>
                  </a:schemeClr>
                </a:solidFill>
              </a:rPr>
              <a:t>هو مؤشر على مشكلة البحث يوضح مجالها فقط ويجب أن يكون واضح ، سهل وأن يحتوي على الكلمات الأساسية للبحث.</a:t>
            </a:r>
          </a:p>
          <a:p>
            <a:pPr algn="r">
              <a:defRPr/>
            </a:pPr>
            <a:r>
              <a:rPr lang="ar-SA" b="1" u="sng" dirty="0">
                <a:solidFill>
                  <a:srgbClr val="660033"/>
                </a:solidFill>
              </a:rPr>
              <a:t>مثال:</a:t>
            </a:r>
            <a:r>
              <a:rPr lang="ar-SA" b="1" u="sng" dirty="0" err="1">
                <a:solidFill>
                  <a:srgbClr val="660033"/>
                </a:solidFill>
              </a:rPr>
              <a:t>إزدواجية</a:t>
            </a:r>
            <a:r>
              <a:rPr lang="ar-SA" b="1" u="sng" dirty="0">
                <a:solidFill>
                  <a:srgbClr val="660033"/>
                </a:solidFill>
              </a:rPr>
              <a:t> اللغة عند طلاب المرحلة الابتدائية</a:t>
            </a:r>
            <a:r>
              <a:rPr lang="ar-SA" b="1" dirty="0">
                <a:solidFill>
                  <a:schemeClr val="accent1">
                    <a:lumMod val="25000"/>
                  </a:schemeClr>
                </a:solidFill>
              </a:rPr>
              <a:t>؟</a:t>
            </a:r>
          </a:p>
        </p:txBody>
      </p:sp>
      <p:sp>
        <p:nvSpPr>
          <p:cNvPr id="59397" name="سهم إلى اليسار 4"/>
          <p:cNvSpPr>
            <a:spLocks noChangeArrowheads="1"/>
          </p:cNvSpPr>
          <p:nvPr/>
        </p:nvSpPr>
        <p:spPr bwMode="auto">
          <a:xfrm>
            <a:off x="4267200" y="1600200"/>
            <a:ext cx="1447800" cy="990600"/>
          </a:xfrm>
          <a:prstGeom prst="leftArrow">
            <a:avLst>
              <a:gd name="adj1" fmla="val 50000"/>
              <a:gd name="adj2" fmla="val 4999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ar-SA" b="1">
                <a:solidFill>
                  <a:srgbClr val="9900CC"/>
                </a:solidFill>
              </a:rPr>
              <a:t>العنوان</a:t>
            </a:r>
          </a:p>
        </p:txBody>
      </p:sp>
    </p:spTree>
    <p:extLst>
      <p:ext uri="{BB962C8B-B14F-4D97-AF65-F5344CB8AC3E}">
        <p14:creationId xmlns:p14="http://schemas.microsoft.com/office/powerpoint/2010/main" val="12030843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2"/>
          <p:cNvSpPr>
            <a:spLocks noChangeArrowheads="1"/>
          </p:cNvSpPr>
          <p:nvPr/>
        </p:nvSpPr>
        <p:spPr bwMode="auto">
          <a:xfrm>
            <a:off x="228600" y="990600"/>
            <a:ext cx="7543800" cy="4876800"/>
          </a:xfrm>
          <a:prstGeom prst="roundRect">
            <a:avLst>
              <a:gd name="adj" fmla="val 16667"/>
            </a:avLst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>
              <a:defRPr/>
            </a:pPr>
            <a:r>
              <a:rPr lang="ar-SA" b="1" dirty="0">
                <a:solidFill>
                  <a:srgbClr val="D60093"/>
                </a:solidFill>
              </a:rPr>
              <a:t>1</a:t>
            </a:r>
            <a:r>
              <a:rPr lang="ar-SA" b="1" u="sng" dirty="0">
                <a:solidFill>
                  <a:srgbClr val="D60093"/>
                </a:solidFill>
              </a:rPr>
              <a:t>- تحتوى المقدمة على:</a:t>
            </a:r>
          </a:p>
          <a:p>
            <a:pPr algn="r">
              <a:defRPr/>
            </a:pPr>
            <a:r>
              <a:rPr lang="ar-SA" b="1" dirty="0">
                <a:solidFill>
                  <a:schemeClr val="accent2">
                    <a:lumMod val="75000"/>
                  </a:schemeClr>
                </a:solidFill>
              </a:rPr>
              <a:t>أ- توضيح مجال المشكلة .</a:t>
            </a:r>
          </a:p>
          <a:p>
            <a:pPr algn="r">
              <a:defRPr/>
            </a:pPr>
            <a:r>
              <a:rPr lang="ar-SA" b="1" dirty="0">
                <a:solidFill>
                  <a:schemeClr val="accent2">
                    <a:lumMod val="75000"/>
                  </a:schemeClr>
                </a:solidFill>
              </a:rPr>
              <a:t>ب- توضيح أهمية الموضوع.</a:t>
            </a:r>
          </a:p>
          <a:p>
            <a:pPr algn="r">
              <a:defRPr/>
            </a:pPr>
            <a:r>
              <a:rPr lang="ar-SA" b="1" dirty="0">
                <a:solidFill>
                  <a:schemeClr val="accent2">
                    <a:lumMod val="75000"/>
                  </a:schemeClr>
                </a:solidFill>
              </a:rPr>
              <a:t>ج- توضيح النقص الذي يؤدي إليه عدم القيام بالبحث.</a:t>
            </a:r>
          </a:p>
          <a:p>
            <a:pPr algn="r">
              <a:defRPr/>
            </a:pPr>
            <a:r>
              <a:rPr lang="ar-SA" b="1" dirty="0">
                <a:solidFill>
                  <a:schemeClr val="accent2">
                    <a:lumMod val="75000"/>
                  </a:schemeClr>
                </a:solidFill>
              </a:rPr>
              <a:t>د- استعراض الجهود السابقة التي قام </a:t>
            </a:r>
            <a:r>
              <a:rPr lang="ar-SA" b="1" dirty="0" err="1">
                <a:solidFill>
                  <a:schemeClr val="accent2">
                    <a:lumMod val="75000"/>
                  </a:schemeClr>
                </a:solidFill>
              </a:rPr>
              <a:t>بها</a:t>
            </a:r>
            <a:r>
              <a:rPr lang="ar-SA" b="1" dirty="0">
                <a:solidFill>
                  <a:schemeClr val="accent2">
                    <a:lumMod val="75000"/>
                  </a:schemeClr>
                </a:solidFill>
              </a:rPr>
              <a:t> الباحثون الآخرون في نفس المجال.</a:t>
            </a:r>
          </a:p>
          <a:p>
            <a:pPr algn="r">
              <a:defRPr/>
            </a:pPr>
            <a:r>
              <a:rPr lang="ar-SA" b="1" dirty="0">
                <a:solidFill>
                  <a:schemeClr val="accent2">
                    <a:lumMod val="75000"/>
                  </a:schemeClr>
                </a:solidFill>
              </a:rPr>
              <a:t>ه- توضيح أسباب اختيار المشكلة؟</a:t>
            </a:r>
          </a:p>
          <a:p>
            <a:pPr algn="r">
              <a:defRPr/>
            </a:pPr>
            <a:r>
              <a:rPr lang="ar-SA" b="1" dirty="0">
                <a:solidFill>
                  <a:schemeClr val="accent2">
                    <a:lumMod val="75000"/>
                  </a:schemeClr>
                </a:solidFill>
              </a:rPr>
              <a:t>6- توضيح الجهات المستفيدة من البحث.</a:t>
            </a:r>
          </a:p>
        </p:txBody>
      </p:sp>
      <p:sp>
        <p:nvSpPr>
          <p:cNvPr id="60419" name="سهم إلى اليسار 4"/>
          <p:cNvSpPr>
            <a:spLocks noChangeArrowheads="1"/>
          </p:cNvSpPr>
          <p:nvPr/>
        </p:nvSpPr>
        <p:spPr bwMode="auto">
          <a:xfrm>
            <a:off x="6629400" y="152400"/>
            <a:ext cx="2209800" cy="1219200"/>
          </a:xfrm>
          <a:prstGeom prst="leftArrow">
            <a:avLst>
              <a:gd name="adj1" fmla="val 50000"/>
              <a:gd name="adj2" fmla="val 50003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ar-SA" sz="3200" b="1">
                <a:solidFill>
                  <a:srgbClr val="006600"/>
                </a:solidFill>
              </a:rPr>
              <a:t>2- المقدمة </a:t>
            </a:r>
          </a:p>
        </p:txBody>
      </p:sp>
    </p:spTree>
    <p:extLst>
      <p:ext uri="{BB962C8B-B14F-4D97-AF65-F5344CB8AC3E}">
        <p14:creationId xmlns:p14="http://schemas.microsoft.com/office/powerpoint/2010/main" val="41189735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2"/>
          <p:cNvSpPr>
            <a:spLocks noChangeArrowheads="1"/>
          </p:cNvSpPr>
          <p:nvPr/>
        </p:nvSpPr>
        <p:spPr bwMode="auto">
          <a:xfrm>
            <a:off x="914400" y="1447800"/>
            <a:ext cx="7543800" cy="4876800"/>
          </a:xfrm>
          <a:prstGeom prst="roundRect">
            <a:avLst>
              <a:gd name="adj" fmla="val 16667"/>
            </a:avLst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>
              <a:defRPr/>
            </a:pPr>
            <a:r>
              <a:rPr lang="ar-SA" b="1" dirty="0">
                <a:solidFill>
                  <a:schemeClr val="accent2">
                    <a:lumMod val="75000"/>
                  </a:schemeClr>
                </a:solidFill>
              </a:rPr>
              <a:t>الغرض من تحديد المشكلة تحديد مجال البحث وإبعاده وأهميته ويصاغ إما بشكل تقريري أو استفهامي ويفضل الباحثين الشكل الاستفهامي مثال:</a:t>
            </a:r>
          </a:p>
          <a:p>
            <a:pPr algn="r">
              <a:defRPr/>
            </a:pPr>
            <a:endParaRPr lang="ar-SA" b="1" dirty="0">
              <a:solidFill>
                <a:schemeClr val="accent2">
                  <a:lumMod val="75000"/>
                </a:schemeClr>
              </a:solidFill>
            </a:endParaRPr>
          </a:p>
          <a:p>
            <a:pPr algn="r">
              <a:defRPr/>
            </a:pPr>
            <a:r>
              <a:rPr lang="ar-SA" b="1" u="sng" dirty="0">
                <a:solidFill>
                  <a:srgbClr val="D60093"/>
                </a:solidFill>
              </a:rPr>
              <a:t>ما أثر دراسة اللغات الأجنبية على اللغة الأم عند طفل المرحلة الابتدائية</a:t>
            </a:r>
            <a:r>
              <a:rPr lang="ar-SA" b="1" dirty="0">
                <a:solidFill>
                  <a:schemeClr val="accent2">
                    <a:lumMod val="75000"/>
                  </a:schemeClr>
                </a:solidFill>
              </a:rPr>
              <a:t>؟</a:t>
            </a:r>
          </a:p>
          <a:p>
            <a:pPr algn="r">
              <a:defRPr/>
            </a:pPr>
            <a:endParaRPr lang="ar-SA" b="1" dirty="0">
              <a:solidFill>
                <a:schemeClr val="accent2">
                  <a:lumMod val="75000"/>
                </a:schemeClr>
              </a:solidFill>
            </a:endParaRPr>
          </a:p>
          <a:p>
            <a:pPr algn="r">
              <a:defRPr/>
            </a:pPr>
            <a:r>
              <a:rPr lang="ar-SA" b="1" u="sng" dirty="0">
                <a:solidFill>
                  <a:srgbClr val="006600"/>
                </a:solidFill>
              </a:rPr>
              <a:t>ما أثر الذكاء على تحصيل طلاب المرحلة المتوسطة؟</a:t>
            </a:r>
          </a:p>
        </p:txBody>
      </p:sp>
      <p:sp>
        <p:nvSpPr>
          <p:cNvPr id="61443" name="سهم إلى اليسار 4"/>
          <p:cNvSpPr>
            <a:spLocks noChangeArrowheads="1"/>
          </p:cNvSpPr>
          <p:nvPr/>
        </p:nvSpPr>
        <p:spPr bwMode="auto">
          <a:xfrm>
            <a:off x="5715000" y="76200"/>
            <a:ext cx="3276600" cy="1371600"/>
          </a:xfrm>
          <a:prstGeom prst="leftArrow">
            <a:avLst>
              <a:gd name="adj1" fmla="val 50000"/>
              <a:gd name="adj2" fmla="val 50001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ar-SA" b="1">
                <a:solidFill>
                  <a:srgbClr val="006600"/>
                </a:solidFill>
              </a:rPr>
              <a:t>3- تحديد مشكلة البحث</a:t>
            </a:r>
          </a:p>
        </p:txBody>
      </p:sp>
    </p:spTree>
    <p:extLst>
      <p:ext uri="{BB962C8B-B14F-4D97-AF65-F5344CB8AC3E}">
        <p14:creationId xmlns:p14="http://schemas.microsoft.com/office/powerpoint/2010/main" val="26306115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2"/>
          <p:cNvSpPr>
            <a:spLocks noChangeArrowheads="1"/>
          </p:cNvSpPr>
          <p:nvPr/>
        </p:nvSpPr>
        <p:spPr bwMode="auto">
          <a:xfrm>
            <a:off x="914400" y="1447800"/>
            <a:ext cx="7543800" cy="4876800"/>
          </a:xfrm>
          <a:prstGeom prst="roundRect">
            <a:avLst>
              <a:gd name="adj" fmla="val 16667"/>
            </a:avLst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>
              <a:defRPr/>
            </a:pPr>
            <a:r>
              <a:rPr lang="ar-SA" b="1" dirty="0">
                <a:solidFill>
                  <a:schemeClr val="accent2">
                    <a:lumMod val="75000"/>
                  </a:schemeClr>
                </a:solidFill>
              </a:rPr>
              <a:t>هي حدود طوعية يفرضها الباحث على نفسه بهدف المزيد من التحديد والتوجيه لدراسة المشكلة ولتركيز وقته وجهده</a:t>
            </a:r>
          </a:p>
          <a:p>
            <a:pPr algn="r">
              <a:defRPr/>
            </a:pPr>
            <a:r>
              <a:rPr lang="ar-SA" b="1" u="sng" dirty="0">
                <a:solidFill>
                  <a:schemeClr val="accent1">
                    <a:lumMod val="50000"/>
                  </a:schemeClr>
                </a:solidFill>
              </a:rPr>
              <a:t>مثال عند دراسة موضوع:</a:t>
            </a:r>
          </a:p>
          <a:p>
            <a:pPr algn="r">
              <a:defRPr/>
            </a:pPr>
            <a:r>
              <a:rPr lang="ar-SA" b="1" u="sng" dirty="0">
                <a:solidFill>
                  <a:srgbClr val="D60093"/>
                </a:solidFill>
              </a:rPr>
              <a:t>ما أثر دراسة اللغات الأجنبية على اللغة الأم عند طفل المرحلة الابتدائية</a:t>
            </a:r>
            <a:r>
              <a:rPr lang="ar-SA" b="1" dirty="0">
                <a:solidFill>
                  <a:schemeClr val="accent2">
                    <a:lumMod val="75000"/>
                  </a:schemeClr>
                </a:solidFill>
              </a:rPr>
              <a:t>؟</a:t>
            </a:r>
          </a:p>
          <a:p>
            <a:pPr algn="r">
              <a:defRPr/>
            </a:pPr>
            <a:r>
              <a:rPr lang="ar-SA" b="1" dirty="0">
                <a:solidFill>
                  <a:schemeClr val="accent2">
                    <a:lumMod val="75000"/>
                  </a:schemeClr>
                </a:solidFill>
              </a:rPr>
              <a:t>يمكن أن تكون الحدود:</a:t>
            </a:r>
          </a:p>
          <a:p>
            <a:pPr algn="r">
              <a:defRPr/>
            </a:pPr>
            <a:r>
              <a:rPr lang="ar-SA" b="1" dirty="0">
                <a:solidFill>
                  <a:schemeClr val="accent2">
                    <a:lumMod val="75000"/>
                  </a:schemeClr>
                </a:solidFill>
              </a:rPr>
              <a:t>1- تقتصر الدراسة على اللغة الانجليزية.</a:t>
            </a:r>
          </a:p>
          <a:p>
            <a:pPr algn="r">
              <a:defRPr/>
            </a:pPr>
            <a:r>
              <a:rPr lang="ar-SA" b="1" dirty="0">
                <a:solidFill>
                  <a:schemeClr val="accent2">
                    <a:lumMod val="75000"/>
                  </a:schemeClr>
                </a:solidFill>
              </a:rPr>
              <a:t>2- تقتصر الدراسة على الأطفال بالمدارس الدولية.</a:t>
            </a:r>
          </a:p>
          <a:p>
            <a:pPr algn="r">
              <a:defRPr/>
            </a:pPr>
            <a:endParaRPr lang="ar-SA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2467" name="سهم إلى اليسار 4"/>
          <p:cNvSpPr>
            <a:spLocks noChangeArrowheads="1"/>
          </p:cNvSpPr>
          <p:nvPr/>
        </p:nvSpPr>
        <p:spPr bwMode="auto">
          <a:xfrm>
            <a:off x="6019800" y="76200"/>
            <a:ext cx="2971800" cy="1295400"/>
          </a:xfrm>
          <a:prstGeom prst="leftArrow">
            <a:avLst>
              <a:gd name="adj1" fmla="val 50000"/>
              <a:gd name="adj2" fmla="val 50003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ar-SA" b="1">
                <a:solidFill>
                  <a:srgbClr val="006600"/>
                </a:solidFill>
              </a:rPr>
              <a:t>4- حدود المشكلة</a:t>
            </a:r>
          </a:p>
        </p:txBody>
      </p:sp>
    </p:spTree>
    <p:extLst>
      <p:ext uri="{BB962C8B-B14F-4D97-AF65-F5344CB8AC3E}">
        <p14:creationId xmlns:p14="http://schemas.microsoft.com/office/powerpoint/2010/main" val="4000816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2"/>
          <p:cNvSpPr>
            <a:spLocks noChangeArrowheads="1"/>
          </p:cNvSpPr>
          <p:nvPr/>
        </p:nvSpPr>
        <p:spPr bwMode="auto">
          <a:xfrm>
            <a:off x="914400" y="1447800"/>
            <a:ext cx="7543800" cy="4876800"/>
          </a:xfrm>
          <a:prstGeom prst="roundRect">
            <a:avLst>
              <a:gd name="adj" fmla="val 16667"/>
            </a:avLst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>
              <a:defRPr/>
            </a:pPr>
            <a:r>
              <a:rPr lang="ar-SA" b="1" dirty="0">
                <a:solidFill>
                  <a:schemeClr val="accent2">
                    <a:lumMod val="75000"/>
                  </a:schemeClr>
                </a:solidFill>
              </a:rPr>
              <a:t>هي عبارات يضعها الباحث لبحثه ويسلم بصحتها دون أن يحتاج لإثباتها وإقامة الدليل عليها.</a:t>
            </a:r>
          </a:p>
          <a:p>
            <a:pPr algn="r">
              <a:defRPr/>
            </a:pPr>
            <a:r>
              <a:rPr lang="ar-SA" b="1" dirty="0">
                <a:solidFill>
                  <a:schemeClr val="accent2">
                    <a:lumMod val="75000"/>
                  </a:schemeClr>
                </a:solidFill>
              </a:rPr>
              <a:t>فهي عبارات واضحة بذاتها أو بديهية لا تحتاج دليل </a:t>
            </a:r>
            <a:r>
              <a:rPr lang="ar-SA" b="1" dirty="0" err="1">
                <a:solidFill>
                  <a:schemeClr val="accent2">
                    <a:lumMod val="75000"/>
                  </a:schemeClr>
                </a:solidFill>
              </a:rPr>
              <a:t>لاثباتها</a:t>
            </a:r>
            <a:endParaRPr lang="ar-SA" b="1" dirty="0">
              <a:solidFill>
                <a:schemeClr val="accent2">
                  <a:lumMod val="75000"/>
                </a:schemeClr>
              </a:solidFill>
            </a:endParaRPr>
          </a:p>
          <a:p>
            <a:pPr algn="r">
              <a:defRPr/>
            </a:pPr>
            <a:r>
              <a:rPr lang="ar-SA" b="1" u="sng" dirty="0">
                <a:solidFill>
                  <a:schemeClr val="accent1">
                    <a:lumMod val="50000"/>
                  </a:schemeClr>
                </a:solidFill>
              </a:rPr>
              <a:t>مثال عند دراسة موضوع أثر الذكاء على التحصيل:</a:t>
            </a:r>
          </a:p>
          <a:p>
            <a:pPr algn="r">
              <a:defRPr/>
            </a:pPr>
            <a:r>
              <a:rPr lang="ar-SA" b="1" u="sng" dirty="0">
                <a:solidFill>
                  <a:schemeClr val="accent1">
                    <a:lumMod val="50000"/>
                  </a:schemeClr>
                </a:solidFill>
              </a:rPr>
              <a:t>يسلم الباحث بالمسلمات </a:t>
            </a:r>
            <a:r>
              <a:rPr lang="ar-SA" b="1" u="sng" dirty="0" err="1">
                <a:solidFill>
                  <a:schemeClr val="accent1">
                    <a:lumMod val="50000"/>
                  </a:schemeClr>
                </a:solidFill>
              </a:rPr>
              <a:t>الأتية</a:t>
            </a:r>
            <a:r>
              <a:rPr lang="ar-SA" b="1" u="sng" dirty="0">
                <a:solidFill>
                  <a:schemeClr val="accent1">
                    <a:lumMod val="50000"/>
                  </a:schemeClr>
                </a:solidFill>
              </a:rPr>
              <a:t>:</a:t>
            </a:r>
          </a:p>
          <a:p>
            <a:pPr algn="r">
              <a:defRPr/>
            </a:pPr>
            <a:r>
              <a:rPr lang="ar-SA" b="1" u="sng" dirty="0">
                <a:solidFill>
                  <a:schemeClr val="accent1">
                    <a:lumMod val="50000"/>
                  </a:schemeClr>
                </a:solidFill>
              </a:rPr>
              <a:t>1- يمكن تحسين ذكاء الفرد من خلال البرامج التدريبية.</a:t>
            </a:r>
          </a:p>
          <a:p>
            <a:pPr algn="r">
              <a:defRPr/>
            </a:pPr>
            <a:endParaRPr lang="ar-SA" b="1" u="sng" dirty="0">
              <a:solidFill>
                <a:schemeClr val="accent1">
                  <a:lumMod val="50000"/>
                </a:schemeClr>
              </a:solidFill>
            </a:endParaRPr>
          </a:p>
          <a:p>
            <a:pPr algn="r">
              <a:defRPr/>
            </a:pPr>
            <a:r>
              <a:rPr lang="ar-SA" b="1" u="sng" dirty="0">
                <a:solidFill>
                  <a:srgbClr val="C00000"/>
                </a:solidFill>
              </a:rPr>
              <a:t>الباحث حر في وضع ما يشاء من مسلمات طالما لا تتعارض مع الحقائق العلمية</a:t>
            </a:r>
          </a:p>
        </p:txBody>
      </p:sp>
      <p:sp>
        <p:nvSpPr>
          <p:cNvPr id="63491" name="سهم إلى اليسار 4"/>
          <p:cNvSpPr>
            <a:spLocks noChangeArrowheads="1"/>
          </p:cNvSpPr>
          <p:nvPr/>
        </p:nvSpPr>
        <p:spPr bwMode="auto">
          <a:xfrm>
            <a:off x="6019800" y="76200"/>
            <a:ext cx="2971800" cy="1295400"/>
          </a:xfrm>
          <a:prstGeom prst="leftArrow">
            <a:avLst>
              <a:gd name="adj1" fmla="val 50000"/>
              <a:gd name="adj2" fmla="val 50003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ar-SA" b="1">
                <a:solidFill>
                  <a:srgbClr val="006600"/>
                </a:solidFill>
              </a:rPr>
              <a:t>5-وضع المسلمات</a:t>
            </a:r>
          </a:p>
        </p:txBody>
      </p:sp>
    </p:spTree>
    <p:extLst>
      <p:ext uri="{BB962C8B-B14F-4D97-AF65-F5344CB8AC3E}">
        <p14:creationId xmlns:p14="http://schemas.microsoft.com/office/powerpoint/2010/main" val="7341676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2"/>
          <p:cNvSpPr>
            <a:spLocks noChangeArrowheads="1"/>
          </p:cNvSpPr>
          <p:nvPr/>
        </p:nvSpPr>
        <p:spPr bwMode="auto">
          <a:xfrm>
            <a:off x="914400" y="1447800"/>
            <a:ext cx="7543800" cy="4876800"/>
          </a:xfrm>
          <a:prstGeom prst="roundRect">
            <a:avLst>
              <a:gd name="adj" fmla="val 16667"/>
            </a:avLst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>
              <a:defRPr/>
            </a:pPr>
            <a:r>
              <a:rPr lang="ar-SA" b="1" u="sng" dirty="0">
                <a:solidFill>
                  <a:srgbClr val="660033"/>
                </a:solidFill>
              </a:rPr>
              <a:t>تعريف الفرض</a:t>
            </a:r>
            <a:r>
              <a:rPr lang="ar-SA" b="1" u="sng" dirty="0">
                <a:solidFill>
                  <a:schemeClr val="accent1">
                    <a:lumMod val="50000"/>
                  </a:schemeClr>
                </a:solidFill>
              </a:rPr>
              <a:t>:</a:t>
            </a:r>
          </a:p>
          <a:p>
            <a:pPr algn="r">
              <a:defRPr/>
            </a:pPr>
            <a:r>
              <a:rPr lang="ar-SA" b="1" u="sng" dirty="0">
                <a:solidFill>
                  <a:schemeClr val="accent1">
                    <a:lumMod val="50000"/>
                  </a:schemeClr>
                </a:solidFill>
              </a:rPr>
              <a:t>هي إجابات محتملة </a:t>
            </a:r>
            <a:r>
              <a:rPr lang="ar-SA" b="1" u="sng" dirty="0" err="1">
                <a:solidFill>
                  <a:schemeClr val="accent1">
                    <a:lumMod val="50000"/>
                  </a:schemeClr>
                </a:solidFill>
              </a:rPr>
              <a:t>لأسئلةالبحث</a:t>
            </a:r>
            <a:r>
              <a:rPr lang="ar-SA" b="1" u="sng" dirty="0">
                <a:solidFill>
                  <a:schemeClr val="accent1">
                    <a:lumMod val="50000"/>
                  </a:schemeClr>
                </a:solidFill>
              </a:rPr>
              <a:t> ، أو لمشكلة الدراسة؟</a:t>
            </a:r>
          </a:p>
          <a:p>
            <a:pPr algn="r">
              <a:defRPr/>
            </a:pPr>
            <a:r>
              <a:rPr lang="ar-SA" b="1" u="sng" dirty="0">
                <a:solidFill>
                  <a:schemeClr val="accent1">
                    <a:lumMod val="50000"/>
                  </a:schemeClr>
                </a:solidFill>
              </a:rPr>
              <a:t>ويبنى بناء على المعلومات والدراسات السابقة أو الخبرات العملية.</a:t>
            </a:r>
          </a:p>
          <a:p>
            <a:pPr algn="r">
              <a:defRPr/>
            </a:pPr>
            <a:r>
              <a:rPr lang="ar-SA" b="1" u="sng" dirty="0">
                <a:solidFill>
                  <a:schemeClr val="accent1">
                    <a:lumMod val="50000"/>
                  </a:schemeClr>
                </a:solidFill>
              </a:rPr>
              <a:t>مثال:</a:t>
            </a:r>
          </a:p>
          <a:p>
            <a:pPr algn="r">
              <a:defRPr/>
            </a:pPr>
            <a:r>
              <a:rPr lang="ar-SA" b="1" u="sng" dirty="0">
                <a:solidFill>
                  <a:schemeClr val="accent1">
                    <a:lumMod val="50000"/>
                  </a:schemeClr>
                </a:solidFill>
              </a:rPr>
              <a:t>1- لا توجد فروق ذات دلالة </a:t>
            </a:r>
            <a:r>
              <a:rPr lang="ar-SA" b="1" u="sng" dirty="0" err="1">
                <a:solidFill>
                  <a:schemeClr val="accent1">
                    <a:lumMod val="50000"/>
                  </a:schemeClr>
                </a:solidFill>
              </a:rPr>
              <a:t>احصائية</a:t>
            </a:r>
            <a:r>
              <a:rPr lang="ar-SA" b="1" u="sng" dirty="0">
                <a:solidFill>
                  <a:schemeClr val="accent1">
                    <a:lumMod val="50000"/>
                  </a:schemeClr>
                </a:solidFill>
              </a:rPr>
              <a:t> بين مستوى تحصيل البنين وبين مستوى الإناث.</a:t>
            </a:r>
          </a:p>
          <a:p>
            <a:pPr algn="r">
              <a:defRPr/>
            </a:pPr>
            <a:r>
              <a:rPr lang="ar-SA" b="1" u="sng" dirty="0">
                <a:solidFill>
                  <a:schemeClr val="accent1">
                    <a:lumMod val="50000"/>
                  </a:schemeClr>
                </a:solidFill>
              </a:rPr>
              <a:t>2- توجد فروق ذات دلالة </a:t>
            </a:r>
            <a:r>
              <a:rPr lang="ar-SA" b="1" u="sng" dirty="0" err="1">
                <a:solidFill>
                  <a:schemeClr val="accent1">
                    <a:lumMod val="50000"/>
                  </a:schemeClr>
                </a:solidFill>
              </a:rPr>
              <a:t>احصائية</a:t>
            </a:r>
            <a:r>
              <a:rPr lang="ar-SA" b="1" u="sng" dirty="0">
                <a:solidFill>
                  <a:schemeClr val="accent1">
                    <a:lumMod val="50000"/>
                  </a:schemeClr>
                </a:solidFill>
              </a:rPr>
              <a:t> بين معرفة الطلاب للمعايير الأخلاقية وبين ممارستهم لها.</a:t>
            </a:r>
          </a:p>
        </p:txBody>
      </p:sp>
      <p:sp>
        <p:nvSpPr>
          <p:cNvPr id="64515" name="سهم إلى اليسار 4"/>
          <p:cNvSpPr>
            <a:spLocks noChangeArrowheads="1"/>
          </p:cNvSpPr>
          <p:nvPr/>
        </p:nvSpPr>
        <p:spPr bwMode="auto">
          <a:xfrm>
            <a:off x="6019800" y="76200"/>
            <a:ext cx="2971800" cy="1295400"/>
          </a:xfrm>
          <a:prstGeom prst="leftArrow">
            <a:avLst>
              <a:gd name="adj1" fmla="val 50000"/>
              <a:gd name="adj2" fmla="val 50003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ar-SA" b="1">
                <a:solidFill>
                  <a:srgbClr val="006600"/>
                </a:solidFill>
              </a:rPr>
              <a:t>6- وضع الفروض</a:t>
            </a:r>
          </a:p>
        </p:txBody>
      </p:sp>
    </p:spTree>
    <p:extLst>
      <p:ext uri="{BB962C8B-B14F-4D97-AF65-F5344CB8AC3E}">
        <p14:creationId xmlns:p14="http://schemas.microsoft.com/office/powerpoint/2010/main" val="1725937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2"/>
          <p:cNvSpPr>
            <a:spLocks noChangeArrowheads="1"/>
          </p:cNvSpPr>
          <p:nvPr/>
        </p:nvSpPr>
        <p:spPr bwMode="auto">
          <a:xfrm>
            <a:off x="457200" y="990600"/>
            <a:ext cx="8305800" cy="5791200"/>
          </a:xfrm>
          <a:prstGeom prst="roundRect">
            <a:avLst>
              <a:gd name="adj" fmla="val 16667"/>
            </a:avLst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>
              <a:defRPr/>
            </a:pPr>
            <a:r>
              <a:rPr lang="ar-SA" b="1" u="sng" dirty="0">
                <a:solidFill>
                  <a:srgbClr val="660033"/>
                </a:solidFill>
              </a:rPr>
              <a:t>صفات الفرض</a:t>
            </a:r>
            <a:r>
              <a:rPr lang="ar-SA" b="1" u="sng" dirty="0">
                <a:solidFill>
                  <a:schemeClr val="accent1">
                    <a:lumMod val="50000"/>
                  </a:schemeClr>
                </a:solidFill>
              </a:rPr>
              <a:t>:</a:t>
            </a:r>
          </a:p>
          <a:p>
            <a:pPr algn="r">
              <a:defRPr/>
            </a:pPr>
            <a:r>
              <a:rPr lang="ar-SA" b="1" u="sng" dirty="0"/>
              <a:t>1- يتحدث الفرض عن متغيرين.</a:t>
            </a:r>
          </a:p>
          <a:p>
            <a:pPr algn="r">
              <a:defRPr/>
            </a:pPr>
            <a:r>
              <a:rPr lang="ar-SA" b="1" u="sng" dirty="0"/>
              <a:t>2- يمكن </a:t>
            </a:r>
            <a:r>
              <a:rPr lang="ar-SA" b="1" u="sng" dirty="0" err="1"/>
              <a:t>اثبات</a:t>
            </a:r>
            <a:r>
              <a:rPr lang="ar-SA" b="1" u="sng" dirty="0"/>
              <a:t> صحته أو عدم صحته.</a:t>
            </a:r>
          </a:p>
          <a:p>
            <a:pPr algn="r">
              <a:defRPr/>
            </a:pPr>
            <a:r>
              <a:rPr lang="ar-SA" b="1" u="sng" dirty="0"/>
              <a:t>3- الفروض قد </a:t>
            </a:r>
            <a:r>
              <a:rPr lang="ar-SA" b="1" u="sng" dirty="0">
                <a:solidFill>
                  <a:schemeClr val="accent1">
                    <a:lumMod val="50000"/>
                  </a:schemeClr>
                </a:solidFill>
              </a:rPr>
              <a:t>تعبر على وجود فروق وتسمى فروض مباشرة أو موجهة:</a:t>
            </a:r>
          </a:p>
          <a:p>
            <a:pPr algn="r">
              <a:defRPr/>
            </a:pPr>
            <a:r>
              <a:rPr lang="ar-SA" b="1" u="sng" dirty="0">
                <a:solidFill>
                  <a:srgbClr val="D60093"/>
                </a:solidFill>
              </a:rPr>
              <a:t>مثال: توجد علاقة بين كذا وكذا</a:t>
            </a:r>
          </a:p>
          <a:p>
            <a:pPr algn="r">
              <a:defRPr/>
            </a:pPr>
            <a:r>
              <a:rPr lang="ar-SA" b="1" u="sng" dirty="0">
                <a:solidFill>
                  <a:srgbClr val="D60093"/>
                </a:solidFill>
              </a:rPr>
              <a:t>توجد علاقة بين الذكاء والتحصيل.</a:t>
            </a:r>
          </a:p>
          <a:p>
            <a:pPr algn="r">
              <a:defRPr/>
            </a:pPr>
            <a:r>
              <a:rPr lang="ar-SA" b="1" u="sng" dirty="0">
                <a:solidFill>
                  <a:schemeClr val="accent1">
                    <a:lumMod val="50000"/>
                  </a:schemeClr>
                </a:solidFill>
              </a:rPr>
              <a:t>أو قد تصاغ بشكل تنفي وجود علاقة وتسمى فروض صفرية</a:t>
            </a:r>
          </a:p>
          <a:p>
            <a:pPr algn="r">
              <a:defRPr/>
            </a:pPr>
            <a:r>
              <a:rPr lang="ar-SA" b="1" u="sng" dirty="0">
                <a:solidFill>
                  <a:srgbClr val="D60093"/>
                </a:solidFill>
              </a:rPr>
              <a:t>مثال: لا توجد علاقة بين كذا   وكذا</a:t>
            </a:r>
          </a:p>
          <a:p>
            <a:pPr algn="r">
              <a:defRPr/>
            </a:pPr>
            <a:r>
              <a:rPr lang="ar-SA" b="1" u="sng" dirty="0" err="1">
                <a:solidFill>
                  <a:srgbClr val="D60093"/>
                </a:solidFill>
              </a:rPr>
              <a:t>لاتوجد</a:t>
            </a:r>
            <a:r>
              <a:rPr lang="ar-SA" b="1" u="sng" dirty="0">
                <a:solidFill>
                  <a:srgbClr val="D60093"/>
                </a:solidFill>
              </a:rPr>
              <a:t> علاقة بين الذكاء والتحصيل.</a:t>
            </a:r>
          </a:p>
          <a:p>
            <a:pPr algn="r">
              <a:defRPr/>
            </a:pPr>
            <a:r>
              <a:rPr lang="ar-SA" b="1" u="sng" dirty="0">
                <a:solidFill>
                  <a:schemeClr val="accent1">
                    <a:lumMod val="50000"/>
                  </a:schemeClr>
                </a:solidFill>
              </a:rPr>
              <a:t>الفرض الصفري أسها في قياسه والتحقق منه، ويعبر عن موضوعية الباحث.</a:t>
            </a:r>
          </a:p>
        </p:txBody>
      </p:sp>
      <p:sp>
        <p:nvSpPr>
          <p:cNvPr id="65539" name="سهم إلى اليسار 4"/>
          <p:cNvSpPr>
            <a:spLocks noChangeArrowheads="1"/>
          </p:cNvSpPr>
          <p:nvPr/>
        </p:nvSpPr>
        <p:spPr bwMode="auto">
          <a:xfrm>
            <a:off x="6019800" y="76200"/>
            <a:ext cx="2971800" cy="1295400"/>
          </a:xfrm>
          <a:prstGeom prst="leftArrow">
            <a:avLst>
              <a:gd name="adj1" fmla="val 50000"/>
              <a:gd name="adj2" fmla="val 50003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ar-SA" b="1">
                <a:solidFill>
                  <a:srgbClr val="006600"/>
                </a:solidFill>
              </a:rPr>
              <a:t>6-تابع الفروض</a:t>
            </a:r>
          </a:p>
        </p:txBody>
      </p:sp>
    </p:spTree>
    <p:extLst>
      <p:ext uri="{BB962C8B-B14F-4D97-AF65-F5344CB8AC3E}">
        <p14:creationId xmlns:p14="http://schemas.microsoft.com/office/powerpoint/2010/main" val="1961788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547</Words>
  <Application>Microsoft Office PowerPoint</Application>
  <PresentationFormat>عرض على الشاشة (3:4)‏</PresentationFormat>
  <Paragraphs>83</Paragraphs>
  <Slides>10</Slides>
  <Notes>10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سمة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مكتبة احمد</dc:creator>
  <cp:lastModifiedBy>مكتبة احمد</cp:lastModifiedBy>
  <cp:revision>2</cp:revision>
  <dcterms:created xsi:type="dcterms:W3CDTF">2019-03-14T05:19:27Z</dcterms:created>
  <dcterms:modified xsi:type="dcterms:W3CDTF">2019-03-14T05:27:35Z</dcterms:modified>
</cp:coreProperties>
</file>